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707" r:id="rId1"/>
    <p:sldMasterId id="2147483674" r:id="rId2"/>
  </p:sldMasterIdLst>
  <p:notesMasterIdLst>
    <p:notesMasterId r:id="rId92"/>
  </p:notesMasterIdLst>
  <p:sldIdLst>
    <p:sldId id="256" r:id="rId3"/>
    <p:sldId id="367" r:id="rId4"/>
    <p:sldId id="358" r:id="rId5"/>
    <p:sldId id="357" r:id="rId6"/>
    <p:sldId id="356" r:id="rId7"/>
    <p:sldId id="365" r:id="rId8"/>
    <p:sldId id="354" r:id="rId9"/>
    <p:sldId id="353" r:id="rId10"/>
    <p:sldId id="352" r:id="rId11"/>
    <p:sldId id="265" r:id="rId12"/>
    <p:sldId id="266" r:id="rId13"/>
    <p:sldId id="267" r:id="rId14"/>
    <p:sldId id="323" r:id="rId15"/>
    <p:sldId id="269" r:id="rId16"/>
    <p:sldId id="270" r:id="rId17"/>
    <p:sldId id="271" r:id="rId18"/>
    <p:sldId id="329" r:id="rId19"/>
    <p:sldId id="325" r:id="rId20"/>
    <p:sldId id="324" r:id="rId21"/>
    <p:sldId id="272" r:id="rId22"/>
    <p:sldId id="316" r:id="rId23"/>
    <p:sldId id="328" r:id="rId24"/>
    <p:sldId id="326" r:id="rId25"/>
    <p:sldId id="317" r:id="rId26"/>
    <p:sldId id="318" r:id="rId27"/>
    <p:sldId id="319" r:id="rId28"/>
    <p:sldId id="320" r:id="rId29"/>
    <p:sldId id="321" r:id="rId30"/>
    <p:sldId id="277" r:id="rId31"/>
    <p:sldId id="278" r:id="rId32"/>
    <p:sldId id="279" r:id="rId33"/>
    <p:sldId id="281" r:id="rId34"/>
    <p:sldId id="282" r:id="rId35"/>
    <p:sldId id="344" r:id="rId36"/>
    <p:sldId id="280" r:id="rId37"/>
    <p:sldId id="345" r:id="rId38"/>
    <p:sldId id="376" r:id="rId39"/>
    <p:sldId id="373" r:id="rId40"/>
    <p:sldId id="374" r:id="rId41"/>
    <p:sldId id="375" r:id="rId42"/>
    <p:sldId id="283" r:id="rId43"/>
    <p:sldId id="314" r:id="rId44"/>
    <p:sldId id="286" r:id="rId45"/>
    <p:sldId id="287" r:id="rId46"/>
    <p:sldId id="359" r:id="rId47"/>
    <p:sldId id="330" r:id="rId48"/>
    <p:sldId id="268" r:id="rId49"/>
    <p:sldId id="288" r:id="rId50"/>
    <p:sldId id="290" r:id="rId51"/>
    <p:sldId id="347" r:id="rId52"/>
    <p:sldId id="348" r:id="rId53"/>
    <p:sldId id="291" r:id="rId54"/>
    <p:sldId id="349" r:id="rId55"/>
    <p:sldId id="293" r:id="rId56"/>
    <p:sldId id="294" r:id="rId57"/>
    <p:sldId id="331" r:id="rId58"/>
    <p:sldId id="332" r:id="rId59"/>
    <p:sldId id="333" r:id="rId60"/>
    <p:sldId id="360" r:id="rId61"/>
    <p:sldId id="296" r:id="rId62"/>
    <p:sldId id="335" r:id="rId63"/>
    <p:sldId id="297" r:id="rId64"/>
    <p:sldId id="336" r:id="rId65"/>
    <p:sldId id="337" r:id="rId66"/>
    <p:sldId id="338" r:id="rId67"/>
    <p:sldId id="339" r:id="rId68"/>
    <p:sldId id="341" r:id="rId69"/>
    <p:sldId id="340" r:id="rId70"/>
    <p:sldId id="334" r:id="rId71"/>
    <p:sldId id="342" r:id="rId72"/>
    <p:sldId id="362" r:id="rId73"/>
    <p:sldId id="292" r:id="rId74"/>
    <p:sldId id="289" r:id="rId75"/>
    <p:sldId id="343" r:id="rId76"/>
    <p:sldId id="350" r:id="rId77"/>
    <p:sldId id="298" r:id="rId78"/>
    <p:sldId id="299" r:id="rId79"/>
    <p:sldId id="300" r:id="rId80"/>
    <p:sldId id="301" r:id="rId81"/>
    <p:sldId id="302" r:id="rId82"/>
    <p:sldId id="303" r:id="rId83"/>
    <p:sldId id="304" r:id="rId84"/>
    <p:sldId id="305" r:id="rId85"/>
    <p:sldId id="306" r:id="rId86"/>
    <p:sldId id="307" r:id="rId87"/>
    <p:sldId id="308" r:id="rId88"/>
    <p:sldId id="377" r:id="rId89"/>
    <p:sldId id="378" r:id="rId90"/>
    <p:sldId id="379" r:id="rId91"/>
  </p:sldIdLst>
  <p:sldSz cx="9144000" cy="5143500" type="screen16x9"/>
  <p:notesSz cx="6858000" cy="9144000"/>
  <p:embeddedFontLst>
    <p:embeddedFont>
      <p:font typeface="Calibri" panose="020F0502020204030204" pitchFamily="34" charset="0"/>
      <p:regular r:id="rId93"/>
      <p:bold r:id="rId94"/>
      <p:italic r:id="rId95"/>
      <p:boldItalic r:id="rId96"/>
    </p:embeddedFont>
    <p:embeddedFont>
      <p:font typeface="Corbel" panose="020B0503020204020204" pitchFamily="34" charset="0"/>
      <p:regular r:id="rId97"/>
      <p:bold r:id="rId98"/>
      <p:italic r:id="rId99"/>
      <p:boldItalic r:id="rId100"/>
    </p:embeddedFont>
    <p:embeddedFont>
      <p:font typeface="Trebuchet MS" panose="020B0703020202090204" pitchFamily="34"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0C5A22-29F5-069D-14C6-CF0FF3B69D0D}" name="John Rice" initials="JAR" userId="John Rice" providerId="None"/>
  <p188:author id="{C8D70328-EAFC-6A3F-5A21-F3939E4496A1}" name="Amy Johnson" initials="AJ" userId="Amy Johnson" providerId="None"/>
  <p188:author id="{1A5DABA5-64AD-5110-F89A-B4947901D7CE}" name="Cathy Cambron" initials="CC" userId="Cathy Cambron" providerId="None"/>
  <p188:author id="{29C0D8B0-7613-44FC-151B-9F4604297564}" name="Kim Austin" initials="KA" userId="ps/kO6BA9KWAjHLbsxv9pWngsZodD48B/mc8PTE1gF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ri Van Houten" initials="LVH" lastIdx="33" clrIdx="0">
    <p:extLst>
      <p:ext uri="{19B8F6BF-5375-455C-9EA6-DF929625EA0E}">
        <p15:presenceInfo xmlns:p15="http://schemas.microsoft.com/office/powerpoint/2012/main" userId="S::lvanhou@wested.org::9781f2a4-c9ad-4065-9786-690c9e63ae09" providerId="AD"/>
      </p:ext>
    </p:extLst>
  </p:cmAuthor>
  <p:cmAuthor id="2" name="Alicia Bowman" initials="AB" lastIdx="28" clrIdx="1">
    <p:extLst>
      <p:ext uri="{19B8F6BF-5375-455C-9EA6-DF929625EA0E}">
        <p15:presenceInfo xmlns:p15="http://schemas.microsoft.com/office/powerpoint/2012/main" userId="hRW0goNdaGp10h3uDgkUzIlkMomQPximKnxPRHPsJL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62288F"/>
    <a:srgbClr val="B24CFF"/>
    <a:srgbClr val="C6BEFF"/>
    <a:srgbClr val="68A242"/>
    <a:srgbClr val="13C64C"/>
    <a:srgbClr val="00EB6D"/>
    <a:srgbClr val="42CBB2"/>
    <a:srgbClr val="39D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A7945-EB9B-45AC-B110-E6E12BBC6AA8}" v="13" dt="2022-10-25T23:25:12.480"/>
    <p1510:client id="{436F4486-D0C9-4D73-9182-8CC2C4EB60D5}" v="18" dt="2022-10-19T23:19:51.346"/>
    <p1510:client id="{631C61C2-1253-404B-ACA6-A783F88725A1}" v="15" dt="2022-10-25T23:44:53.177"/>
    <p1510:client id="{6788D26C-CF25-4DDD-B8FF-AB2FDD4281AA}" v="14" dt="2022-07-05T23:42:14.210"/>
    <p1510:client id="{6986615B-A0F0-41D1-AF37-261008FEAC8C}" v="18" dt="2021-12-27T18:55:49.662"/>
    <p1510:client id="{7FB9645C-D6DD-4386-8A94-BC9B40ED04EF}" v="2" dt="2022-10-25T23:16:46.915"/>
    <p1510:client id="{A4EAE744-A110-40A9-B30C-CE3D3383A8BA}" v="1" dt="2022-09-14T17:57:54.677"/>
    <p1510:client id="{A9C5CC6F-BA17-4A26-B511-FBD79C35A2BD}" v="36" dt="2022-06-08T20:46:39.820"/>
  </p1510:revLst>
</p1510:revInfo>
</file>

<file path=ppt/tableStyles.xml><?xml version="1.0" encoding="utf-8"?>
<a:tblStyleLst xmlns:a="http://schemas.openxmlformats.org/drawingml/2006/main" def="{4E9D0029-3FF5-4199-BA4A-D2FA95C0669F}">
  <a:tblStyle styleId="{4E9D0029-3FF5-4199-BA4A-D2FA95C066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73" autoAdjust="0"/>
    <p:restoredTop sz="77007" autoAdjust="0"/>
  </p:normalViewPr>
  <p:slideViewPr>
    <p:cSldViewPr snapToGrid="0">
      <p:cViewPr varScale="1">
        <p:scale>
          <a:sx n="124" d="100"/>
          <a:sy n="124" d="100"/>
        </p:scale>
        <p:origin x="176"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microsoft.com/office/2018/10/relationships/authors" Target="authors.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10.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font" Target="fonts/font3.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11.fntdata"/><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5.fntdata"/><Relationship Id="rId104" Type="http://schemas.openxmlformats.org/officeDocument/2006/relationships/font" Target="fonts/font1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microsoft.com/office/2016/11/relationships/changesInfo" Target="changesInfos/changesInfo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8.fntdata"/><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ustin" userId="ps/kO6BA9KWAjHLbsxv9pWngsZodD48B/mc8PTE1gFM=" providerId="None" clId="Web-{15EA7945-EB9B-45AC-B110-E6E12BBC6AA8}"/>
    <pc:docChg chg="modSld">
      <pc:chgData name="Kim Austin" userId="ps/kO6BA9KWAjHLbsxv9pWngsZodD48B/mc8PTE1gFM=" providerId="None" clId="Web-{15EA7945-EB9B-45AC-B110-E6E12BBC6AA8}" dt="2022-10-25T23:25:12.480" v="12" actId="20577"/>
      <pc:docMkLst>
        <pc:docMk/>
      </pc:docMkLst>
      <pc:sldChg chg="modSp">
        <pc:chgData name="Kim Austin" userId="ps/kO6BA9KWAjHLbsxv9pWngsZodD48B/mc8PTE1gFM=" providerId="None" clId="Web-{15EA7945-EB9B-45AC-B110-E6E12BBC6AA8}" dt="2022-10-25T23:25:12.480" v="12" actId="20577"/>
        <pc:sldMkLst>
          <pc:docMk/>
          <pc:sldMk cId="0" sldId="279"/>
        </pc:sldMkLst>
        <pc:spChg chg="mod">
          <ac:chgData name="Kim Austin" userId="ps/kO6BA9KWAjHLbsxv9pWngsZodD48B/mc8PTE1gFM=" providerId="None" clId="Web-{15EA7945-EB9B-45AC-B110-E6E12BBC6AA8}" dt="2022-10-25T23:25:12.480" v="12" actId="20577"/>
          <ac:spMkLst>
            <pc:docMk/>
            <pc:sldMk cId="0" sldId="279"/>
            <ac:spMk id="6" creationId="{C05D2554-28DE-42A5-AA34-B036F2186A33}"/>
          </ac:spMkLst>
        </pc:spChg>
      </pc:sldChg>
      <pc:sldChg chg="delCm">
        <pc:chgData name="Kim Austin" userId="ps/kO6BA9KWAjHLbsxv9pWngsZodD48B/mc8PTE1gFM=" providerId="None" clId="Web-{15EA7945-EB9B-45AC-B110-E6E12BBC6AA8}" dt="2022-10-25T23:24:47.854" v="7"/>
        <pc:sldMkLst>
          <pc:docMk/>
          <pc:sldMk cId="347009594" sldId="376"/>
        </pc:sldMkLst>
      </pc:sldChg>
    </pc:docChg>
  </pc:docChgLst>
  <pc:docChgLst>
    <pc:chgData name="Alicia Bowman" userId="hRW0goNdaGp10h3uDgkUzIlkMomQPximKnxPRHPsJLQ=" providerId="None" clId="Web-{631C61C2-1253-404B-ACA6-A783F88725A1}"/>
    <pc:docChg chg="modSld">
      <pc:chgData name="Alicia Bowman" userId="hRW0goNdaGp10h3uDgkUzIlkMomQPximKnxPRHPsJLQ=" providerId="None" clId="Web-{631C61C2-1253-404B-ACA6-A783F88725A1}" dt="2022-10-25T23:44:53.177" v="12" actId="1076"/>
      <pc:docMkLst>
        <pc:docMk/>
      </pc:docMkLst>
      <pc:sldChg chg="addSp delSp modSp">
        <pc:chgData name="Alicia Bowman" userId="hRW0goNdaGp10h3uDgkUzIlkMomQPximKnxPRHPsJLQ=" providerId="None" clId="Web-{631C61C2-1253-404B-ACA6-A783F88725A1}" dt="2022-10-25T23:44:53.177" v="12" actId="1076"/>
        <pc:sldMkLst>
          <pc:docMk/>
          <pc:sldMk cId="0" sldId="277"/>
        </pc:sldMkLst>
        <pc:picChg chg="add mod">
          <ac:chgData name="Alicia Bowman" userId="hRW0goNdaGp10h3uDgkUzIlkMomQPximKnxPRHPsJLQ=" providerId="None" clId="Web-{631C61C2-1253-404B-ACA6-A783F88725A1}" dt="2022-10-25T23:44:53.177" v="12" actId="1076"/>
          <ac:picMkLst>
            <pc:docMk/>
            <pc:sldMk cId="0" sldId="277"/>
            <ac:picMk id="3" creationId="{3E3ACD52-DE00-7379-0263-5DC313E4894E}"/>
          </ac:picMkLst>
        </pc:picChg>
        <pc:picChg chg="del">
          <ac:chgData name="Alicia Bowman" userId="hRW0goNdaGp10h3uDgkUzIlkMomQPximKnxPRHPsJLQ=" providerId="None" clId="Web-{631C61C2-1253-404B-ACA6-A783F88725A1}" dt="2022-10-25T23:44:18.457" v="6"/>
          <ac:picMkLst>
            <pc:docMk/>
            <pc:sldMk cId="0" sldId="277"/>
            <ac:picMk id="5" creationId="{A27536E0-2697-7930-53DA-69471EFC6FCA}"/>
          </ac:picMkLst>
        </pc:picChg>
      </pc:sldChg>
      <pc:sldChg chg="addSp delSp modSp">
        <pc:chgData name="Alicia Bowman" userId="hRW0goNdaGp10h3uDgkUzIlkMomQPximKnxPRHPsJLQ=" providerId="None" clId="Web-{631C61C2-1253-404B-ACA6-A783F88725A1}" dt="2022-10-25T23:44:07.613" v="5" actId="1076"/>
        <pc:sldMkLst>
          <pc:docMk/>
          <pc:sldMk cId="0" sldId="317"/>
        </pc:sldMkLst>
        <pc:picChg chg="add mod">
          <ac:chgData name="Alicia Bowman" userId="hRW0goNdaGp10h3uDgkUzIlkMomQPximKnxPRHPsJLQ=" providerId="None" clId="Web-{631C61C2-1253-404B-ACA6-A783F88725A1}" dt="2022-10-25T23:44:07.613" v="5" actId="1076"/>
          <ac:picMkLst>
            <pc:docMk/>
            <pc:sldMk cId="0" sldId="317"/>
            <ac:picMk id="3" creationId="{36D7A0B9-FB1B-E65C-E5E3-40C020798D18}"/>
          </ac:picMkLst>
        </pc:picChg>
        <pc:picChg chg="del">
          <ac:chgData name="Alicia Bowman" userId="hRW0goNdaGp10h3uDgkUzIlkMomQPximKnxPRHPsJLQ=" providerId="None" clId="Web-{631C61C2-1253-404B-ACA6-A783F88725A1}" dt="2022-10-25T23:43:30.065" v="0"/>
          <ac:picMkLst>
            <pc:docMk/>
            <pc:sldMk cId="0" sldId="317"/>
            <ac:picMk id="4" creationId="{61D6D088-7405-21DA-E7E8-741ECBD309CB}"/>
          </ac:picMkLst>
        </pc:picChg>
      </pc:sldChg>
    </pc:docChg>
  </pc:docChgLst>
  <pc:docChgLst>
    <pc:chgData name="Kim Austin" userId="ps/kO6BA9KWAjHLbsxv9pWngsZodD48B/mc8PTE1gFM=" providerId="None" clId="Web-{7FB9645C-D6DD-4386-8A94-BC9B40ED04EF}"/>
    <pc:docChg chg="modSld">
      <pc:chgData name="Kim Austin" userId="ps/kO6BA9KWAjHLbsxv9pWngsZodD48B/mc8PTE1gFM=" providerId="None" clId="Web-{7FB9645C-D6DD-4386-8A94-BC9B40ED04EF}" dt="2022-10-25T23:16:46.915" v="1" actId="20577"/>
      <pc:docMkLst>
        <pc:docMk/>
      </pc:docMkLst>
      <pc:sldChg chg="modSp">
        <pc:chgData name="Kim Austin" userId="ps/kO6BA9KWAjHLbsxv9pWngsZodD48B/mc8PTE1gFM=" providerId="None" clId="Web-{7FB9645C-D6DD-4386-8A94-BC9B40ED04EF}" dt="2022-10-25T23:16:46.915" v="1" actId="20577"/>
        <pc:sldMkLst>
          <pc:docMk/>
          <pc:sldMk cId="3053647648" sldId="379"/>
        </pc:sldMkLst>
        <pc:spChg chg="mod">
          <ac:chgData name="Kim Austin" userId="ps/kO6BA9KWAjHLbsxv9pWngsZodD48B/mc8PTE1gFM=" providerId="None" clId="Web-{7FB9645C-D6DD-4386-8A94-BC9B40ED04EF}" dt="2022-10-25T23:16:46.915" v="1" actId="20577"/>
          <ac:spMkLst>
            <pc:docMk/>
            <pc:sldMk cId="3053647648" sldId="379"/>
            <ac:spMk id="2" creationId="{CBB7FAAC-2988-484E-A5E4-78FF0300A453}"/>
          </ac:spMkLst>
        </pc:spChg>
      </pc:sldChg>
    </pc:docChg>
  </pc:docChgLst>
  <pc:docChgLst>
    <pc:chgData name="Kim Austin" userId="ps/kO6BA9KWAjHLbsxv9pWngsZodD48B/mc8PTE1gFM=" providerId="None" clId="Web-{A4EAE744-A110-40A9-B30C-CE3D3383A8BA}"/>
    <pc:docChg chg="modSld">
      <pc:chgData name="Kim Austin" userId="ps/kO6BA9KWAjHLbsxv9pWngsZodD48B/mc8PTE1gFM=" providerId="None" clId="Web-{A4EAE744-A110-40A9-B30C-CE3D3383A8BA}" dt="2022-09-14T17:57:54.677" v="0" actId="20577"/>
      <pc:docMkLst>
        <pc:docMk/>
      </pc:docMkLst>
      <pc:sldChg chg="modSp">
        <pc:chgData name="Kim Austin" userId="ps/kO6BA9KWAjHLbsxv9pWngsZodD48B/mc8PTE1gFM=" providerId="None" clId="Web-{A4EAE744-A110-40A9-B30C-CE3D3383A8BA}" dt="2022-09-14T17:57:54.677" v="0" actId="20577"/>
        <pc:sldMkLst>
          <pc:docMk/>
          <pc:sldMk cId="0" sldId="256"/>
        </pc:sldMkLst>
        <pc:spChg chg="mod">
          <ac:chgData name="Kim Austin" userId="ps/kO6BA9KWAjHLbsxv9pWngsZodD48B/mc8PTE1gFM=" providerId="None" clId="Web-{A4EAE744-A110-40A9-B30C-CE3D3383A8BA}" dt="2022-09-14T17:57:54.677" v="0" actId="20577"/>
          <ac:spMkLst>
            <pc:docMk/>
            <pc:sldMk cId="0" sldId="256"/>
            <ac:spMk id="6" creationId="{861F402E-5AF6-4C53-B3CD-2C0585429499}"/>
          </ac:spMkLst>
        </pc:spChg>
      </pc:sldChg>
    </pc:docChg>
  </pc:docChgLst>
  <pc:docChgLst>
    <pc:chgData name="Alicia Bowman" clId="Web-{436F4486-D0C9-4D73-9182-8CC2C4EB60D5}"/>
    <pc:docChg chg="modSld">
      <pc:chgData name="Alicia Bowman" userId="" providerId="" clId="Web-{436F4486-D0C9-4D73-9182-8CC2C4EB60D5}" dt="2022-10-19T23:19:51.346" v="15" actId="20577"/>
      <pc:docMkLst>
        <pc:docMk/>
      </pc:docMkLst>
      <pc:sldChg chg="addSp delSp modSp modCm">
        <pc:chgData name="Alicia Bowman" userId="" providerId="" clId="Web-{436F4486-D0C9-4D73-9182-8CC2C4EB60D5}" dt="2022-10-19T23:19:22.814" v="8"/>
        <pc:sldMkLst>
          <pc:docMk/>
          <pc:sldMk cId="0" sldId="277"/>
        </pc:sldMkLst>
        <pc:picChg chg="del">
          <ac:chgData name="Alicia Bowman" userId="" providerId="" clId="Web-{436F4486-D0C9-4D73-9182-8CC2C4EB60D5}" dt="2022-10-19T23:18:57.719" v="5"/>
          <ac:picMkLst>
            <pc:docMk/>
            <pc:sldMk cId="0" sldId="277"/>
            <ac:picMk id="3" creationId="{13F3BE0B-C7AB-4782-B6DB-EDB143734166}"/>
          </ac:picMkLst>
        </pc:picChg>
        <pc:picChg chg="add mod">
          <ac:chgData name="Alicia Bowman" userId="" providerId="" clId="Web-{436F4486-D0C9-4D73-9182-8CC2C4EB60D5}" dt="2022-10-19T23:19:13.001" v="7" actId="14100"/>
          <ac:picMkLst>
            <pc:docMk/>
            <pc:sldMk cId="0" sldId="277"/>
            <ac:picMk id="5" creationId="{A27536E0-2697-7930-53DA-69471EFC6FCA}"/>
          </ac:picMkLst>
        </pc:picChg>
      </pc:sldChg>
      <pc:sldChg chg="modSp modCm">
        <pc:chgData name="Alicia Bowman" userId="" providerId="" clId="Web-{436F4486-D0C9-4D73-9182-8CC2C4EB60D5}" dt="2022-10-19T23:19:51.346" v="15" actId="20577"/>
        <pc:sldMkLst>
          <pc:docMk/>
          <pc:sldMk cId="0" sldId="279"/>
        </pc:sldMkLst>
        <pc:spChg chg="mod">
          <ac:chgData name="Alicia Bowman" userId="" providerId="" clId="Web-{436F4486-D0C9-4D73-9182-8CC2C4EB60D5}" dt="2022-10-19T23:19:51.346" v="15" actId="20577"/>
          <ac:spMkLst>
            <pc:docMk/>
            <pc:sldMk cId="0" sldId="279"/>
            <ac:spMk id="6" creationId="{C05D2554-28DE-42A5-AA34-B036F2186A33}"/>
          </ac:spMkLst>
        </pc:spChg>
      </pc:sldChg>
      <pc:sldChg chg="addSp delSp modSp modCm">
        <pc:chgData name="Alicia Bowman" userId="" providerId="" clId="Web-{436F4486-D0C9-4D73-9182-8CC2C4EB60D5}" dt="2022-10-19T23:18:37.735" v="4"/>
        <pc:sldMkLst>
          <pc:docMk/>
          <pc:sldMk cId="0" sldId="317"/>
        </pc:sldMkLst>
        <pc:picChg chg="del">
          <ac:chgData name="Alicia Bowman" userId="" providerId="" clId="Web-{436F4486-D0C9-4D73-9182-8CC2C4EB60D5}" dt="2022-10-19T23:17:25.092" v="0"/>
          <ac:picMkLst>
            <pc:docMk/>
            <pc:sldMk cId="0" sldId="317"/>
            <ac:picMk id="3" creationId="{5EE4DB6D-2E4F-4157-B692-1F73DA96CBE3}"/>
          </ac:picMkLst>
        </pc:picChg>
        <pc:picChg chg="add mod">
          <ac:chgData name="Alicia Bowman" userId="" providerId="" clId="Web-{436F4486-D0C9-4D73-9182-8CC2C4EB60D5}" dt="2022-10-19T23:18:20.265" v="3" actId="14100"/>
          <ac:picMkLst>
            <pc:docMk/>
            <pc:sldMk cId="0" sldId="317"/>
            <ac:picMk id="4" creationId="{61D6D088-7405-21DA-E7E8-741ECBD309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6b936e4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6b936e4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6b936e47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6b936e47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a56ff48c18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a56ff48c18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Explain</a:t>
            </a:r>
            <a:r>
              <a:rPr lang="en-US" sz="1100" b="0" i="0" u="none" strike="noStrike" cap="none" dirty="0">
                <a:solidFill>
                  <a:srgbClr val="000000"/>
                </a:solidFill>
                <a:effectLst/>
                <a:latin typeface="Arial"/>
                <a:ea typeface="Arial"/>
                <a:cs typeface="Arial"/>
                <a:sym typeface="Arial"/>
              </a:rPr>
              <a:t> to participants that</a:t>
            </a:r>
            <a:r>
              <a:rPr lang="en-US" dirty="0"/>
              <a:t> in </a:t>
            </a:r>
            <a:r>
              <a:rPr lang="en-US" sz="1100" b="0" i="0" u="none" strike="noStrike" cap="none" dirty="0">
                <a:solidFill>
                  <a:srgbClr val="000000"/>
                </a:solidFill>
                <a:effectLst/>
                <a:latin typeface="Arial"/>
                <a:ea typeface="Arial"/>
                <a:cs typeface="Arial"/>
                <a:sym typeface="Arial"/>
              </a:rPr>
              <a:t>this </a:t>
            </a:r>
            <a:r>
              <a:rPr lang="en-US" dirty="0"/>
              <a:t>section,</a:t>
            </a:r>
            <a:r>
              <a:rPr lang="en-US" sz="1100" b="0" i="0" u="none" strike="noStrike" cap="none" dirty="0">
                <a:solidFill>
                  <a:srgbClr val="000000"/>
                </a:solidFill>
                <a:effectLst/>
                <a:latin typeface="Arial"/>
                <a:ea typeface="Arial"/>
                <a:cs typeface="Arial"/>
                <a:sym typeface="Arial"/>
              </a:rPr>
              <a:t> </a:t>
            </a:r>
            <a:r>
              <a:rPr lang="en-US" dirty="0"/>
              <a:t>we</a:t>
            </a:r>
            <a:r>
              <a:rPr lang="en-US" sz="1100" b="0" i="0" u="none" strike="noStrike" cap="none" dirty="0">
                <a:solidFill>
                  <a:srgbClr val="000000"/>
                </a:solidFill>
                <a:effectLst/>
                <a:latin typeface="Arial"/>
                <a:ea typeface="Arial"/>
                <a:cs typeface="Arial"/>
                <a:sym typeface="Arial"/>
              </a:rPr>
              <a:t> </a:t>
            </a:r>
            <a:r>
              <a:rPr lang="en-US" dirty="0"/>
              <a:t>will specifically think about the role of a facilitator and some of the tasks and dispositions to consider as you prepare to lead a team through a continuous</a:t>
            </a:r>
            <a:r>
              <a:rPr lang="en-US" sz="1100" b="0" i="0" u="none" strike="noStrike" cap="none" dirty="0">
                <a:solidFill>
                  <a:srgbClr val="000000"/>
                </a:solidFill>
                <a:effectLst/>
                <a:latin typeface="Arial"/>
                <a:ea typeface="Arial"/>
                <a:cs typeface="Arial"/>
                <a:sym typeface="Arial"/>
              </a:rPr>
              <a:t> improvement </a:t>
            </a:r>
            <a:r>
              <a:rPr lang="en-US" dirty="0"/>
              <a:t>process.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6b936e47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6b936e47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Provide 2–3 minutes for individual reflection in the workbook and then 3–4 minutes for a pair share.</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Explain that each of these features of a successful improvement team requires a safe, collaborative environment. Highlight a couple of key attributes and share (or ask participants to share) why it might be hard to do this without a facilitator managing conditions for success. </a:t>
            </a:r>
          </a:p>
          <a:p>
            <a:pPr marL="158750" indent="0">
              <a:buNone/>
            </a:pPr>
            <a:endParaRPr lang="en-US" dirty="0"/>
          </a:p>
        </p:txBody>
      </p:sp>
    </p:spTree>
    <p:extLst>
      <p:ext uri="{BB962C8B-B14F-4D97-AF65-F5344CB8AC3E}">
        <p14:creationId xmlns:p14="http://schemas.microsoft.com/office/powerpoint/2010/main" val="401369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6b936e475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96b936e475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200" name="Google Shape;200;g96b936e475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6b936e47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6b936e47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Explain that, as was mentioned in Module 1, a teacher inquiry cycle is a vehicle for continuous improvement with teams of teachers. To effectively facilitate continuous improvement, both meeting routines and the dynamics of team collaboration need to be attended to.</a:t>
            </a:r>
            <a:endParaRPr lang="en-US" sz="1100" i="0" u="none" strike="noStrike" cap="none" dirty="0" err="1">
              <a:solidFill>
                <a:srgbClr val="000000"/>
              </a:solidFill>
              <a:effectLst/>
              <a:latin typeface="Arial"/>
              <a:ea typeface="Arial"/>
              <a:cs typeface="Arial"/>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56ff48c18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56ff48c18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The workbook has a section for self-reflection, or this can be a poll with raised hands or, if facilitating online, using the poll function.</a:t>
            </a:r>
          </a:p>
          <a:p>
            <a:pPr marL="158750" indent="0">
              <a:buNone/>
            </a:pPr>
            <a:r>
              <a:rPr lang="en-US"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endParaRPr>
          </a:p>
          <a:p>
            <a:pPr marL="158750" indent="0">
              <a:buNone/>
            </a:pPr>
            <a:r>
              <a:rPr lang="en-US" dirty="0"/>
              <a:t>Awareness</a:t>
            </a:r>
            <a:r>
              <a:rPr lang="en-US" sz="1100" b="0" i="0" u="none" strike="noStrike" cap="none" dirty="0">
                <a:solidFill>
                  <a:srgbClr val="000000"/>
                </a:solidFill>
                <a:effectLst/>
                <a:latin typeface="Arial"/>
                <a:ea typeface="Arial"/>
                <a:cs typeface="Arial"/>
                <a:sym typeface="Arial"/>
              </a:rPr>
              <a:t> of the mental models we hold personally or as shaped by our roles can form the dynamics of a team.</a:t>
            </a:r>
            <a:r>
              <a:rPr lang="en-US" dirty="0"/>
              <a:t> As a facilitator, you want to draw on positive experiences while being conscious of negative learning experiences, so that they are not duplicated.</a:t>
            </a:r>
            <a:endParaRPr lang="en-US" sz="1100" b="0" i="0" u="none" strike="noStrike" cap="none" dirty="0">
              <a:solidFill>
                <a:srgbClr val="000000"/>
              </a:solidFill>
              <a:effectLst/>
              <a:latin typeface="Arial"/>
              <a:ea typeface="Arial"/>
              <a:cs typeface="Arial"/>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This slide can be a pause point for self-reflection in the workbook, followed by pair share or small-group discussion, depending on the needs of your participants.</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Explain that these differences occur in all teams. The goal is to know how to organize and facilitate productive discussions despite differences.</a:t>
            </a:r>
          </a:p>
          <a:p>
            <a:pPr marL="158750" indent="0">
              <a:buNone/>
            </a:pPr>
            <a:endParaRPr lang="en-US" dirty="0"/>
          </a:p>
        </p:txBody>
      </p:sp>
    </p:spTree>
    <p:extLst>
      <p:ext uri="{BB962C8B-B14F-4D97-AF65-F5344CB8AC3E}">
        <p14:creationId xmlns:p14="http://schemas.microsoft.com/office/powerpoint/2010/main" val="2484427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83689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6b936e475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96b936e475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Remind participants that conflict in teams is natural. Explain that in these next two segments, we’ll look at how they can move teams through the stages of development and promote healthy discourse despite different mental models and styles of interacting.</a:t>
            </a: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23" name="Google Shape;223;g96b936e475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1594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c4020edf2c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c4020edf2c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9119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c4020edf2c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c4020edf2c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sz="1100" b="0" i="0" u="none" strike="noStrike" cap="none" dirty="0">
                <a:solidFill>
                  <a:srgbClr val="000000"/>
                </a:solidFill>
                <a:effectLst/>
                <a:latin typeface="Arial"/>
                <a:ea typeface="Arial"/>
                <a:cs typeface="Arial"/>
                <a:sym typeface="Arial"/>
              </a:rPr>
              <a:t>Explain that teams go through different stages of development over time and in response to changes. Teams can move quickly through some of the early stages with skillful facilitation and planning. </a:t>
            </a:r>
            <a:r>
              <a:rPr lang="en-US" dirty="0"/>
              <a:t>When conditions change, teams can also move back to storming and require re-norming. Time</a:t>
            </a:r>
            <a:r>
              <a:rPr lang="en-US" sz="1100" b="0" i="0" u="none" strike="noStrike" cap="none" dirty="0">
                <a:solidFill>
                  <a:srgbClr val="000000"/>
                </a:solidFill>
                <a:effectLst/>
                <a:latin typeface="Arial"/>
                <a:ea typeface="Arial"/>
                <a:cs typeface="Arial"/>
                <a:sym typeface="Arial"/>
              </a:rPr>
              <a:t> permitting, encourage participants to share examples of teams they have been on or have facilitated in the different stages of development. Have your own examples ready to share here and on slides 25–28.</a:t>
            </a: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c4020edf2c_0_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c4020edf2c_0_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c4020edf2c_0_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c4020edf2c_0_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c4020edf2c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c4020edf2c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c4020edf2c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c4020edf2c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56ff48c18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a56ff48c18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This slide can be a pause point for self-reflection in the workbook, followed by pair share or small-group discussion, depending on the needs of your participants.</a:t>
            </a: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6b936e47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6b936e47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6b936e47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6b936e47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Explain that the goal in collaborative inquiry is to have productive discourse, no matter what mental models team members hold and what stage of development the team is in. We’ll look at different forms of productive and unproductive discourse that affect team dynamics.</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Suggest participants highlight key phrases or take notes in their participant workbook.</a:t>
            </a: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We recommend that you include a slide to introduce the facilitation team. This is also where you can build in an opportunity for participant introductions.</a:t>
            </a:r>
          </a:p>
          <a:p>
            <a:pPr marL="158750" indent="0">
              <a:buNone/>
            </a:pPr>
            <a:endParaRPr lang="en-US"/>
          </a:p>
        </p:txBody>
      </p:sp>
    </p:spTree>
    <p:extLst>
      <p:ext uri="{BB962C8B-B14F-4D97-AF65-F5344CB8AC3E}">
        <p14:creationId xmlns:p14="http://schemas.microsoft.com/office/powerpoint/2010/main" val="161355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6b936e47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6b936e47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96b936e47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96b936e47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96b936e47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96b936e47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8121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6b936e47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96b936e47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1eda0a00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a1eda0a00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Participants will need to use the materials in Appendix 1 in their participant workbooks to engage in this activity. The quote sets are also on the next several slides.</a:t>
            </a:r>
          </a:p>
          <a:p>
            <a:pPr marL="158750" indent="0">
              <a:buNone/>
            </a:pPr>
            <a:r>
              <a:rPr lang="en-US"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endParaRPr>
          </a:p>
          <a:p>
            <a:pPr marL="158750" indent="0">
              <a:buNone/>
            </a:pPr>
            <a:r>
              <a:rPr lang="en-US" dirty="0"/>
              <a:t>This activity is designed for a group of four. If</a:t>
            </a:r>
            <a:r>
              <a:rPr lang="en-US" sz="1100" b="0" i="0" u="none" strike="noStrike" cap="none" dirty="0">
                <a:solidFill>
                  <a:srgbClr val="000000"/>
                </a:solidFill>
                <a:effectLst/>
                <a:latin typeface="Arial"/>
                <a:ea typeface="Arial"/>
                <a:cs typeface="Arial"/>
                <a:sym typeface="Arial"/>
              </a:rPr>
              <a:t> you have more groups than available quote sets, you may have multiple groups use the same quotes.</a:t>
            </a:r>
            <a:r>
              <a:rPr lang="en-US" dirty="0"/>
              <a:t> If you have additional time, you can provide teams with multiple sets.</a:t>
            </a:r>
            <a:endParaRPr lang="en-US" sz="1100" b="0" i="0" u="none" strike="noStrike" cap="none" dirty="0">
              <a:solidFill>
                <a:srgbClr val="000000"/>
              </a:solidFill>
              <a:effectLst/>
              <a:latin typeface="Arial"/>
              <a:ea typeface="Arial"/>
              <a:cs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0313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1eda0a00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a1eda0a00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Briefly have each group share a highlight from their discussions during the activity.</a:t>
            </a:r>
            <a:r>
              <a:rPr lang="en-US" dirty="0"/>
              <a:t> How did they decide as a team what type of discourse each of the statements were? Were any of the statements familiar?</a:t>
            </a:r>
            <a:endParaRPr lang="en-US" sz="1100" b="0" i="0" u="none" strike="noStrike" cap="none" dirty="0">
              <a:solidFill>
                <a:srgbClr val="000000"/>
              </a:solidFill>
              <a:effectLst/>
              <a:latin typeface="Arial"/>
              <a:ea typeface="Arial"/>
              <a:cs typeface="Arial"/>
            </a:endParaRPr>
          </a:p>
          <a:p>
            <a:pPr marL="158750" indent="0">
              <a:buNone/>
            </a:pPr>
            <a:r>
              <a:rPr lang="en-US"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endParaRPr>
          </a:p>
          <a:p>
            <a:pPr marL="158750" indent="0">
              <a:buNone/>
            </a:pPr>
            <a:endParaRPr lang="en-US" sz="1100" b="1" i="0" u="none" strike="noStrike" cap="none" dirty="0">
              <a:solidFill>
                <a:srgbClr val="000000"/>
              </a:solidFill>
              <a:effectLst/>
              <a:latin typeface="Arial"/>
              <a:ea typeface="Arial"/>
              <a:cs typeface="Arial"/>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This equity pause can start with a self-reflection in the workbook, then share in a small-group or whole-group discussion, depending on the size of your group. It is important that the discussion groups are small enough for everyone to be able to participate.</a:t>
            </a:r>
          </a:p>
          <a:p>
            <a:pPr marL="158750" indent="0">
              <a:buNone/>
            </a:pPr>
            <a:r>
              <a:rPr lang="en-US"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endParaRPr>
          </a:p>
          <a:p>
            <a:pPr marL="158750" indent="0">
              <a:buNone/>
            </a:pPr>
            <a:r>
              <a:rPr lang="en-US" dirty="0"/>
              <a:t>You will likely hear some similar statements to those in the discourse sort activity. When possible, probe for when unproductive discourse slowed work down or stopped it all together.</a:t>
            </a:r>
            <a:endParaRPr lang="en-US" sz="1100" i="0" u="none" strike="noStrike" cap="none" dirty="0">
              <a:solidFill>
                <a:srgbClr val="000000"/>
              </a:solidFill>
              <a:effectLst/>
              <a:latin typeface="Arial"/>
              <a:ea typeface="Arial"/>
              <a:cs typeface="Arial"/>
            </a:endParaRPr>
          </a:p>
          <a:p>
            <a:pPr marL="158750" indent="0">
              <a:buNone/>
            </a:pPr>
            <a:endParaRPr lang="en-US" dirty="0"/>
          </a:p>
        </p:txBody>
      </p:sp>
    </p:spTree>
    <p:extLst>
      <p:ext uri="{BB962C8B-B14F-4D97-AF65-F5344CB8AC3E}">
        <p14:creationId xmlns:p14="http://schemas.microsoft.com/office/powerpoint/2010/main" val="3978384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96b936e47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96b936e47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Remind participants to be mindful of the mental models they may be carrying and how these models might affect their facilitation. </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Avoid judgment and fast thinking by listening carefully and using productive discourse strategies.</a:t>
            </a:r>
          </a:p>
          <a:p>
            <a:pPr marL="0" lvl="0" indent="0" algn="l" rtl="0">
              <a:spcBef>
                <a:spcPts val="0"/>
              </a:spcBef>
              <a:spcAft>
                <a:spcPts val="0"/>
              </a:spcAft>
              <a:buNone/>
            </a:pPr>
            <a:endParaRPr sz="13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96b936e47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96b936e47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Provide a few minutes for individual reflection in the workbook, and then ask if anyone would like to share their response with the group. Take two to three responses and move on. Emphasize how participants know a meeting is successful.</a:t>
            </a:r>
          </a:p>
        </p:txBody>
      </p:sp>
    </p:spTree>
    <p:extLst>
      <p:ext uri="{BB962C8B-B14F-4D97-AF65-F5344CB8AC3E}">
        <p14:creationId xmlns:p14="http://schemas.microsoft.com/office/powerpoint/2010/main" val="49158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1eda0a00d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1eda0a00d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Review the community agreements that you developed together during Module 1.</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Ask participants to identify an agreement for themselves that they would like to focus on for the day. They do not need to share what they selected. </a:t>
            </a: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a:solidFill>
                  <a:srgbClr val="000000"/>
                </a:solidFill>
                <a:effectLst/>
                <a:latin typeface="Arial"/>
                <a:ea typeface="Arial"/>
                <a:cs typeface="Arial"/>
                <a:sym typeface="Arial"/>
              </a:rPr>
              <a:t>Tell participants that these three types of meetings are embedded in the inquiry cycle. Describe each and align them with the meetings participants mentioned in the self-reflection.</a:t>
            </a:r>
          </a:p>
          <a:p>
            <a:pPr marL="158750" indent="0">
              <a:buNone/>
            </a:pPr>
            <a:endParaRPr lang="en-US"/>
          </a:p>
        </p:txBody>
      </p:sp>
    </p:spTree>
    <p:extLst>
      <p:ext uri="{BB962C8B-B14F-4D97-AF65-F5344CB8AC3E}">
        <p14:creationId xmlns:p14="http://schemas.microsoft.com/office/powerpoint/2010/main" val="1630199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a56ff48c1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a56ff48c1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6b936e475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6b936e47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Tell participants that they can scaffold for a successful meeting, attending to what needs to happen before, during, and after the meeting. </a:t>
            </a:r>
          </a:p>
          <a:p>
            <a:pPr marL="158750" indent="0">
              <a:buNone/>
            </a:pPr>
            <a:r>
              <a:rPr lang="en-US" sz="1100" b="0" i="0" u="none" strike="noStrike" cap="none" dirty="0">
                <a:solidFill>
                  <a:srgbClr val="000000"/>
                </a:solidFill>
                <a:effectLst/>
                <a:latin typeface="Arial"/>
                <a:ea typeface="Arial"/>
                <a:cs typeface="Arial"/>
                <a:sym typeface="Arial"/>
              </a:rPr>
              <a:t>As you talk through the checklists, suggest participants highlight in their workbook the things they already do and circle ones they want to add to their meeting facilitation skills. </a:t>
            </a:r>
          </a:p>
          <a:p>
            <a:pPr marL="0" lvl="0" indent="0" algn="l" rtl="0">
              <a:spcBef>
                <a:spcPts val="0"/>
              </a:spcBef>
              <a:spcAft>
                <a:spcPts val="0"/>
              </a:spcAft>
              <a:buNone/>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035ed735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b035ed735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96b936e475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96b936e475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(handout)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96b936e47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96b936e475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b035ed735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b035ed735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7651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Provide time to share in small groups for 10 minutes. </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When you return to the whole group, ask which steps were part of the usual process. Note commonalities. Ask which steps participants want to add to the routine. If there are similarities, ask why they don’t use them now and what it would take to make them part of their routine.</a:t>
            </a:r>
          </a:p>
          <a:p>
            <a:pPr marL="158750" indent="0">
              <a:buNone/>
            </a:pPr>
            <a:endParaRPr lang="en-US" dirty="0"/>
          </a:p>
        </p:txBody>
      </p:sp>
    </p:spTree>
    <p:extLst>
      <p:ext uri="{BB962C8B-B14F-4D97-AF65-F5344CB8AC3E}">
        <p14:creationId xmlns:p14="http://schemas.microsoft.com/office/powerpoint/2010/main" val="3341265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b035ed735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b035ed735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As you talk through the facilitation moves, suggest participants highlight in their workbook the moves they consider strengths and circle ones they think are areas for growth. </a:t>
            </a: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In small groups, ask each table to have a progress check-in or use breakout rooms in a virtual setting. Emphasize that you’ll use this check-in process each session. It is designed to introduce a procedure that will become routine over time, much like the meetings or huddles in the improvement process.</a:t>
            </a:r>
          </a:p>
          <a:p>
            <a:pPr marL="158750" indent="0">
              <a:buNone/>
            </a:pPr>
            <a:endParaRPr lang="en-US"/>
          </a:p>
        </p:txBody>
      </p:sp>
    </p:spTree>
    <p:extLst>
      <p:ext uri="{BB962C8B-B14F-4D97-AF65-F5344CB8AC3E}">
        <p14:creationId xmlns:p14="http://schemas.microsoft.com/office/powerpoint/2010/main" val="2673562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a56ff48c1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a56ff48c1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a56ff48c1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a56ff48c1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050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a56ff48c1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a56ff48c1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98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a56ff48c1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a56ff48c1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4903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a56ff48c1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a56ff48c1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5082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1eda0a00d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1eda0a00d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This slide can be a pause point for self-reflection in the workbook. You may also choose to include a pair share or small-group discussion, depending on the needs of your participants and time available for the additional discussion.</a:t>
            </a:r>
          </a:p>
        </p:txBody>
      </p:sp>
    </p:spTree>
    <p:extLst>
      <p:ext uri="{BB962C8B-B14F-4D97-AF65-F5344CB8AC3E}">
        <p14:creationId xmlns:p14="http://schemas.microsoft.com/office/powerpoint/2010/main" val="866532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b035ed735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b035ed735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As you discuss the reflection and improvement checklist, tell participants to consider which of these they use following meetings. Also reflect on how these could be used to promote equity in their school or classroom.</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62039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a56ff48c1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a56ff48c1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6351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a56ff48c1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a56ff48c1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88744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This equity pause can be a small-group or whole-group discussion, depending on the size of your group. It is important that the discussion groups are small enough for everyone to be able to participate.</a:t>
            </a:r>
          </a:p>
          <a:p>
            <a:pPr marL="158750" indent="0">
              <a:buNone/>
            </a:pPr>
            <a:r>
              <a:rPr lang="en-US"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endParaRPr>
          </a:p>
          <a:p>
            <a:pPr marL="158750" indent="0">
              <a:buNone/>
            </a:pPr>
            <a:r>
              <a:rPr lang="en-US" dirty="0"/>
              <a:t>This prompt is intended to draw on the personal stories of participants. As a facilitator, be prepared to model a response with your own personal story.</a:t>
            </a:r>
          </a:p>
          <a:p>
            <a:pPr marL="158750" indent="0">
              <a:buNone/>
            </a:pPr>
            <a:endParaRPr lang="en-US"/>
          </a:p>
        </p:txBody>
      </p:sp>
    </p:spTree>
    <p:extLst>
      <p:ext uri="{BB962C8B-B14F-4D97-AF65-F5344CB8AC3E}">
        <p14:creationId xmlns:p14="http://schemas.microsoft.com/office/powerpoint/2010/main" val="327474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fa4243d4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fa4243d4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Explain to participants that this session is to help prepare them as leaders and facilitators to carefully lay the foundation and scaffold the interaction during continuous improvement activities to ensure a successful process. </a:t>
            </a:r>
            <a:endParaRPr dirty="0"/>
          </a:p>
        </p:txBody>
      </p:sp>
    </p:spTree>
    <p:extLst>
      <p:ext uri="{BB962C8B-B14F-4D97-AF65-F5344CB8AC3E}">
        <p14:creationId xmlns:p14="http://schemas.microsoft.com/office/powerpoint/2010/main" val="1511532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035ed735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035ed735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1eda0a00d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1eda0a00d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This slide can be a pause point for self-reflection in the workbook. You may also choose to include a pair share or small-group discussion, depending on the needs of your participants.</a:t>
            </a:r>
          </a:p>
          <a:p>
            <a:pPr marL="158750" indent="0">
              <a:buNone/>
            </a:pPr>
            <a:endParaRPr lang="en-US" dirty="0"/>
          </a:p>
          <a:p>
            <a:pPr marL="158750" indent="0">
              <a:buNone/>
            </a:pPr>
            <a:r>
              <a:rPr lang="en-US" sz="1100" i="0" u="none" strike="noStrike" cap="none" dirty="0">
                <a:solidFill>
                  <a:srgbClr val="000000"/>
                </a:solidFill>
                <a:effectLst/>
                <a:latin typeface="Arial"/>
                <a:ea typeface="Arial"/>
                <a:cs typeface="Arial"/>
                <a:sym typeface="Arial"/>
              </a:rPr>
              <a:t>Explain that meeting routines are those actions or structures that are used regularly to support strong team dynamics and promote productive meeting outcomes.</a:t>
            </a:r>
            <a:r>
              <a:rPr lang="en-US" dirty="0"/>
              <a:t> </a:t>
            </a:r>
          </a:p>
          <a:p>
            <a:pPr marL="0" lvl="0" indent="0" algn="l" rtl="0">
              <a:spcBef>
                <a:spcPts val="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96b936e47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96b936e47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1774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96b936e47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96b936e47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b035ed73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b035ed73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Tell participants to review the agenda in their workbook. Take some notes in response to the questions, and then discuss with a partner.</a:t>
            </a:r>
            <a:r>
              <a:rPr lang="en-US" dirty="0"/>
              <a:t> </a:t>
            </a: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endParaRPr>
          </a:p>
          <a:p>
            <a:pPr marL="0" indent="0">
              <a:buNone/>
            </a:pPr>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a1eda0a00d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a1eda0a00d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You can invite participants to think about the learning huddle example in the previous slide and ask what that huddle was trying to accomplish.</a:t>
            </a:r>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a56ff48c18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a56ff48c18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a39c1333c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a39c1333c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a56ff48c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a56ff48c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9f4ed1a04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9f4ed1a04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a:solidFill>
                  <a:srgbClr val="000000"/>
                </a:solidFill>
                <a:effectLst/>
                <a:latin typeface="Arial"/>
                <a:ea typeface="Arial"/>
                <a:cs typeface="Arial"/>
                <a:sym typeface="Arial"/>
              </a:rPr>
              <a:t>Provide a few minutes for individual reflection and then ask if anyone would like to share their response with the group. </a:t>
            </a:r>
          </a:p>
          <a:p>
            <a:pPr marL="158750" indent="0">
              <a:buNone/>
            </a:pPr>
            <a:r>
              <a:rPr lang="en-US" sz="1100" b="0" i="0" u="none" strike="noStrike" cap="none">
                <a:solidFill>
                  <a:srgbClr val="000000"/>
                </a:solidFill>
                <a:effectLst/>
                <a:latin typeface="Arial"/>
                <a:ea typeface="Arial"/>
                <a:cs typeface="Arial"/>
                <a:sym typeface="Arial"/>
              </a:rPr>
              <a:t>Reiterate and expand some of the key points of the module as participants share responses. </a:t>
            </a: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b="0"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8204529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9f4ed1a04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9f4ed1a0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a5c32c0d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a5c32c0d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review the module content, mention some of the key points.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points:</a:t>
            </a:r>
          </a:p>
          <a:p>
            <a:pPr>
              <a:buNone/>
            </a:pPr>
            <a:r>
              <a:rPr lang="en-US" dirty="0"/>
              <a:t>•    It is worth the time and effort to lay groundwork for productive discussions by building strong teams and promoting positive group dynamics.</a:t>
            </a:r>
          </a:p>
          <a:p>
            <a:pPr>
              <a:buNone/>
            </a:pPr>
            <a:r>
              <a:rPr lang="en-US" dirty="0"/>
              <a:t>•    Establishing expectations for collaboration and following simple but set routines will allow teachers to focus on content in a safe environment. </a:t>
            </a:r>
          </a:p>
          <a:p>
            <a:pPr marL="0" indent="0">
              <a:buNone/>
            </a:pP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96b936e475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96b936e475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Review the action period activities with the group, and make sure to answer any questions.</a:t>
            </a:r>
          </a:p>
          <a:p>
            <a:pPr marL="0" lvl="0" indent="0" algn="l" rtl="0">
              <a:spcBef>
                <a:spcPts val="0"/>
              </a:spcBef>
              <a:spcAft>
                <a:spcPts val="0"/>
              </a:spcAft>
              <a:buNone/>
            </a:pPr>
            <a:endParaRP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a1eda0a00d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a1eda0a00d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a:solidFill>
                  <a:srgbClr val="000000"/>
                </a:solidFill>
                <a:effectLst/>
                <a:latin typeface="Arial"/>
                <a:ea typeface="Arial"/>
                <a:cs typeface="Arial"/>
                <a:sym typeface="Arial"/>
              </a:rPr>
              <a:t>Have people share aloud during in-person settings or in the chat for online participation. </a:t>
            </a:r>
          </a:p>
          <a:p>
            <a:pPr marL="158750" indent="0">
              <a:buNone/>
            </a:pPr>
            <a:r>
              <a:rPr lang="en-US" sz="1100" b="0" i="0" u="none" strike="noStrike" cap="none">
                <a:solidFill>
                  <a:srgbClr val="000000"/>
                </a:solidFill>
                <a:effectLst/>
                <a:latin typeface="Arial"/>
                <a:ea typeface="Arial"/>
                <a:cs typeface="Arial"/>
                <a:sym typeface="Arial"/>
              </a:rPr>
              <a:t> </a:t>
            </a:r>
          </a:p>
          <a:p>
            <a:pPr marL="158750" indent="0">
              <a:buNone/>
            </a:pPr>
            <a:r>
              <a:rPr lang="en-US" sz="1100" b="0" i="0" u="none" strike="noStrike" cap="none">
                <a:solidFill>
                  <a:srgbClr val="000000"/>
                </a:solidFill>
                <a:effectLst/>
                <a:latin typeface="Arial"/>
                <a:ea typeface="Arial"/>
                <a:cs typeface="Arial"/>
                <a:sym typeface="Arial"/>
              </a:rPr>
              <a:t>This is also an opportunity to include a feedback survey.</a:t>
            </a: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6b936e47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6b936e47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describe the learning targets, mention some of the key points.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points:</a:t>
            </a:r>
          </a:p>
          <a:p>
            <a:pPr>
              <a:buNone/>
            </a:pPr>
            <a:r>
              <a:rPr lang="en-US" dirty="0"/>
              <a:t>•    It is worth the time and effort to lay groundwork for productive discussions by building strong teams and promoting positive group dynamics.</a:t>
            </a:r>
          </a:p>
          <a:p>
            <a:pPr>
              <a:buNone/>
            </a:pPr>
            <a:r>
              <a:rPr lang="en-US" dirty="0"/>
              <a:t>•    Establishing expectations for collaboration and following simple but set routines will allow teachers to focus on content in a safe environment. </a:t>
            </a:r>
          </a:p>
          <a:p>
            <a:pPr marL="0" lvl="0" indent="0" algn="l">
              <a:spcBef>
                <a:spcPts val="0"/>
              </a:spcBef>
              <a:spcAft>
                <a:spcPts val="0"/>
              </a:spcAft>
              <a:buNone/>
            </a:pPr>
            <a:endParaRPr lang="en-US" dirty="0"/>
          </a:p>
          <a:p>
            <a:pPr marL="171450" indent="-17145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96b936e47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96b936e47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a:blip r:embed="rId2"/>
          <a:stretch>
            <a:fillRect/>
          </a:stretch>
        </p:blipFill>
        <p:spPr>
          <a:xfrm>
            <a:off x="572" y="0"/>
            <a:ext cx="9144000" cy="5143500"/>
          </a:xfrm>
          <a:prstGeom prst="rect">
            <a:avLst/>
          </a:prstGeom>
          <a:noFill/>
          <a:ln>
            <a:noFill/>
          </a:ln>
        </p:spPr>
      </p:pic>
      <p:sp>
        <p:nvSpPr>
          <p:cNvPr id="5" name="Google Shape;141;p28">
            <a:extLst>
              <a:ext uri="{FF2B5EF4-FFF2-40B4-BE49-F238E27FC236}">
                <a16:creationId xmlns:a16="http://schemas.microsoft.com/office/drawing/2014/main" id="{8E8CFDC7-19E0-4C0E-93C9-498AFD0EA38D}"/>
              </a:ext>
            </a:extLst>
          </p:cNvPr>
          <p:cNvSpPr txBox="1">
            <a:spLocks noGrp="1"/>
          </p:cNvSpPr>
          <p:nvPr>
            <p:ph type="ctrTitle"/>
          </p:nvPr>
        </p:nvSpPr>
        <p:spPr>
          <a:xfrm>
            <a:off x="750300" y="2905350"/>
            <a:ext cx="8082000" cy="8991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US"/>
              <a:t>Click to edit Master title style</a:t>
            </a:r>
            <a:endParaRPr dirty="0"/>
          </a:p>
        </p:txBody>
      </p:sp>
      <p:sp>
        <p:nvSpPr>
          <p:cNvPr id="6" name="Google Shape;142;p28">
            <a:extLst>
              <a:ext uri="{FF2B5EF4-FFF2-40B4-BE49-F238E27FC236}">
                <a16:creationId xmlns:a16="http://schemas.microsoft.com/office/drawing/2014/main" id="{39FE1318-65A2-4401-B83E-5954CB29F7A9}"/>
              </a:ext>
            </a:extLst>
          </p:cNvPr>
          <p:cNvSpPr txBox="1">
            <a:spLocks noGrp="1"/>
          </p:cNvSpPr>
          <p:nvPr>
            <p:ph type="subTitle" idx="4294967295"/>
          </p:nvPr>
        </p:nvSpPr>
        <p:spPr>
          <a:xfrm>
            <a:off x="750300" y="3510275"/>
            <a:ext cx="8082000" cy="792600"/>
          </a:xfrm>
          <a:prstGeom prst="rect">
            <a:avLst/>
          </a:prstGeom>
        </p:spPr>
        <p:txBody>
          <a:bodyPr spcFirstLastPara="1" wrap="square" lIns="0" tIns="34275" rIns="68575" bIns="34275" anchor="t" anchorCtr="0">
            <a:noAutofit/>
          </a:bodyPr>
          <a:lstStyle/>
          <a:p>
            <a:pPr marL="0" lvl="0" indent="0" algn="l" rtl="0">
              <a:lnSpc>
                <a:spcPct val="115000"/>
              </a:lnSpc>
              <a:spcBef>
                <a:spcPts val="800"/>
              </a:spcBef>
              <a:spcAft>
                <a:spcPts val="0"/>
              </a:spcAft>
              <a:buNone/>
            </a:pPr>
            <a:r>
              <a:rPr lang="en-US"/>
              <a:t>Click to edit Master subtitle style</a:t>
            </a:r>
            <a:endParaRPr lang="en-US" dirty="0"/>
          </a:p>
        </p:txBody>
      </p:sp>
    </p:spTree>
    <p:extLst>
      <p:ext uri="{BB962C8B-B14F-4D97-AF65-F5344CB8AC3E}">
        <p14:creationId xmlns:p14="http://schemas.microsoft.com/office/powerpoint/2010/main" val="22860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7" name="Google Shape;37;p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38" name="Google Shape;38;p7"/>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39" name="Google Shape;39;p7"/>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42" name="Google Shape;42;p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546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5" name="Google Shape;45;p8"/>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46" name="Google Shape;46;p8"/>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0" lvl="0" indent="0" algn="l">
              <a:lnSpc>
                <a:spcPct val="90000"/>
              </a:lnSpc>
              <a:spcBef>
                <a:spcPts val="800"/>
              </a:spcBef>
              <a:spcAft>
                <a:spcPts val="0"/>
              </a:spcAft>
              <a:buClr>
                <a:srgbClr val="548135"/>
              </a:buClr>
              <a:buSzPts val="1800"/>
              <a:buNone/>
              <a:tabLst/>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pPr lvl="0"/>
            <a:r>
              <a:rPr lang="en-US"/>
              <a:t>Click to edit Master text styles</a:t>
            </a:r>
          </a:p>
        </p:txBody>
      </p:sp>
      <p:sp>
        <p:nvSpPr>
          <p:cNvPr id="47" name="Google Shape;47;p8"/>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48" name="Google Shape;48;p8"/>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0" lvl="0" indent="0" algn="l">
              <a:lnSpc>
                <a:spcPct val="90000"/>
              </a:lnSpc>
              <a:spcBef>
                <a:spcPts val="800"/>
              </a:spcBef>
              <a:spcAft>
                <a:spcPts val="0"/>
              </a:spcAft>
              <a:buClr>
                <a:srgbClr val="548135"/>
              </a:buClr>
              <a:buSzPts val="1800"/>
              <a:buNone/>
              <a:tabLst/>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pPr lvl="0"/>
            <a:r>
              <a:rPr lang="en-US"/>
              <a:t>Click to edit Master text styles</a:t>
            </a:r>
          </a:p>
        </p:txBody>
      </p:sp>
      <p:sp>
        <p:nvSpPr>
          <p:cNvPr id="49" name="Google Shape;49;p8"/>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50" name="Google Shape;50;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1" name="Google Shape;51;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2" name="Google Shape;52;p8"/>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0210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0" name="Google Shape;70;p12"/>
          <p:cNvSpPr txBox="1">
            <a:spLocks noGrp="1"/>
          </p:cNvSpPr>
          <p:nvPr>
            <p:ph type="title"/>
          </p:nvPr>
        </p:nvSpPr>
        <p:spPr>
          <a:xfrm>
            <a:off x="629841" y="740568"/>
            <a:ext cx="2949300" cy="802331"/>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71" name="Google Shape;71;p12"/>
          <p:cNvSpPr>
            <a:spLocks noGrp="1"/>
          </p:cNvSpPr>
          <p:nvPr>
            <p:ph type="pic" idx="2"/>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72" name="Google Shape;72;p12"/>
          <p:cNvSpPr txBox="1">
            <a:spLocks noGrp="1"/>
          </p:cNvSpPr>
          <p:nvPr>
            <p:ph type="body" idx="1"/>
          </p:nvPr>
        </p:nvSpPr>
        <p:spPr>
          <a:xfrm>
            <a:off x="629841" y="1677880"/>
            <a:ext cx="2949300" cy="272387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200"/>
              <a:buNone/>
              <a:tabLst/>
              <a:defRPr sz="1400">
                <a:solidFill>
                  <a:srgbClr val="888888"/>
                </a:solidFill>
              </a:defRPr>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pPr lvl="0"/>
            <a:r>
              <a:rPr lang="en-US"/>
              <a:t>Click to edit Master text styles</a:t>
            </a:r>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2233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1" name="Google Shape;71;p12"/>
          <p:cNvSpPr>
            <a:spLocks noGrp="1"/>
          </p:cNvSpPr>
          <p:nvPr>
            <p:ph type="pic" idx="2"/>
          </p:nvPr>
        </p:nvSpPr>
        <p:spPr>
          <a:xfrm>
            <a:off x="4128117" y="1542899"/>
            <a:ext cx="4388274" cy="2852869"/>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 name="Google Shape;27;p5">
            <a:extLst>
              <a:ext uri="{FF2B5EF4-FFF2-40B4-BE49-F238E27FC236}">
                <a16:creationId xmlns:a16="http://schemas.microsoft.com/office/drawing/2014/main" id="{324C0595-E19D-EA48-9AB5-92A3942A54BC}"/>
              </a:ext>
            </a:extLst>
          </p:cNvPr>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8" name="Google Shape;16;p3">
            <a:extLst>
              <a:ext uri="{FF2B5EF4-FFF2-40B4-BE49-F238E27FC236}">
                <a16:creationId xmlns:a16="http://schemas.microsoft.com/office/drawing/2014/main" id="{257ED9FA-CDA9-1543-A111-A23744F335A0}"/>
              </a:ext>
            </a:extLst>
          </p:cNvPr>
          <p:cNvSpPr txBox="1">
            <a:spLocks noGrp="1"/>
          </p:cNvSpPr>
          <p:nvPr>
            <p:ph type="body" idx="1"/>
          </p:nvPr>
        </p:nvSpPr>
        <p:spPr>
          <a:xfrm>
            <a:off x="628651" y="1541887"/>
            <a:ext cx="3224258" cy="285388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75473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1" name="Google Shape;71;p12"/>
          <p:cNvSpPr>
            <a:spLocks noGrp="1"/>
          </p:cNvSpPr>
          <p:nvPr>
            <p:ph type="pic" idx="2"/>
          </p:nvPr>
        </p:nvSpPr>
        <p:spPr>
          <a:xfrm>
            <a:off x="628650" y="1542899"/>
            <a:ext cx="4388274" cy="2852869"/>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 name="Google Shape;27;p5">
            <a:extLst>
              <a:ext uri="{FF2B5EF4-FFF2-40B4-BE49-F238E27FC236}">
                <a16:creationId xmlns:a16="http://schemas.microsoft.com/office/drawing/2014/main" id="{324C0595-E19D-EA48-9AB5-92A3942A54BC}"/>
              </a:ext>
            </a:extLst>
          </p:cNvPr>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8" name="Google Shape;16;p3">
            <a:extLst>
              <a:ext uri="{FF2B5EF4-FFF2-40B4-BE49-F238E27FC236}">
                <a16:creationId xmlns:a16="http://schemas.microsoft.com/office/drawing/2014/main" id="{257ED9FA-CDA9-1543-A111-A23744F335A0}"/>
              </a:ext>
            </a:extLst>
          </p:cNvPr>
          <p:cNvSpPr txBox="1">
            <a:spLocks noGrp="1"/>
          </p:cNvSpPr>
          <p:nvPr>
            <p:ph type="body" idx="1"/>
          </p:nvPr>
        </p:nvSpPr>
        <p:spPr>
          <a:xfrm>
            <a:off x="5291092" y="1541887"/>
            <a:ext cx="3224258" cy="285388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98025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8" name="Google Shape;19;p4">
            <a:extLst>
              <a:ext uri="{FF2B5EF4-FFF2-40B4-BE49-F238E27FC236}">
                <a16:creationId xmlns:a16="http://schemas.microsoft.com/office/drawing/2014/main" id="{CFFAE5AF-11F4-414D-903B-A198C6A7B7CD}"/>
              </a:ext>
            </a:extLst>
          </p:cNvPr>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 name="Title 1">
            <a:extLst>
              <a:ext uri="{FF2B5EF4-FFF2-40B4-BE49-F238E27FC236}">
                <a16:creationId xmlns:a16="http://schemas.microsoft.com/office/drawing/2014/main" id="{B1D72806-BD9A-0046-B925-808EC888C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561266-7E1C-7845-9E41-650E4461B6CC}"/>
              </a:ext>
            </a:extLst>
          </p:cNvPr>
          <p:cNvSpPr>
            <a:spLocks noGrp="1"/>
          </p:cNvSpPr>
          <p:nvPr>
            <p:ph idx="1"/>
          </p:nvPr>
        </p:nvSpPr>
        <p:spPr/>
        <p:txBody>
          <a:bodyPr/>
          <a:lstStyle>
            <a:lvl1pPr marL="0">
              <a:defRPr/>
            </a:lvl1pPr>
            <a:lvl2pPr marL="914400" indent="-342900">
              <a:buClr>
                <a:srgbClr val="548135"/>
              </a:buClr>
              <a:buFont typeface="Arial" panose="020B0604020202020204" pitchFamily="34" charset="0"/>
              <a:buChar char="•"/>
              <a:defRPr/>
            </a:lvl2pPr>
            <a:lvl3pPr marL="1390650" indent="-342900">
              <a:buClr>
                <a:srgbClr val="548135"/>
              </a:buClr>
              <a:buFont typeface="Arial" panose="020B0604020202020204" pitchFamily="34" charset="0"/>
              <a:buChar char="•"/>
              <a:defRPr/>
            </a:lvl3pPr>
            <a:lvl4pPr marL="1854200" indent="-342900">
              <a:buClr>
                <a:srgbClr val="548135"/>
              </a:buClr>
              <a:buFont typeface="Arial" panose="020B0604020202020204" pitchFamily="34" charset="0"/>
              <a:buChar char="•"/>
              <a:defRPr/>
            </a:lvl4pPr>
            <a:lvl5pPr marL="2311400" indent="-342900">
              <a:buClr>
                <a:srgbClr val="548135"/>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813E24-D715-604D-ADDE-81A8AF317AD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EEFEB2A-D1FA-4649-8FFE-932246426C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8B45C3-DE25-3D4A-98B4-ACE89C8CD8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98393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571" y="0"/>
            <a:ext cx="9144003" cy="5143500"/>
          </a:xfrm>
          <a:prstGeom prst="rect">
            <a:avLst/>
          </a:prstGeom>
          <a:noFill/>
          <a:ln>
            <a:noFill/>
          </a:ln>
        </p:spPr>
      </p:pic>
      <p:sp>
        <p:nvSpPr>
          <p:cNvPr id="11" name="Google Shape;11;p2"/>
          <p:cNvSpPr txBox="1">
            <a:spLocks noGrp="1"/>
          </p:cNvSpPr>
          <p:nvPr>
            <p:ph type="ctrTitle"/>
          </p:nvPr>
        </p:nvSpPr>
        <p:spPr>
          <a:xfrm>
            <a:off x="748571" y="3467849"/>
            <a:ext cx="7608300" cy="731700"/>
          </a:xfrm>
          <a:prstGeom prst="rect">
            <a:avLst/>
          </a:prstGeom>
          <a:noFill/>
          <a:ln>
            <a:noFill/>
          </a:ln>
        </p:spPr>
        <p:txBody>
          <a:bodyPr spcFirstLastPara="1" wrap="square" lIns="0" tIns="34275" rIns="68575" bIns="34275" anchor="ctr" anchorCtr="0">
            <a:noAutofit/>
          </a:bodyPr>
          <a:lstStyle>
            <a:lvl1pPr lvl="0" algn="l">
              <a:lnSpc>
                <a:spcPct val="80000"/>
              </a:lnSpc>
              <a:spcBef>
                <a:spcPts val="0"/>
              </a:spcBef>
              <a:spcAft>
                <a:spcPts val="0"/>
              </a:spcAft>
              <a:buClr>
                <a:srgbClr val="483692"/>
              </a:buClr>
              <a:buSzPts val="2900"/>
              <a:buFont typeface="Arial"/>
              <a:buNone/>
              <a:defRPr sz="2900" cap="none">
                <a:solidFill>
                  <a:srgbClr val="48369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748571" y="4278793"/>
            <a:ext cx="7021500" cy="347100"/>
          </a:xfrm>
          <a:prstGeom prst="rect">
            <a:avLst/>
          </a:prstGeom>
          <a:noFill/>
          <a:ln>
            <a:noFill/>
          </a:ln>
        </p:spPr>
        <p:txBody>
          <a:bodyPr spcFirstLastPara="1" wrap="square" lIns="0" tIns="34275" rIns="68575" bIns="34275" anchor="t" anchorCtr="0">
            <a:noAutofit/>
          </a:bodyPr>
          <a:lstStyle>
            <a:lvl1pPr lvl="0" algn="l">
              <a:lnSpc>
                <a:spcPct val="90000"/>
              </a:lnSpc>
              <a:spcBef>
                <a:spcPts val="800"/>
              </a:spcBef>
              <a:spcAft>
                <a:spcPts val="0"/>
              </a:spcAft>
              <a:buClr>
                <a:srgbClr val="483692"/>
              </a:buClr>
              <a:buSzPts val="1800"/>
              <a:buNone/>
              <a:defRPr sz="1800" cap="none">
                <a:solidFill>
                  <a:srgbClr val="483692"/>
                </a:solidFill>
                <a:latin typeface="Arial"/>
                <a:ea typeface="Arial"/>
                <a:cs typeface="Arial"/>
                <a:sym typeface="Aria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5" name="Google Shape;15;p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4"/>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 name="Google Shape;21;p4"/>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 name="Google Shape;2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0433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9" y="1599028"/>
            <a:ext cx="3042600"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7" name="Google Shape;37;p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7"/>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7"/>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5" name="Google Shape;45;p8"/>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 name="Google Shape;46;p8"/>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7" name="Google Shape;47;p8"/>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8"/>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9" name="Google Shape;49;p8"/>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1"/>
          <p:cNvSpPr txBox="1">
            <a:spLocks noGrp="1"/>
          </p:cNvSpPr>
          <p:nvPr>
            <p:ph type="body" idx="1"/>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400"/>
              <a:buNone/>
              <a:defRPr sz="2400"/>
            </a:lvl1pPr>
            <a:lvl2pPr marL="914400" lvl="1" indent="-361950" algn="l">
              <a:lnSpc>
                <a:spcPct val="90000"/>
              </a:lnSpc>
              <a:spcBef>
                <a:spcPts val="500"/>
              </a:spcBef>
              <a:spcAft>
                <a:spcPts val="0"/>
              </a:spcAft>
              <a:buSzPts val="2100"/>
              <a:buChar char="▪"/>
              <a:defRPr sz="2100"/>
            </a:lvl2pPr>
            <a:lvl3pPr marL="1371600" lvl="2" indent="-342900" algn="l">
              <a:lnSpc>
                <a:spcPct val="90000"/>
              </a:lnSpc>
              <a:spcBef>
                <a:spcPts val="500"/>
              </a:spcBef>
              <a:spcAft>
                <a:spcPts val="0"/>
              </a:spcAft>
              <a:buClr>
                <a:srgbClr val="595959"/>
              </a:buClr>
              <a:buSzPts val="1800"/>
              <a:buChar char="•"/>
              <a:defRPr sz="1800"/>
            </a:lvl3pPr>
            <a:lvl4pPr marL="1828800" lvl="3" indent="-323850" algn="l">
              <a:lnSpc>
                <a:spcPct val="90000"/>
              </a:lnSpc>
              <a:spcBef>
                <a:spcPts val="400"/>
              </a:spcBef>
              <a:spcAft>
                <a:spcPts val="0"/>
              </a:spcAft>
              <a:buClr>
                <a:srgbClr val="595959"/>
              </a:buClr>
              <a:buSzPts val="1500"/>
              <a:buChar char="•"/>
              <a:defRPr sz="1500"/>
            </a:lvl4pPr>
            <a:lvl5pPr marL="2286000" lvl="4" indent="-323850" algn="l">
              <a:lnSpc>
                <a:spcPct val="90000"/>
              </a:lnSpc>
              <a:spcBef>
                <a:spcPts val="400"/>
              </a:spcBef>
              <a:spcAft>
                <a:spcPts val="0"/>
              </a:spcAft>
              <a:buClr>
                <a:srgbClr val="59595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5" name="Google Shape;65;p11"/>
          <p:cNvSpPr txBox="1">
            <a:spLocks noGrp="1"/>
          </p:cNvSpPr>
          <p:nvPr>
            <p:ph type="body" idx="2"/>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6" name="Google Shape;66;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2"/>
          <p:cNvSpPr>
            <a:spLocks noGrp="1"/>
          </p:cNvSpPr>
          <p:nvPr>
            <p:ph type="pic" idx="2"/>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body" idx="1"/>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3" name="Google Shape;73;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3"/>
          <p:cNvSpPr txBox="1">
            <a:spLocks noGrp="1"/>
          </p:cNvSpPr>
          <p:nvPr>
            <p:ph type="body" idx="1"/>
          </p:nvPr>
        </p:nvSpPr>
        <p:spPr>
          <a:xfrm rot="5400000">
            <a:off x="2940300" y="-942431"/>
            <a:ext cx="3263400" cy="7886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rot="5400000">
            <a:off x="5350050" y="1467544"/>
            <a:ext cx="4359000" cy="19716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4"/>
          <p:cNvSpPr txBox="1">
            <a:spLocks noGrp="1"/>
          </p:cNvSpPr>
          <p:nvPr>
            <p:ph type="body" idx="1"/>
          </p:nvPr>
        </p:nvSpPr>
        <p:spPr>
          <a:xfrm rot="5400000">
            <a:off x="1349475" y="-447056"/>
            <a:ext cx="4359000" cy="58008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5"/>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91" name="Google Shape;91;p1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3"/>
        <p:cNvGrpSpPr/>
        <p:nvPr/>
      </p:nvGrpSpPr>
      <p:grpSpPr>
        <a:xfrm>
          <a:off x="0" y="0"/>
          <a:ext cx="0" cy="0"/>
          <a:chOff x="0" y="0"/>
          <a:chExt cx="0" cy="0"/>
        </a:xfrm>
      </p:grpSpPr>
      <p:pic>
        <p:nvPicPr>
          <p:cNvPr id="14" name="Google Shape;14;p3"/>
          <p:cNvPicPr preferRelativeResize="0"/>
          <p:nvPr/>
        </p:nvPicPr>
        <p:blipFill>
          <a:blip r:embed="rId2"/>
          <a:stretch>
            <a:fillRect/>
          </a:stretch>
        </p:blipFill>
        <p:spPr>
          <a:xfrm>
            <a:off x="-11210" y="0"/>
            <a:ext cx="9154638"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28660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95"/>
        <p:cNvGrpSpPr/>
        <p:nvPr/>
      </p:nvGrpSpPr>
      <p:grpSpPr>
        <a:xfrm>
          <a:off x="0" y="0"/>
          <a:ext cx="0" cy="0"/>
          <a:chOff x="0" y="0"/>
          <a:chExt cx="0" cy="0"/>
        </a:xfrm>
      </p:grpSpPr>
      <p:sp>
        <p:nvSpPr>
          <p:cNvPr id="96" name="Google Shape;96;p17"/>
          <p:cNvSpPr txBox="1">
            <a:spLocks noGrp="1"/>
          </p:cNvSpPr>
          <p:nvPr>
            <p:ph type="sldNum" idx="12"/>
          </p:nvPr>
        </p:nvSpPr>
        <p:spPr>
          <a:xfrm>
            <a:off x="109075" y="146024"/>
            <a:ext cx="1807200" cy="1252800"/>
          </a:xfrm>
          <a:prstGeom prst="rect">
            <a:avLst/>
          </a:prstGeom>
        </p:spPr>
        <p:txBody>
          <a:bodyPr spcFirstLastPara="1" wrap="square" lIns="68575" tIns="68575" rIns="68575" bIns="68575" anchor="ctr" anchorCtr="0">
            <a:noAutofit/>
          </a:bodyPr>
          <a:lstStyle>
            <a:lvl1pPr lvl="0" rtl="0">
              <a:buNone/>
              <a:defRPr sz="1100">
                <a:solidFill>
                  <a:srgbClr val="9FC5E8"/>
                </a:solidFill>
              </a:defRPr>
            </a:lvl1pPr>
            <a:lvl2pPr lvl="1" rtl="0">
              <a:buNone/>
              <a:defRPr sz="1100">
                <a:solidFill>
                  <a:srgbClr val="9FC5E8"/>
                </a:solidFill>
              </a:defRPr>
            </a:lvl2pPr>
            <a:lvl3pPr lvl="2" rtl="0">
              <a:buNone/>
              <a:defRPr sz="1100">
                <a:solidFill>
                  <a:srgbClr val="9FC5E8"/>
                </a:solidFill>
              </a:defRPr>
            </a:lvl3pPr>
            <a:lvl4pPr lvl="3" rtl="0">
              <a:buNone/>
              <a:defRPr sz="1100">
                <a:solidFill>
                  <a:srgbClr val="9FC5E8"/>
                </a:solidFill>
              </a:defRPr>
            </a:lvl4pPr>
            <a:lvl5pPr lvl="4" rtl="0">
              <a:buNone/>
              <a:defRPr sz="1100">
                <a:solidFill>
                  <a:srgbClr val="9FC5E8"/>
                </a:solidFill>
              </a:defRPr>
            </a:lvl5pPr>
            <a:lvl6pPr lvl="5" rtl="0">
              <a:buNone/>
              <a:defRPr sz="1100">
                <a:solidFill>
                  <a:srgbClr val="9FC5E8"/>
                </a:solidFill>
              </a:defRPr>
            </a:lvl6pPr>
            <a:lvl7pPr lvl="6" rtl="0">
              <a:buNone/>
              <a:defRPr sz="1100">
                <a:solidFill>
                  <a:srgbClr val="9FC5E8"/>
                </a:solidFill>
              </a:defRPr>
            </a:lvl7pPr>
            <a:lvl8pPr lvl="7" rtl="0">
              <a:buNone/>
              <a:defRPr sz="1100">
                <a:solidFill>
                  <a:srgbClr val="9FC5E8"/>
                </a:solidFill>
              </a:defRPr>
            </a:lvl8pPr>
            <a:lvl9pPr lvl="8" rtl="0">
              <a:buNone/>
              <a:defRPr sz="1100">
                <a:solidFill>
                  <a:srgbClr val="9FC5E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se Slide (No Content)">
  <p:cSld name="Base Slide (No Content)_2">
    <p:spTree>
      <p:nvGrpSpPr>
        <p:cNvPr id="1" name="Shape 100"/>
        <p:cNvGrpSpPr/>
        <p:nvPr/>
      </p:nvGrpSpPr>
      <p:grpSpPr>
        <a:xfrm>
          <a:off x="0" y="0"/>
          <a:ext cx="0" cy="0"/>
          <a:chOff x="0" y="0"/>
          <a:chExt cx="0" cy="0"/>
        </a:xfrm>
      </p:grpSpPr>
      <p:sp>
        <p:nvSpPr>
          <p:cNvPr id="101" name="Google Shape;101;p19"/>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02" name="Google Shape;102;p19"/>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ade - BASE 2">
  <p:cSld name="Content Slade - BASE">
    <p:spTree>
      <p:nvGrpSpPr>
        <p:cNvPr id="1" name="Shape 103"/>
        <p:cNvGrpSpPr/>
        <p:nvPr/>
      </p:nvGrpSpPr>
      <p:grpSpPr>
        <a:xfrm>
          <a:off x="0" y="0"/>
          <a:ext cx="0" cy="0"/>
          <a:chOff x="0" y="0"/>
          <a:chExt cx="0" cy="0"/>
        </a:xfrm>
      </p:grpSpPr>
      <p:pic>
        <p:nvPicPr>
          <p:cNvPr id="104" name="Google Shape;104;p2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5" name="Google Shape;105;p20"/>
          <p:cNvSpPr txBox="1">
            <a:spLocks noGrp="1"/>
          </p:cNvSpPr>
          <p:nvPr>
            <p:ph type="title"/>
          </p:nvPr>
        </p:nvSpPr>
        <p:spPr>
          <a:xfrm>
            <a:off x="459137" y="701201"/>
            <a:ext cx="8260200" cy="8901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6" name="Google Shape;106;p20"/>
          <p:cNvSpPr txBox="1">
            <a:spLocks noGrp="1"/>
          </p:cNvSpPr>
          <p:nvPr>
            <p:ph type="body" idx="1"/>
          </p:nvPr>
        </p:nvSpPr>
        <p:spPr>
          <a:xfrm>
            <a:off x="459137" y="1710374"/>
            <a:ext cx="8260200" cy="2922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pic>
        <p:nvPicPr>
          <p:cNvPr id="108" name="Google Shape;108;p20"/>
          <p:cNvPicPr preferRelativeResize="0"/>
          <p:nvPr/>
        </p:nvPicPr>
        <p:blipFill rotWithShape="1">
          <a:blip r:embed="rId3">
            <a:alphaModFix/>
          </a:blip>
          <a:srcRect/>
          <a:stretch/>
        </p:blipFill>
        <p:spPr>
          <a:xfrm>
            <a:off x="7224148" y="199117"/>
            <a:ext cx="1495310" cy="33270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se Slide (No Content) 1">
  <p:cSld name="Base Slide (No Content)_3">
    <p:spTree>
      <p:nvGrpSpPr>
        <p:cNvPr id="1" name="Shape 109"/>
        <p:cNvGrpSpPr/>
        <p:nvPr/>
      </p:nvGrpSpPr>
      <p:grpSpPr>
        <a:xfrm>
          <a:off x="0" y="0"/>
          <a:ext cx="0" cy="0"/>
          <a:chOff x="0" y="0"/>
          <a:chExt cx="0" cy="0"/>
        </a:xfrm>
      </p:grpSpPr>
      <p:sp>
        <p:nvSpPr>
          <p:cNvPr id="110" name="Google Shape;110;p21"/>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Font typeface="Corbel"/>
              <a:buNone/>
            </a:pPr>
            <a:endParaRPr sz="3800" b="1">
              <a:solidFill>
                <a:schemeClr val="dk1"/>
              </a:solidFill>
              <a:latin typeface="Corbel"/>
              <a:ea typeface="Corbel"/>
              <a:cs typeface="Corbel"/>
              <a:sym typeface="Corbel"/>
            </a:endParaRPr>
          </a:p>
        </p:txBody>
      </p:sp>
      <p:sp>
        <p:nvSpPr>
          <p:cNvPr id="111" name="Google Shape;111;p21"/>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Intro (No Image)">
  <p:cSld name="Section Intro (No Image)">
    <p:spTree>
      <p:nvGrpSpPr>
        <p:cNvPr id="1" name="Shape 112"/>
        <p:cNvGrpSpPr/>
        <p:nvPr/>
      </p:nvGrpSpPr>
      <p:grpSpPr>
        <a:xfrm>
          <a:off x="0" y="0"/>
          <a:ext cx="0" cy="0"/>
          <a:chOff x="0" y="0"/>
          <a:chExt cx="0" cy="0"/>
        </a:xfrm>
      </p:grpSpPr>
      <p:pic>
        <p:nvPicPr>
          <p:cNvPr id="113" name="Google Shape;113;p22"/>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4" name="Google Shape;114;p22"/>
          <p:cNvPicPr preferRelativeResize="0"/>
          <p:nvPr/>
        </p:nvPicPr>
        <p:blipFill rotWithShape="1">
          <a:blip r:embed="rId3">
            <a:alphaModFix/>
          </a:blip>
          <a:srcRect/>
          <a:stretch/>
        </p:blipFill>
        <p:spPr>
          <a:xfrm>
            <a:off x="7617278" y="199117"/>
            <a:ext cx="1298122" cy="288832"/>
          </a:xfrm>
          <a:prstGeom prst="rect">
            <a:avLst/>
          </a:prstGeom>
          <a:noFill/>
          <a:ln>
            <a:noFill/>
          </a:ln>
        </p:spPr>
      </p:pic>
      <p:sp>
        <p:nvSpPr>
          <p:cNvPr id="115" name="Google Shape;115;p22"/>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16" name="Google Shape;116;p22"/>
          <p:cNvSpPr txBox="1">
            <a:spLocks noGrp="1"/>
          </p:cNvSpPr>
          <p:nvPr>
            <p:ph type="ctrTitle"/>
          </p:nvPr>
        </p:nvSpPr>
        <p:spPr>
          <a:xfrm>
            <a:off x="831613" y="1589312"/>
            <a:ext cx="6785700" cy="1206300"/>
          </a:xfrm>
          <a:prstGeom prst="rect">
            <a:avLst/>
          </a:prstGeom>
          <a:noFill/>
          <a:ln>
            <a:noFill/>
          </a:ln>
        </p:spPr>
        <p:txBody>
          <a:bodyPr spcFirstLastPara="1" wrap="square" lIns="68575" tIns="34275" rIns="68575" bIns="34275" anchor="t" anchorCtr="0">
            <a:noAutofit/>
          </a:bodyPr>
          <a:lstStyle>
            <a:lvl1pPr marR="0" lvl="0" algn="l" rtl="0">
              <a:lnSpc>
                <a:spcPct val="85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algn="l" rtl="0">
              <a:lnSpc>
                <a:spcPct val="100000"/>
              </a:lnSpc>
              <a:spcBef>
                <a:spcPts val="50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7" name="Google Shape;117;p22"/>
          <p:cNvSpPr txBox="1">
            <a:spLocks noGrp="1"/>
          </p:cNvSpPr>
          <p:nvPr>
            <p:ph type="subTitle" idx="1"/>
          </p:nvPr>
        </p:nvSpPr>
        <p:spPr>
          <a:xfrm>
            <a:off x="1422218" y="2955835"/>
            <a:ext cx="6195300" cy="850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800"/>
              </a:spcBef>
              <a:spcAft>
                <a:spcPts val="0"/>
              </a:spcAft>
              <a:buClr>
                <a:schemeClr val="dk2"/>
              </a:buClr>
              <a:buSzPts val="2000"/>
              <a:buFont typeface="Corbel"/>
              <a:buNone/>
              <a:defRPr sz="2000" b="1" i="0" u="none" strike="noStrike" cap="none">
                <a:solidFill>
                  <a:schemeClr val="dk2"/>
                </a:solidFill>
                <a:latin typeface="Corbel"/>
                <a:ea typeface="Corbel"/>
                <a:cs typeface="Corbel"/>
                <a:sym typeface="Corbel"/>
              </a:defRPr>
            </a:lvl1pPr>
            <a:lvl2pPr marR="0" lvl="1" algn="ctr" rtl="0">
              <a:lnSpc>
                <a:spcPct val="90000"/>
              </a:lnSpc>
              <a:spcBef>
                <a:spcPts val="80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2pPr>
            <a:lvl3pPr marR="0" lvl="2" algn="ctr" rtl="0">
              <a:lnSpc>
                <a:spcPct val="90000"/>
              </a:lnSpc>
              <a:spcBef>
                <a:spcPts val="80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3pPr>
            <a:lvl4pPr marR="0" lvl="3" algn="ctr" rtl="0">
              <a:lnSpc>
                <a:spcPct val="90000"/>
              </a:lnSpc>
              <a:spcBef>
                <a:spcPts val="80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R="0" lvl="4" algn="ctr" rtl="0">
              <a:lnSpc>
                <a:spcPct val="90000"/>
              </a:lnSpc>
              <a:spcBef>
                <a:spcPts val="4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8" name="Google Shape;118;p22"/>
          <p:cNvSpPr txBox="1">
            <a:spLocks noGrp="1"/>
          </p:cNvSpPr>
          <p:nvPr>
            <p:ph type="sldNum" idx="12"/>
          </p:nvPr>
        </p:nvSpPr>
        <p:spPr>
          <a:xfrm>
            <a:off x="212741" y="4710940"/>
            <a:ext cx="305400" cy="219600"/>
          </a:xfrm>
          <a:prstGeom prst="rect">
            <a:avLst/>
          </a:prstGeom>
          <a:noFill/>
          <a:ln>
            <a:noFill/>
          </a:ln>
        </p:spPr>
        <p:txBody>
          <a:bodyPr spcFirstLastPara="1" wrap="square" lIns="68575" tIns="34275" rIns="68575" bIns="34275" anchor="ctr" anchorCtr="1">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se Slide (No Content) 2">
  <p:cSld name="Base Slide (No Content)_4">
    <p:spTree>
      <p:nvGrpSpPr>
        <p:cNvPr id="1" name="Shape 119"/>
        <p:cNvGrpSpPr/>
        <p:nvPr/>
      </p:nvGrpSpPr>
      <p:grpSpPr>
        <a:xfrm>
          <a:off x="0" y="0"/>
          <a:ext cx="0" cy="0"/>
          <a:chOff x="0" y="0"/>
          <a:chExt cx="0" cy="0"/>
        </a:xfrm>
      </p:grpSpPr>
      <p:sp>
        <p:nvSpPr>
          <p:cNvPr id="120" name="Google Shape;120;p23"/>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1" name="Google Shape;121;p23"/>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_HEADER_3">
  <p:cSld name="SECTION_HEADER_3">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4" name="Google Shape;124;p2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se Slide (No Content) 3">
  <p:cSld name="Base Slide (No Content)_5">
    <p:spTree>
      <p:nvGrpSpPr>
        <p:cNvPr id="1" name="Shape 125"/>
        <p:cNvGrpSpPr/>
        <p:nvPr/>
      </p:nvGrpSpPr>
      <p:grpSpPr>
        <a:xfrm>
          <a:off x="0" y="0"/>
          <a:ext cx="0" cy="0"/>
          <a:chOff x="0" y="0"/>
          <a:chExt cx="0" cy="0"/>
        </a:xfrm>
      </p:grpSpPr>
      <p:sp>
        <p:nvSpPr>
          <p:cNvPr id="126" name="Google Shape;126;p25"/>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7" name="Google Shape;127;p25"/>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4"/>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marL="0" lvl="0" algn="l">
              <a:lnSpc>
                <a:spcPct val="90000"/>
              </a:lnSpc>
              <a:spcBef>
                <a:spcPts val="0"/>
              </a:spcBef>
              <a:spcAft>
                <a:spcPts val="0"/>
              </a:spcAft>
              <a:buClr>
                <a:srgbClr val="48369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21" name="Google Shape;21;p4"/>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888888"/>
              </a:buClr>
              <a:buSzPts val="1800"/>
              <a:buNone/>
              <a:tabLst/>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pPr lvl="0"/>
            <a:r>
              <a:rPr lang="en-US"/>
              <a:t>Click to edit Master text styles</a:t>
            </a:r>
          </a:p>
        </p:txBody>
      </p:sp>
      <p:sp>
        <p:nvSpPr>
          <p:cNvPr id="22" name="Google Shape;2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b="0" i="0" u="none" strike="noStrike" cap="none">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23" name="Google Shape;2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b="0" i="0" u="none" strike="noStrike" cap="none">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24" name="Google Shape;24;p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24600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 - Split Layout (No WestEd Logo)">
  <p:cSld name="Content Slide - Split Layout (No WestEd Logo)">
    <p:spTree>
      <p:nvGrpSpPr>
        <p:cNvPr id="1" name="Shape 128"/>
        <p:cNvGrpSpPr/>
        <p:nvPr/>
      </p:nvGrpSpPr>
      <p:grpSpPr>
        <a:xfrm>
          <a:off x="0" y="0"/>
          <a:ext cx="0" cy="0"/>
          <a:chOff x="0" y="0"/>
          <a:chExt cx="0" cy="0"/>
        </a:xfrm>
      </p:grpSpPr>
      <p:sp>
        <p:nvSpPr>
          <p:cNvPr id="129" name="Google Shape;129;p26"/>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
        <p:nvSpPr>
          <p:cNvPr id="130" name="Google Shape;130;p26"/>
          <p:cNvSpPr txBox="1">
            <a:spLocks noGrp="1"/>
          </p:cNvSpPr>
          <p:nvPr>
            <p:ph type="title"/>
          </p:nvPr>
        </p:nvSpPr>
        <p:spPr>
          <a:xfrm>
            <a:off x="447514" y="253720"/>
            <a:ext cx="8271900" cy="994200"/>
          </a:xfrm>
          <a:prstGeom prst="rect">
            <a:avLst/>
          </a:prstGeom>
          <a:noFill/>
          <a:ln>
            <a:noFill/>
          </a:ln>
        </p:spPr>
        <p:txBody>
          <a:bodyPr spcFirstLastPara="1" wrap="square" lIns="68575" tIns="34275" rIns="68575" bIns="0" anchor="b"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1" name="Google Shape;131;p26"/>
          <p:cNvSpPr txBox="1">
            <a:spLocks noGrp="1"/>
          </p:cNvSpPr>
          <p:nvPr>
            <p:ph type="body" idx="1"/>
          </p:nvPr>
        </p:nvSpPr>
        <p:spPr>
          <a:xfrm>
            <a:off x="447514" y="1442665"/>
            <a:ext cx="40509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body" idx="2"/>
          </p:nvPr>
        </p:nvSpPr>
        <p:spPr>
          <a:xfrm>
            <a:off x="4602998" y="1442665"/>
            <a:ext cx="41163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_AND_BODY_9">
  <p:cSld name="TITLE_AND_BODY_9">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27"/>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36" name="Google Shape;136;p2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9924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331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373438" y="3161498"/>
            <a:ext cx="8495354" cy="1046518"/>
          </a:xfrm>
          <a:prstGeom prst="rect">
            <a:avLst/>
          </a:prstGeom>
          <a:noFill/>
          <a:ln>
            <a:noFill/>
          </a:ln>
        </p:spPr>
        <p:txBody>
          <a:bodyPr spcFirstLastPara="1" wrap="square" lIns="0" tIns="34275" rIns="68575" bIns="34275" anchor="ctr" anchorCtr="0">
            <a:noAutofit/>
          </a:bodyPr>
          <a:lstStyle>
            <a:lvl1pPr marL="514350" lvl="0" indent="-514350" algn="l">
              <a:lnSpc>
                <a:spcPct val="90000"/>
              </a:lnSpc>
              <a:spcBef>
                <a:spcPts val="0"/>
              </a:spcBef>
              <a:spcAft>
                <a:spcPts val="0"/>
              </a:spcAft>
              <a:buClr>
                <a:srgbClr val="483692"/>
              </a:buClr>
              <a:buSzPts val="3300"/>
              <a:buFont typeface="+mj-lt"/>
              <a:buAutoNum type="arabicPeriod"/>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34" name="Google Shape;34;p6"/>
          <p:cNvSpPr/>
          <p:nvPr/>
        </p:nvSpPr>
        <p:spPr>
          <a:xfrm>
            <a:off x="373438" y="3090698"/>
            <a:ext cx="8770562"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 name="Google Shape;38;p7">
            <a:extLst>
              <a:ext uri="{FF2B5EF4-FFF2-40B4-BE49-F238E27FC236}">
                <a16:creationId xmlns:a16="http://schemas.microsoft.com/office/drawing/2014/main" id="{FCDDDF41-BC32-A04A-ABF5-508DCC26AFD0}"/>
              </a:ext>
            </a:extLst>
          </p:cNvPr>
          <p:cNvSpPr txBox="1">
            <a:spLocks noGrp="1"/>
          </p:cNvSpPr>
          <p:nvPr>
            <p:ph type="body" idx="1"/>
          </p:nvPr>
        </p:nvSpPr>
        <p:spPr>
          <a:xfrm>
            <a:off x="373438" y="4332303"/>
            <a:ext cx="8495354" cy="48827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8125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8" name="Google Shape;14;p3">
            <a:extLst>
              <a:ext uri="{FF2B5EF4-FFF2-40B4-BE49-F238E27FC236}">
                <a16:creationId xmlns:a16="http://schemas.microsoft.com/office/drawing/2014/main" id="{C0F6BE75-BF3E-104C-90AB-706369B6E0CF}"/>
              </a:ext>
            </a:extLst>
          </p:cNvPr>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373437" y="2460161"/>
            <a:ext cx="8322789" cy="1046518"/>
          </a:xfrm>
          <a:prstGeom prst="rect">
            <a:avLst/>
          </a:prstGeom>
          <a:noFill/>
          <a:ln>
            <a:noFill/>
          </a:ln>
        </p:spPr>
        <p:txBody>
          <a:bodyPr spcFirstLastPara="1" wrap="square" lIns="0" tIns="34275" rIns="68575" bIns="34275" anchor="ctr" anchorCtr="0">
            <a:noAutofit/>
          </a:bodyPr>
          <a:lstStyle>
            <a:lvl1pPr marL="0" lvl="0" indent="0" algn="l">
              <a:lnSpc>
                <a:spcPct val="90000"/>
              </a:lnSpc>
              <a:spcBef>
                <a:spcPts val="0"/>
              </a:spcBef>
              <a:spcAft>
                <a:spcPts val="0"/>
              </a:spcAft>
              <a:buClr>
                <a:srgbClr val="483692"/>
              </a:buClr>
              <a:buSzPts val="3300"/>
              <a:buFontTx/>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 name="Google Shape;38;p7">
            <a:extLst>
              <a:ext uri="{FF2B5EF4-FFF2-40B4-BE49-F238E27FC236}">
                <a16:creationId xmlns:a16="http://schemas.microsoft.com/office/drawing/2014/main" id="{FCDDDF41-BC32-A04A-ABF5-508DCC26AFD0}"/>
              </a:ext>
            </a:extLst>
          </p:cNvPr>
          <p:cNvSpPr txBox="1">
            <a:spLocks noGrp="1"/>
          </p:cNvSpPr>
          <p:nvPr>
            <p:ph type="body" idx="1"/>
          </p:nvPr>
        </p:nvSpPr>
        <p:spPr>
          <a:xfrm>
            <a:off x="373438" y="3630966"/>
            <a:ext cx="6444612" cy="1242875"/>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76820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8" name="Google Shape;14;p3">
            <a:extLst>
              <a:ext uri="{FF2B5EF4-FFF2-40B4-BE49-F238E27FC236}">
                <a16:creationId xmlns:a16="http://schemas.microsoft.com/office/drawing/2014/main" id="{C0F6BE75-BF3E-104C-90AB-706369B6E0CF}"/>
              </a:ext>
            </a:extLst>
          </p:cNvPr>
          <p:cNvPicPr preferRelativeResize="0"/>
          <p:nvPr/>
        </p:nvPicPr>
        <p:blipFill rotWithShape="1">
          <a:blip r:embed="rId2">
            <a:alphaModFix/>
          </a:blip>
          <a:srcRect/>
          <a:stretch/>
        </p:blipFill>
        <p:spPr>
          <a:xfrm>
            <a:off x="0" y="0"/>
            <a:ext cx="9155781" cy="5149484"/>
          </a:xfrm>
          <a:prstGeom prst="rect">
            <a:avLst/>
          </a:prstGeom>
          <a:noFill/>
          <a:ln>
            <a:noFill/>
          </a:ln>
        </p:spPr>
      </p:pic>
      <p:sp>
        <p:nvSpPr>
          <p:cNvPr id="32" name="Google Shape;32;p6"/>
          <p:cNvSpPr txBox="1">
            <a:spLocks noGrp="1"/>
          </p:cNvSpPr>
          <p:nvPr>
            <p:ph type="title" hasCustomPrompt="1"/>
          </p:nvPr>
        </p:nvSpPr>
        <p:spPr>
          <a:xfrm>
            <a:off x="628650" y="1292224"/>
            <a:ext cx="6313688" cy="1921493"/>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0"/>
              </a:spcBef>
              <a:spcAft>
                <a:spcPts val="0"/>
              </a:spcAft>
              <a:buClr>
                <a:srgbClr val="483692"/>
              </a:buClr>
              <a:buSzPts val="3300"/>
              <a:buFontTx/>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dirty="0"/>
              <a:t>“Click to add a quote”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 name="Google Shape;16;p3">
            <a:extLst>
              <a:ext uri="{FF2B5EF4-FFF2-40B4-BE49-F238E27FC236}">
                <a16:creationId xmlns:a16="http://schemas.microsoft.com/office/drawing/2014/main" id="{067CB62D-50E0-6540-912C-DCA8E6233883}"/>
              </a:ext>
            </a:extLst>
          </p:cNvPr>
          <p:cNvSpPr txBox="1">
            <a:spLocks noGrp="1"/>
          </p:cNvSpPr>
          <p:nvPr>
            <p:ph type="body" idx="1" hasCustomPrompt="1"/>
          </p:nvPr>
        </p:nvSpPr>
        <p:spPr>
          <a:xfrm>
            <a:off x="628650" y="3386829"/>
            <a:ext cx="6313688" cy="488273"/>
          </a:xfrm>
          <a:prstGeom prst="rect">
            <a:avLst/>
          </a:prstGeom>
          <a:noFill/>
          <a:ln>
            <a:noFill/>
          </a:ln>
        </p:spPr>
        <p:txBody>
          <a:bodyPr spcFirstLastPara="1" wrap="square" lIns="0" tIns="34275" rIns="68575" bIns="34275" anchor="t" anchorCtr="0">
            <a:noAutofit/>
          </a:bodyPr>
          <a:lstStyle>
            <a:lvl1pPr marL="0" lvl="0" indent="0" algn="r">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r>
              <a:rPr lang="en-US" dirty="0"/>
              <a:t>– Quote Attribution</a:t>
            </a:r>
            <a:endParaRPr dirty="0"/>
          </a:p>
        </p:txBody>
      </p:sp>
    </p:spTree>
    <p:extLst>
      <p:ext uri="{BB962C8B-B14F-4D97-AF65-F5344CB8AC3E}">
        <p14:creationId xmlns:p14="http://schemas.microsoft.com/office/powerpoint/2010/main" val="53790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7192966"/>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06"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888888"/>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ascd.org/el/articles/the-culture-builder" TargetMode="External"/><Relationship Id="rId2" Type="http://schemas.openxmlformats.org/officeDocument/2006/relationships/hyperlink" Target="https://dschool.stanford.edu/resources/equity-centered-design-framework" TargetMode="External"/><Relationship Id="rId1" Type="http://schemas.openxmlformats.org/officeDocument/2006/relationships/slideLayout" Target="../slideLayouts/slideLayout2.xml"/><Relationship Id="rId5" Type="http://schemas.openxmlformats.org/officeDocument/2006/relationships/hyperlink" Target="https://www.carnegiefoundation.org/" TargetMode="External"/><Relationship Id="rId4" Type="http://schemas.openxmlformats.org/officeDocument/2006/relationships/hyperlink" Target="https://dschool.stanford.edu/resources/the-bootcamp-bootleg"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journals.sagepub.com/stoken/rbtfl/hYeKyHG/tlbNA/full" TargetMode="External"/><Relationship Id="rId7" Type="http://schemas.openxmlformats.org/officeDocument/2006/relationships/hyperlink" Target="https://heckmanequation.org/resource/starts-at-birth/" TargetMode="External"/><Relationship Id="rId2" Type="http://schemas.openxmlformats.org/officeDocument/2006/relationships/hyperlink" Target="https://doi.org/10.1037/a0032896" TargetMode="External"/><Relationship Id="rId1" Type="http://schemas.openxmlformats.org/officeDocument/2006/relationships/slideLayout" Target="../slideLayouts/slideLayout2.xml"/><Relationship Id="rId6" Type="http://schemas.openxmlformats.org/officeDocument/2006/relationships/hyperlink" Target="https://ies.ed.gov/ncee/wwc/PracticeGuide/12" TargetMode="External"/><Relationship Id="rId5" Type="http://schemas.openxmlformats.org/officeDocument/2006/relationships/hyperlink" Target="https://www.wested.org/wested-insights/rel-west-data-based-inquiry-cycles/" TargetMode="External"/><Relationship Id="rId4" Type="http://schemas.openxmlformats.org/officeDocument/2006/relationships/hyperlink" Target="https://doi.org/10.1016/j.tate.2009.02.019"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edpolicyinca.org/publications/continuous-improvement-practice" TargetMode="External"/><Relationship Id="rId7" Type="http://schemas.openxmlformats.org/officeDocument/2006/relationships/hyperlink" Target="https://www.ies.ncsu.edu/blog/how-to-conduct-needs-assessment-part-1-what-is-it-and-why-do-it/" TargetMode="External"/><Relationship Id="rId2" Type="http://schemas.openxmlformats.org/officeDocument/2006/relationships/hyperlink" Target="https://doi.org/10.1080/09243453.2012.731004" TargetMode="External"/><Relationship Id="rId1" Type="http://schemas.openxmlformats.org/officeDocument/2006/relationships/slideLayout" Target="../slideLayouts/slideLayout2.xml"/><Relationship Id="rId6" Type="http://schemas.openxmlformats.org/officeDocument/2006/relationships/hyperlink" Target="https://doi.org/10.3758/bf03202454" TargetMode="External"/><Relationship Id="rId5" Type="http://schemas.openxmlformats.org/officeDocument/2006/relationships/hyperlink" Target="https://www.nationalequityproject.org/" TargetMode="External"/><Relationship Id="rId4" Type="http://schemas.openxmlformats.org/officeDocument/2006/relationships/hyperlink" Target="https://www.fsg.org/publications/water_of_systems_chang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3"/>
        <p:cNvGrpSpPr/>
        <p:nvPr/>
      </p:nvGrpSpPr>
      <p:grpSpPr>
        <a:xfrm>
          <a:off x="0" y="0"/>
          <a:ext cx="0" cy="0"/>
          <a:chOff x="0" y="0"/>
          <a:chExt cx="0" cy="0"/>
        </a:xfrm>
      </p:grpSpPr>
      <p:sp>
        <p:nvSpPr>
          <p:cNvPr id="6" name="Google Shape;141;p28">
            <a:extLst>
              <a:ext uri="{FF2B5EF4-FFF2-40B4-BE49-F238E27FC236}">
                <a16:creationId xmlns:a16="http://schemas.microsoft.com/office/drawing/2014/main" id="{861F402E-5AF6-4C53-B3CD-2C0585429499}"/>
              </a:ext>
            </a:extLst>
          </p:cNvPr>
          <p:cNvSpPr txBox="1">
            <a:spLocks noGrp="1"/>
          </p:cNvSpPr>
          <p:nvPr>
            <p:ph type="ctrTitle"/>
          </p:nvPr>
        </p:nvSpPr>
        <p:spPr>
          <a:xfrm>
            <a:off x="750300" y="2861808"/>
            <a:ext cx="8082000" cy="899100"/>
          </a:xfrm>
          <a:prstGeom prst="rect">
            <a:avLst/>
          </a:prstGeom>
        </p:spPr>
        <p:txBody>
          <a:bodyPr spcFirstLastPara="1" wrap="square" lIns="0" tIns="34275" rIns="68575" bIns="34275" anchor="ctr" anchorCtr="0">
            <a:noAutofit/>
          </a:bodyPr>
          <a:lstStyle/>
          <a:p>
            <a:pPr>
              <a:lnSpc>
                <a:spcPct val="80000"/>
              </a:lnSpc>
            </a:pPr>
            <a:r>
              <a:rPr lang="en" sz="2900"/>
              <a:t>Facilitating Improvement in Teacher Practice</a:t>
            </a:r>
            <a:endParaRPr lang="en-US"/>
          </a:p>
        </p:txBody>
      </p:sp>
      <p:sp>
        <p:nvSpPr>
          <p:cNvPr id="4" name="Google Shape;142;p28">
            <a:extLst>
              <a:ext uri="{FF2B5EF4-FFF2-40B4-BE49-F238E27FC236}">
                <a16:creationId xmlns:a16="http://schemas.microsoft.com/office/drawing/2014/main" id="{020B3CBB-D591-42B2-9B11-4173A0A25AD5}"/>
              </a:ext>
            </a:extLst>
          </p:cNvPr>
          <p:cNvSpPr txBox="1">
            <a:spLocks/>
          </p:cNvSpPr>
          <p:nvPr/>
        </p:nvSpPr>
        <p:spPr>
          <a:xfrm>
            <a:off x="750300" y="3510275"/>
            <a:ext cx="8082000" cy="792600"/>
          </a:xfrm>
          <a:prstGeom prst="rect">
            <a:avLst/>
          </a:prstGeom>
        </p:spPr>
        <p:txBody>
          <a:bodyPr spcFirstLastPara="1" wrap="square" lIns="0" tIns="34275" rIns="68575" bIns="3427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888888"/>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spcBef>
                <a:spcPts val="800"/>
              </a:spcBef>
              <a:buClr>
                <a:srgbClr val="483692"/>
              </a:buClr>
              <a:buSzPts val="1800"/>
            </a:pPr>
            <a:r>
              <a:rPr lang="en-US" sz="1800" b="1" dirty="0">
                <a:solidFill>
                  <a:srgbClr val="483692"/>
                </a:solidFill>
              </a:rPr>
              <a:t>Learning Module 3</a:t>
            </a:r>
          </a:p>
          <a:p>
            <a:pPr>
              <a:lnSpc>
                <a:spcPct val="115000"/>
              </a:lnSpc>
              <a:spcBef>
                <a:spcPts val="800"/>
              </a:spcBef>
              <a:spcAft>
                <a:spcPts val="500"/>
              </a:spcAft>
              <a:buClr>
                <a:srgbClr val="483692"/>
              </a:buClr>
              <a:buSzPts val="1800"/>
            </a:pPr>
            <a:r>
              <a:rPr lang="en-US" sz="1800" b="1">
                <a:solidFill>
                  <a:srgbClr val="483692"/>
                </a:solidFill>
              </a:rPr>
              <a:t>Leading Improvement Work</a:t>
            </a:r>
            <a:endParaRPr lang="en-US" sz="1800" b="1" dirty="0">
              <a:solidFill>
                <a:srgbClr val="48369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Leading improvement work</a:t>
            </a:r>
            <a:endParaRPr dirty="0"/>
          </a:p>
        </p:txBody>
      </p:sp>
      <p:sp>
        <p:nvSpPr>
          <p:cNvPr id="2" name="Slide Number Placeholder 1">
            <a:extLst>
              <a:ext uri="{FF2B5EF4-FFF2-40B4-BE49-F238E27FC236}">
                <a16:creationId xmlns:a16="http://schemas.microsoft.com/office/drawing/2014/main" id="{0B9DDAF7-0A09-4AAD-819C-683BDBBE84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9"/>
          <p:cNvSpPr txBox="1">
            <a:spLocks noGrp="1"/>
          </p:cNvSpPr>
          <p:nvPr>
            <p:ph type="body" idx="1"/>
          </p:nvPr>
        </p:nvSpPr>
        <p:spPr>
          <a:prstGeom prst="rect">
            <a:avLst/>
          </a:prstGeom>
        </p:spPr>
        <p:txBody>
          <a:bodyPr spcFirstLastPara="1" wrap="square" lIns="0" tIns="34275" rIns="68575" bIns="34275" anchor="t" anchorCtr="0">
            <a:noAutofit/>
          </a:bodyPr>
          <a:lstStyle/>
          <a:p>
            <a:r>
              <a:rPr lang="en" b="0" dirty="0">
                <a:sym typeface="Calibri"/>
              </a:rPr>
              <a:t>Leading improvement work means that, in your role, you support educators to work together to improve their practice.</a:t>
            </a:r>
            <a:endParaRPr lang="en-US" b="0" dirty="0"/>
          </a:p>
          <a:p>
            <a:r>
              <a:rPr lang="en" b="0" dirty="0">
                <a:sym typeface="Calibri"/>
              </a:rPr>
              <a:t>Supporting them to use continuous improvement processes provides structure to help educators have a disciplined approach to learning and sharing what they have learned for the benefit of all.</a:t>
            </a:r>
            <a:endParaRPr b="0" dirty="0"/>
          </a:p>
        </p:txBody>
      </p:sp>
      <p:sp>
        <p:nvSpPr>
          <p:cNvPr id="182" name="Google Shape;182;p29"/>
          <p:cNvSpPr txBox="1">
            <a:spLocks noGrp="1"/>
          </p:cNvSpPr>
          <p:nvPr>
            <p:ph type="title"/>
          </p:nvPr>
        </p:nvSpPr>
        <p:spPr>
          <a:xfrm>
            <a:off x="628650" y="230712"/>
            <a:ext cx="7886700" cy="994200"/>
          </a:xfrm>
          <a:prstGeom prst="rect">
            <a:avLst/>
          </a:prstGeom>
        </p:spPr>
        <p:txBody>
          <a:bodyPr spcFirstLastPara="1" wrap="square" lIns="0" tIns="34275" rIns="68575" bIns="34275" anchor="ctr" anchorCtr="0">
            <a:noAutofit/>
          </a:bodyPr>
          <a:lstStyle/>
          <a:p>
            <a:pPr marL="0" lvl="0" indent="0"/>
            <a:r>
              <a:rPr lang="en" sz="3600" dirty="0">
                <a:cs typeface="Calibri"/>
              </a:rPr>
              <a:t>Leading improvement work</a:t>
            </a:r>
            <a:endParaRPr sz="3600" dirty="0">
              <a:cs typeface="Calibri"/>
            </a:endParaRPr>
          </a:p>
        </p:txBody>
      </p:sp>
      <p:sp>
        <p:nvSpPr>
          <p:cNvPr id="2" name="Slide Number Placeholder 1">
            <a:extLst>
              <a:ext uri="{FF2B5EF4-FFF2-40B4-BE49-F238E27FC236}">
                <a16:creationId xmlns:a16="http://schemas.microsoft.com/office/drawing/2014/main" id="{4ED5420C-C70E-422D-95B2-3B7086BF1D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30"/>
          <p:cNvSpPr txBox="1">
            <a:spLocks noGrp="1"/>
          </p:cNvSpPr>
          <p:nvPr>
            <p:ph type="body" idx="1"/>
          </p:nvPr>
        </p:nvSpPr>
        <p:spPr>
          <a:xfrm>
            <a:off x="628650" y="1218748"/>
            <a:ext cx="7886700" cy="3263400"/>
          </a:xfrm>
          <a:prstGeom prst="rect">
            <a:avLst/>
          </a:prstGeom>
        </p:spPr>
        <p:txBody>
          <a:bodyPr spcFirstLastPara="1" wrap="square" lIns="0" tIns="34275" rIns="68575" bIns="34275" anchor="t" anchorCtr="0">
            <a:noAutofit/>
          </a:bodyPr>
          <a:lstStyle/>
          <a:p>
            <a:pPr marL="457200" indent="-228600">
              <a:buFont typeface="Arial" panose="020B0604020202020204" pitchFamily="34" charset="0"/>
              <a:buChar char="•"/>
            </a:pPr>
            <a:r>
              <a:rPr lang="en" dirty="0">
                <a:sym typeface="Calibri"/>
              </a:rPr>
              <a:t>What are my strengths in working with groups of educators?</a:t>
            </a:r>
            <a:endParaRPr dirty="0">
              <a:sym typeface="Calibri"/>
            </a:endParaRPr>
          </a:p>
          <a:p>
            <a:pPr marL="457200" lvl="0" indent="-228600">
              <a:buFont typeface="Arial" panose="020B0604020202020204" pitchFamily="34" charset="0"/>
              <a:buChar char="•"/>
            </a:pPr>
            <a:r>
              <a:rPr lang="en" dirty="0">
                <a:sym typeface="Calibri"/>
              </a:rPr>
              <a:t>What is my biggest concern about facilitating a group?</a:t>
            </a:r>
            <a:endParaRPr dirty="0">
              <a:sym typeface="Calibri"/>
            </a:endParaRPr>
          </a:p>
          <a:p>
            <a:pPr marL="457200" lvl="0" indent="-228600">
              <a:buFont typeface="Arial" panose="020B0604020202020204" pitchFamily="34" charset="0"/>
              <a:buChar char="•"/>
            </a:pPr>
            <a:r>
              <a:rPr lang="en" dirty="0">
                <a:sym typeface="Calibri"/>
              </a:rPr>
              <a:t>What areas do I need to improve or be mindful of?</a:t>
            </a:r>
          </a:p>
          <a:p>
            <a:pPr marL="457200" lvl="0" indent="-228600">
              <a:buFont typeface="Arial" panose="020B0604020202020204" pitchFamily="34" charset="0"/>
              <a:buChar char="•"/>
            </a:pPr>
            <a:endParaRPr lang="en" dirty="0">
              <a:sym typeface="Calibri"/>
            </a:endParaRPr>
          </a:p>
          <a:p>
            <a:pPr marL="228600" lvl="0"/>
            <a:r>
              <a:rPr lang="en" dirty="0">
                <a:sym typeface="Calibri"/>
              </a:rPr>
              <a:t>Pair share:</a:t>
            </a:r>
          </a:p>
          <a:p>
            <a:pPr marL="228600" lvl="0"/>
            <a:r>
              <a:rPr lang="en" dirty="0">
                <a:sym typeface="Calibri"/>
              </a:rPr>
              <a:t>Share your reflections on one of these questions with a partner.</a:t>
            </a:r>
            <a:endParaRPr dirty="0">
              <a:sym typeface="Calibri"/>
            </a:endParaRPr>
          </a:p>
          <a:p>
            <a:pPr marL="0" lvl="0" indent="0" algn="l" rtl="0">
              <a:spcBef>
                <a:spcPts val="1000"/>
              </a:spcBef>
              <a:spcAft>
                <a:spcPts val="500"/>
              </a:spcAft>
              <a:buNone/>
            </a:pPr>
            <a:endParaRPr dirty="0"/>
          </a:p>
        </p:txBody>
      </p:sp>
      <p:sp>
        <p:nvSpPr>
          <p:cNvPr id="188" name="Google Shape;188;p3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Self-reflection</a:t>
            </a:r>
            <a:endParaRPr dirty="0"/>
          </a:p>
        </p:txBody>
      </p:sp>
      <p:pic>
        <p:nvPicPr>
          <p:cNvPr id="5" name="Google Shape;344;p53">
            <a:extLst>
              <a:ext uri="{FF2B5EF4-FFF2-40B4-BE49-F238E27FC236}">
                <a16:creationId xmlns:a16="http://schemas.microsoft.com/office/drawing/2014/main" id="{7E7599D1-64EE-4879-9244-74352FCB0CA7}"/>
              </a:ext>
            </a:extLst>
          </p:cNvPr>
          <p:cNvPicPr preferRelativeResize="0"/>
          <p:nvPr/>
        </p:nvPicPr>
        <p:blipFill>
          <a:blip r:embed="rId3"/>
          <a:stretch>
            <a:fillRect/>
          </a:stretch>
        </p:blipFill>
        <p:spPr>
          <a:xfrm>
            <a:off x="7029292" y="-28224"/>
            <a:ext cx="1838087" cy="1598336"/>
          </a:xfrm>
          <a:prstGeom prst="rect">
            <a:avLst/>
          </a:prstGeom>
          <a:noFill/>
          <a:ln>
            <a:noFill/>
          </a:ln>
        </p:spPr>
      </p:pic>
      <p:sp>
        <p:nvSpPr>
          <p:cNvPr id="2" name="Slide Number Placeholder 1">
            <a:extLst>
              <a:ext uri="{FF2B5EF4-FFF2-40B4-BE49-F238E27FC236}">
                <a16:creationId xmlns:a16="http://schemas.microsoft.com/office/drawing/2014/main" id="{CCB894EA-5BDB-497C-8F1E-9281868877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EE30EA-45B5-364A-941F-5C99A408A8A5}"/>
              </a:ext>
            </a:extLst>
          </p:cNvPr>
          <p:cNvSpPr>
            <a:spLocks noGrp="1"/>
          </p:cNvSpPr>
          <p:nvPr>
            <p:ph type="body" idx="1"/>
          </p:nvPr>
        </p:nvSpPr>
        <p:spPr/>
        <p:txBody>
          <a:bodyPr/>
          <a:lstStyle/>
          <a:p>
            <a:r>
              <a:rPr lang="en-US" dirty="0"/>
              <a:t>Key attributes of an improvement team:</a:t>
            </a:r>
          </a:p>
          <a:p>
            <a:pPr marL="438150" lvl="0" indent="-342900">
              <a:lnSpc>
                <a:spcPct val="115000"/>
              </a:lnSpc>
              <a:spcBef>
                <a:spcPts val="0"/>
              </a:spcBef>
              <a:buClr>
                <a:schemeClr val="accent6">
                  <a:lumMod val="75000"/>
                </a:schemeClr>
              </a:buClr>
              <a:buSzPct val="100000"/>
              <a:buFont typeface="Arial" panose="020B0604020202020204" pitchFamily="34" charset="0"/>
              <a:buChar char="•"/>
            </a:pPr>
            <a:r>
              <a:rPr lang="en-US" b="0" dirty="0"/>
              <a:t>Focusing on improving your system.</a:t>
            </a:r>
          </a:p>
          <a:p>
            <a:pPr marL="438150" indent="-342900">
              <a:lnSpc>
                <a:spcPct val="115000"/>
              </a:lnSpc>
              <a:spcBef>
                <a:spcPts val="0"/>
              </a:spcBef>
              <a:buClr>
                <a:schemeClr val="accent6">
                  <a:lumMod val="75000"/>
                </a:schemeClr>
              </a:buClr>
              <a:buSzPct val="100000"/>
              <a:buFont typeface="Arial" panose="020B0604020202020204" pitchFamily="34" charset="0"/>
              <a:buChar char="•"/>
            </a:pPr>
            <a:r>
              <a:rPr lang="en-US" b="0" dirty="0"/>
              <a:t>Engaging in continuous improvement and inquiry.</a:t>
            </a:r>
          </a:p>
          <a:p>
            <a:pPr marL="438150" indent="-342900">
              <a:lnSpc>
                <a:spcPct val="115000"/>
              </a:lnSpc>
              <a:spcBef>
                <a:spcPts val="0"/>
              </a:spcBef>
              <a:buClr>
                <a:schemeClr val="accent6">
                  <a:lumMod val="75000"/>
                </a:schemeClr>
              </a:buClr>
              <a:buSzPct val="100000"/>
              <a:buFont typeface="Arial" panose="020B0604020202020204" pitchFamily="34" charset="0"/>
              <a:buChar char="•"/>
            </a:pPr>
            <a:r>
              <a:rPr lang="en-US" b="0" dirty="0"/>
              <a:t>Learning together.</a:t>
            </a:r>
          </a:p>
          <a:p>
            <a:pPr marL="438150" indent="-342900">
              <a:lnSpc>
                <a:spcPct val="115000"/>
              </a:lnSpc>
              <a:spcBef>
                <a:spcPts val="0"/>
              </a:spcBef>
              <a:buClr>
                <a:schemeClr val="accent6">
                  <a:lumMod val="75000"/>
                </a:schemeClr>
              </a:buClr>
              <a:buSzPct val="100000"/>
              <a:buFont typeface="Arial" panose="020B0604020202020204" pitchFamily="34" charset="0"/>
              <a:buChar char="•"/>
            </a:pPr>
            <a:r>
              <a:rPr lang="en-US" b="0" dirty="0"/>
              <a:t>Measuring results.</a:t>
            </a:r>
          </a:p>
          <a:p>
            <a:pPr marL="438150" indent="-342900">
              <a:lnSpc>
                <a:spcPct val="115000"/>
              </a:lnSpc>
              <a:spcBef>
                <a:spcPts val="0"/>
              </a:spcBef>
              <a:buClr>
                <a:schemeClr val="accent6">
                  <a:lumMod val="75000"/>
                </a:schemeClr>
              </a:buClr>
              <a:buSzPct val="100000"/>
              <a:buFont typeface="Arial" panose="020B0604020202020204" pitchFamily="34" charset="0"/>
              <a:buChar char="•"/>
            </a:pPr>
            <a:r>
              <a:rPr lang="en-US" b="0" dirty="0"/>
              <a:t>Celebrating success.</a:t>
            </a:r>
          </a:p>
          <a:p>
            <a:pPr marL="438150" indent="-342900">
              <a:lnSpc>
                <a:spcPct val="115000"/>
              </a:lnSpc>
              <a:spcBef>
                <a:spcPts val="0"/>
              </a:spcBef>
              <a:buClr>
                <a:schemeClr val="accent6">
                  <a:lumMod val="75000"/>
                </a:schemeClr>
              </a:buClr>
              <a:buSzPct val="100000"/>
              <a:buFont typeface="Arial" panose="020B0604020202020204" pitchFamily="34" charset="0"/>
              <a:buChar char="•"/>
            </a:pPr>
            <a:r>
              <a:rPr lang="en-US" b="0" dirty="0"/>
              <a:t>Sharing your learning.</a:t>
            </a:r>
          </a:p>
          <a:p>
            <a:pPr marL="95250">
              <a:lnSpc>
                <a:spcPct val="115000"/>
              </a:lnSpc>
              <a:spcBef>
                <a:spcPts val="0"/>
              </a:spcBef>
              <a:buClr>
                <a:schemeClr val="dk2"/>
              </a:buClr>
            </a:pPr>
            <a:endParaRPr lang="en-US" sz="2400" b="0" dirty="0"/>
          </a:p>
          <a:p>
            <a:pPr marL="95250">
              <a:lnSpc>
                <a:spcPct val="115000"/>
              </a:lnSpc>
              <a:spcBef>
                <a:spcPts val="0"/>
              </a:spcBef>
              <a:buClr>
                <a:schemeClr val="dk2"/>
              </a:buClr>
            </a:pPr>
            <a:endParaRPr lang="en-US" sz="2400" b="0" dirty="0"/>
          </a:p>
          <a:p>
            <a:pPr marL="457200" indent="-361950">
              <a:lnSpc>
                <a:spcPct val="115000"/>
              </a:lnSpc>
              <a:spcBef>
                <a:spcPts val="0"/>
              </a:spcBef>
              <a:buClr>
                <a:schemeClr val="dk2"/>
              </a:buClr>
              <a:buFont typeface="Noto Sans Symbols"/>
              <a:buChar char="●"/>
            </a:pPr>
            <a:endParaRPr lang="en-US" sz="2400" b="0" dirty="0"/>
          </a:p>
          <a:p>
            <a:pPr marL="457200" lvl="0" indent="-361950">
              <a:lnSpc>
                <a:spcPct val="115000"/>
              </a:lnSpc>
              <a:spcBef>
                <a:spcPts val="0"/>
              </a:spcBef>
              <a:buClr>
                <a:schemeClr val="dk2"/>
              </a:buClr>
              <a:buChar char="●"/>
            </a:pPr>
            <a:endParaRPr lang="en-US" dirty="0"/>
          </a:p>
          <a:p>
            <a:endParaRPr lang="en-US" dirty="0"/>
          </a:p>
        </p:txBody>
      </p:sp>
      <p:sp>
        <p:nvSpPr>
          <p:cNvPr id="3" name="Slide Number Placeholder 2">
            <a:extLst>
              <a:ext uri="{FF2B5EF4-FFF2-40B4-BE49-F238E27FC236}">
                <a16:creationId xmlns:a16="http://schemas.microsoft.com/office/drawing/2014/main" id="{EC3AE1D0-99D0-E644-9563-63709E1076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Title 3">
            <a:extLst>
              <a:ext uri="{FF2B5EF4-FFF2-40B4-BE49-F238E27FC236}">
                <a16:creationId xmlns:a16="http://schemas.microsoft.com/office/drawing/2014/main" id="{573EC807-B093-114A-A876-FD9621B993F3}"/>
              </a:ext>
            </a:extLst>
          </p:cNvPr>
          <p:cNvSpPr>
            <a:spLocks noGrp="1"/>
          </p:cNvSpPr>
          <p:nvPr>
            <p:ph type="title"/>
          </p:nvPr>
        </p:nvSpPr>
        <p:spPr/>
        <p:txBody>
          <a:bodyPr/>
          <a:lstStyle/>
          <a:p>
            <a:r>
              <a:rPr lang="en-US" dirty="0"/>
              <a:t>Leading an improvement team</a:t>
            </a:r>
          </a:p>
        </p:txBody>
      </p:sp>
    </p:spTree>
    <p:extLst>
      <p:ext uri="{BB962C8B-B14F-4D97-AF65-F5344CB8AC3E}">
        <p14:creationId xmlns:p14="http://schemas.microsoft.com/office/powerpoint/2010/main" val="234073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32"/>
          <p:cNvSpPr txBox="1">
            <a:spLocks noGrp="1"/>
          </p:cNvSpPr>
          <p:nvPr>
            <p:ph type="body" idx="1"/>
          </p:nvPr>
        </p:nvSpPr>
        <p:spPr>
          <a:xfrm>
            <a:off x="628650" y="1273969"/>
            <a:ext cx="7886700" cy="3263400"/>
          </a:xfrm>
          <a:prstGeom prst="rect">
            <a:avLst/>
          </a:prstGeom>
          <a:noFill/>
          <a:ln>
            <a:noFill/>
          </a:ln>
        </p:spPr>
        <p:txBody>
          <a:bodyPr spcFirstLastPara="1" wrap="square" lIns="0" tIns="68575" rIns="68575" bIns="68575" anchor="t" anchorCtr="0">
            <a:noAutofit/>
          </a:bodyPr>
          <a:lstStyle/>
          <a:p>
            <a:pPr>
              <a:spcAft>
                <a:spcPts val="1200"/>
              </a:spcAft>
            </a:pPr>
            <a:r>
              <a:rPr lang="en" dirty="0">
                <a:sym typeface="Calibri"/>
              </a:rPr>
              <a:t>As a facilitator, you are creating the conditions and holding space for teams to complete inquiry cycles. A facilitator …</a:t>
            </a:r>
            <a:endParaRPr dirty="0">
              <a:sym typeface="Calibri"/>
            </a:endParaRPr>
          </a:p>
          <a:p>
            <a:pPr marL="571500" indent="-342900">
              <a:buFont typeface="Arial" panose="020B0604020202020204" pitchFamily="34" charset="0"/>
              <a:buChar char="•"/>
            </a:pPr>
            <a:r>
              <a:rPr lang="en" b="0" dirty="0">
                <a:sym typeface="Calibri"/>
              </a:rPr>
              <a:t>Plans and facilitates meetings.</a:t>
            </a:r>
            <a:endParaRPr b="0" dirty="0">
              <a:sym typeface="Calibri"/>
            </a:endParaRPr>
          </a:p>
          <a:p>
            <a:pPr marL="571500" indent="-342900">
              <a:buFont typeface="Arial" panose="020B0604020202020204" pitchFamily="34" charset="0"/>
              <a:buChar char="•"/>
            </a:pPr>
            <a:r>
              <a:rPr lang="en" b="0" dirty="0">
                <a:sym typeface="Calibri"/>
              </a:rPr>
              <a:t>Manages group dynamics.</a:t>
            </a:r>
            <a:endParaRPr b="0" dirty="0">
              <a:sym typeface="Calibri"/>
            </a:endParaRPr>
          </a:p>
          <a:p>
            <a:pPr marL="571500" indent="-342900">
              <a:buFont typeface="Arial" panose="020B0604020202020204" pitchFamily="34" charset="0"/>
              <a:buChar char="•"/>
            </a:pPr>
            <a:r>
              <a:rPr lang="en" b="0" dirty="0">
                <a:sym typeface="Calibri"/>
              </a:rPr>
              <a:t>Provides structure and guidance for inquiry cycles.</a:t>
            </a:r>
            <a:endParaRPr b="0" dirty="0">
              <a:sym typeface="Calibri"/>
            </a:endParaRPr>
          </a:p>
          <a:p>
            <a:pPr marL="571500" indent="-342900">
              <a:buFont typeface="Arial" panose="020B0604020202020204" pitchFamily="34" charset="0"/>
              <a:buChar char="•"/>
            </a:pPr>
            <a:r>
              <a:rPr lang="en" b="0" dirty="0">
                <a:sym typeface="Calibri"/>
              </a:rPr>
              <a:t>Plans and structures learning huddle protocols for teams.</a:t>
            </a:r>
            <a:endParaRPr b="0" dirty="0">
              <a:sym typeface="Calibri"/>
            </a:endParaRPr>
          </a:p>
          <a:p>
            <a:pPr marL="571500" indent="-342900">
              <a:buFont typeface="Arial" panose="020B0604020202020204" pitchFamily="34" charset="0"/>
              <a:buChar char="•"/>
            </a:pPr>
            <a:r>
              <a:rPr lang="en" b="0" dirty="0">
                <a:sym typeface="Calibri"/>
              </a:rPr>
              <a:t>Supports data collection and documentation of learning.</a:t>
            </a:r>
            <a:endParaRPr b="0" dirty="0">
              <a:sym typeface="Calibri"/>
            </a:endParaRPr>
          </a:p>
          <a:p>
            <a:pPr marL="571500" indent="-342900">
              <a:buFont typeface="Arial" panose="020B0604020202020204" pitchFamily="34" charset="0"/>
              <a:buChar char="•"/>
            </a:pPr>
            <a:r>
              <a:rPr lang="en" b="0" dirty="0">
                <a:sym typeface="Calibri"/>
              </a:rPr>
              <a:t>Optional: builds a community of team leads.</a:t>
            </a:r>
            <a:endParaRPr b="0" dirty="0">
              <a:sym typeface="Calibri"/>
            </a:endParaRPr>
          </a:p>
          <a:p>
            <a:pPr marL="342900" lvl="0" indent="0" algn="l" rtl="0">
              <a:lnSpc>
                <a:spcPct val="90000"/>
              </a:lnSpc>
              <a:spcBef>
                <a:spcPts val="800"/>
              </a:spcBef>
              <a:spcAft>
                <a:spcPts val="0"/>
              </a:spcAft>
              <a:buNone/>
            </a:pPr>
            <a:endParaRPr dirty="0"/>
          </a:p>
        </p:txBody>
      </p:sp>
      <p:sp>
        <p:nvSpPr>
          <p:cNvPr id="202" name="Google Shape;202;p32"/>
          <p:cNvSpPr txBox="1">
            <a:spLocks noGrp="1"/>
          </p:cNvSpPr>
          <p:nvPr>
            <p:ph type="title"/>
          </p:nvPr>
        </p:nvSpPr>
        <p:spPr>
          <a:prstGeom prst="rect">
            <a:avLst/>
          </a:prstGeom>
          <a:noFill/>
          <a:ln>
            <a:noFill/>
          </a:ln>
        </p:spPr>
        <p:txBody>
          <a:bodyPr spcFirstLastPara="1" wrap="square" lIns="0" tIns="68575" rIns="68575" bIns="68575" anchor="ctr" anchorCtr="0">
            <a:noAutofit/>
          </a:bodyPr>
          <a:lstStyle/>
          <a:p>
            <a:pPr marL="0" lvl="0" indent="0" algn="l" rtl="0">
              <a:lnSpc>
                <a:spcPct val="90000"/>
              </a:lnSpc>
              <a:spcBef>
                <a:spcPts val="0"/>
              </a:spcBef>
              <a:spcAft>
                <a:spcPts val="0"/>
              </a:spcAft>
              <a:buSzPts val="3300"/>
              <a:buNone/>
            </a:pPr>
            <a:r>
              <a:rPr lang="en" dirty="0"/>
              <a:t>What will you do as an improvement facilitator?  </a:t>
            </a:r>
            <a:endParaRPr dirty="0"/>
          </a:p>
        </p:txBody>
      </p:sp>
      <p:sp>
        <p:nvSpPr>
          <p:cNvPr id="2" name="Slide Number Placeholder 1">
            <a:extLst>
              <a:ext uri="{FF2B5EF4-FFF2-40B4-BE49-F238E27FC236}">
                <a16:creationId xmlns:a16="http://schemas.microsoft.com/office/drawing/2014/main" id="{A41AF9CD-E3A6-48FB-8502-EAAA8D0DC3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33"/>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Teacher inquiry cycle</a:t>
            </a:r>
            <a:endParaRPr dirty="0"/>
          </a:p>
        </p:txBody>
      </p:sp>
      <p:sp>
        <p:nvSpPr>
          <p:cNvPr id="211" name="Google Shape;211;p33"/>
          <p:cNvSpPr txBox="1"/>
          <p:nvPr/>
        </p:nvSpPr>
        <p:spPr>
          <a:xfrm>
            <a:off x="508883" y="1274935"/>
            <a:ext cx="3628842" cy="3271064"/>
          </a:xfrm>
          <a:prstGeom prst="rect">
            <a:avLst/>
          </a:prstGeom>
          <a:noFill/>
          <a:ln>
            <a:noFill/>
          </a:ln>
        </p:spPr>
        <p:txBody>
          <a:bodyPr spcFirstLastPara="1" wrap="square" lIns="91425" tIns="91425" rIns="91425" bIns="91425" anchor="t" anchorCtr="0">
            <a:noAutofit/>
          </a:bodyPr>
          <a:lstStyle/>
          <a:p>
            <a:pPr marL="228600" indent="0">
              <a:lnSpc>
                <a:spcPct val="90000"/>
              </a:lnSpc>
              <a:spcBef>
                <a:spcPts val="800"/>
              </a:spcBef>
              <a:spcAft>
                <a:spcPts val="600"/>
              </a:spcAft>
              <a:buClr>
                <a:srgbClr val="548135"/>
              </a:buClr>
              <a:buSzPts val="2100"/>
              <a:buFont typeface="Arial"/>
              <a:buNone/>
            </a:pPr>
            <a:r>
              <a:rPr lang="en" sz="1800" dirty="0">
                <a:solidFill>
                  <a:srgbClr val="888888"/>
                </a:solidFill>
                <a:sym typeface="Calibri"/>
              </a:rPr>
              <a:t>Teacher inquiry is defined as a systematic, intentional study of one’s own professional practice.</a:t>
            </a:r>
            <a:endParaRPr sz="1800" dirty="0">
              <a:solidFill>
                <a:srgbClr val="888888"/>
              </a:solidFill>
              <a:sym typeface="Calibri"/>
            </a:endParaRPr>
          </a:p>
          <a:p>
            <a:pPr marL="228600" indent="0">
              <a:lnSpc>
                <a:spcPct val="90000"/>
              </a:lnSpc>
              <a:spcBef>
                <a:spcPts val="800"/>
              </a:spcBef>
              <a:buClr>
                <a:srgbClr val="548135"/>
              </a:buClr>
              <a:buSzPts val="2100"/>
              <a:buFont typeface="Arial"/>
              <a:buNone/>
            </a:pPr>
            <a:r>
              <a:rPr lang="en" sz="1800" dirty="0">
                <a:solidFill>
                  <a:srgbClr val="888888"/>
                </a:solidFill>
                <a:sym typeface="Calibri"/>
              </a:rPr>
              <a:t>The most effective way to learn is collaboratively.</a:t>
            </a:r>
          </a:p>
          <a:p>
            <a:pPr marL="228600" indent="0">
              <a:lnSpc>
                <a:spcPct val="90000"/>
              </a:lnSpc>
              <a:spcBef>
                <a:spcPts val="800"/>
              </a:spcBef>
              <a:buClr>
                <a:srgbClr val="548135"/>
              </a:buClr>
              <a:buSzPts val="2100"/>
              <a:buFont typeface="Arial"/>
              <a:buNone/>
            </a:pPr>
            <a:r>
              <a:rPr lang="en" sz="1800" dirty="0">
                <a:solidFill>
                  <a:srgbClr val="888888"/>
                </a:solidFill>
                <a:sym typeface="Calibri"/>
              </a:rPr>
              <a:t>Supporting effective teacher inquiry involves both facilitating routines and facilitating team collaboration.</a:t>
            </a:r>
            <a:endParaRPr sz="1800" dirty="0">
              <a:solidFill>
                <a:srgbClr val="888888"/>
              </a:solidFill>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12" name="Google Shape;212;p33"/>
          <p:cNvSpPr txBox="1"/>
          <p:nvPr/>
        </p:nvSpPr>
        <p:spPr>
          <a:xfrm>
            <a:off x="4137725" y="4591256"/>
            <a:ext cx="4576625" cy="278400"/>
          </a:xfrm>
          <a:prstGeom prst="rect">
            <a:avLst/>
          </a:prstGeom>
          <a:noFill/>
          <a:ln>
            <a:noFill/>
          </a:ln>
        </p:spPr>
        <p:txBody>
          <a:bodyPr spcFirstLastPara="1" wrap="square" lIns="91425" tIns="91425" rIns="91425" bIns="91425" anchor="t" anchorCtr="0">
            <a:noAutofit/>
          </a:bodyPr>
          <a:lstStyle/>
          <a:p>
            <a:r>
              <a:rPr lang="en-US" sz="1000" dirty="0">
                <a:sym typeface="Calibri"/>
              </a:rPr>
              <a:t>Source: Dana (2014).</a:t>
            </a:r>
            <a:endParaRPr lang="en-US" dirty="0"/>
          </a:p>
        </p:txBody>
      </p:sp>
      <p:sp>
        <p:nvSpPr>
          <p:cNvPr id="2" name="Slide Number Placeholder 1">
            <a:extLst>
              <a:ext uri="{FF2B5EF4-FFF2-40B4-BE49-F238E27FC236}">
                <a16:creationId xmlns:a16="http://schemas.microsoft.com/office/drawing/2014/main" id="{5C37E419-0401-42AF-AD5E-6B3629454B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3" name="Picture 3" descr="Diagram&#10;&#10;Description automatically generated">
            <a:extLst>
              <a:ext uri="{FF2B5EF4-FFF2-40B4-BE49-F238E27FC236}">
                <a16:creationId xmlns:a16="http://schemas.microsoft.com/office/drawing/2014/main" id="{83EF211D-9BB2-1569-C36C-1B17578806C3}"/>
              </a:ext>
            </a:extLst>
          </p:cNvPr>
          <p:cNvPicPr>
            <a:picLocks noChangeAspect="1"/>
          </p:cNvPicPr>
          <p:nvPr/>
        </p:nvPicPr>
        <p:blipFill>
          <a:blip r:embed="rId3"/>
          <a:stretch>
            <a:fillRect/>
          </a:stretch>
        </p:blipFill>
        <p:spPr>
          <a:xfrm>
            <a:off x="4619297" y="1208206"/>
            <a:ext cx="3767958" cy="30818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4"/>
          <p:cNvSpPr txBox="1">
            <a:spLocks noGrp="1"/>
          </p:cNvSpPr>
          <p:nvPr>
            <p:ph type="body" idx="1"/>
          </p:nvPr>
        </p:nvSpPr>
        <p:spPr>
          <a:xfrm>
            <a:off x="628650" y="1369219"/>
            <a:ext cx="7886700" cy="3263400"/>
          </a:xfrm>
          <a:prstGeom prst="rect">
            <a:avLst/>
          </a:prstGeom>
        </p:spPr>
        <p:txBody>
          <a:bodyPr spcFirstLastPara="1" wrap="square" lIns="0" tIns="34275" rIns="68575" bIns="34275" anchor="t" anchorCtr="0">
            <a:noAutofit/>
          </a:bodyPr>
          <a:lstStyle/>
          <a:p>
            <a:pPr lvl="0"/>
            <a:r>
              <a:rPr lang="en" dirty="0">
                <a:sym typeface="Calibri"/>
              </a:rPr>
              <a:t>How have you engaged in teacher inquiry in the past?</a:t>
            </a:r>
          </a:p>
          <a:p>
            <a:pPr marL="342900" lvl="0" indent="-342900">
              <a:buClr>
                <a:schemeClr val="accent6">
                  <a:lumMod val="75000"/>
                </a:schemeClr>
              </a:buClr>
              <a:buFont typeface="Wingdings" pitchFamily="2" charset="2"/>
              <a:buChar char="q"/>
            </a:pPr>
            <a:r>
              <a:rPr lang="en" dirty="0">
                <a:sym typeface="Calibri"/>
              </a:rPr>
              <a:t>As a teacher.</a:t>
            </a:r>
          </a:p>
          <a:p>
            <a:pPr marL="342900" lvl="0" indent="-342900">
              <a:buClr>
                <a:schemeClr val="accent6">
                  <a:lumMod val="75000"/>
                </a:schemeClr>
              </a:buClr>
              <a:buFont typeface="Wingdings" pitchFamily="2" charset="2"/>
              <a:buChar char="q"/>
            </a:pPr>
            <a:r>
              <a:rPr lang="en" dirty="0">
                <a:sym typeface="Calibri"/>
              </a:rPr>
              <a:t>As a team leader.</a:t>
            </a:r>
          </a:p>
          <a:p>
            <a:pPr marL="342900" lvl="0" indent="-342900">
              <a:buClr>
                <a:schemeClr val="accent6">
                  <a:lumMod val="75000"/>
                </a:schemeClr>
              </a:buClr>
              <a:buFont typeface="Wingdings" pitchFamily="2" charset="2"/>
              <a:buChar char="q"/>
            </a:pPr>
            <a:r>
              <a:rPr lang="en" dirty="0">
                <a:sym typeface="Calibri"/>
              </a:rPr>
              <a:t>As a facilitator or coach (external to the team).</a:t>
            </a:r>
          </a:p>
          <a:p>
            <a:pPr marL="342900" lvl="0" indent="-342900">
              <a:buClr>
                <a:schemeClr val="accent6">
                  <a:lumMod val="75000"/>
                </a:schemeClr>
              </a:buClr>
              <a:buFont typeface="Wingdings" pitchFamily="2" charset="2"/>
              <a:buChar char="q"/>
            </a:pPr>
            <a:r>
              <a:rPr lang="en" dirty="0">
                <a:sym typeface="Calibri"/>
              </a:rPr>
              <a:t>As a school administrator.</a:t>
            </a:r>
          </a:p>
          <a:p>
            <a:pPr lvl="0">
              <a:spcBef>
                <a:spcPts val="0"/>
              </a:spcBef>
            </a:pPr>
            <a:endParaRPr lang="en-US" dirty="0">
              <a:sym typeface="Calibri"/>
            </a:endParaRPr>
          </a:p>
          <a:p>
            <a:pPr lvl="0">
              <a:spcBef>
                <a:spcPts val="0"/>
              </a:spcBef>
            </a:pPr>
            <a:r>
              <a:rPr lang="en-US" dirty="0">
                <a:sym typeface="Calibri"/>
              </a:rPr>
              <a:t>Discussion:</a:t>
            </a:r>
            <a:endParaRPr dirty="0">
              <a:sym typeface="Calibri"/>
            </a:endParaRPr>
          </a:p>
          <a:p>
            <a:pPr lvl="0"/>
            <a:r>
              <a:rPr lang="en" dirty="0">
                <a:sym typeface="Calibri"/>
              </a:rPr>
              <a:t>What did you learn from that experience?</a:t>
            </a:r>
            <a:endParaRPr dirty="0">
              <a:sym typeface="Calibri"/>
            </a:endParaRPr>
          </a:p>
        </p:txBody>
      </p:sp>
      <p:sp>
        <p:nvSpPr>
          <p:cNvPr id="217" name="Google Shape;217;p34"/>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Poll</a:t>
            </a:r>
            <a:endParaRPr dirty="0"/>
          </a:p>
        </p:txBody>
      </p:sp>
      <p:sp>
        <p:nvSpPr>
          <p:cNvPr id="2" name="Slide Number Placeholder 1">
            <a:extLst>
              <a:ext uri="{FF2B5EF4-FFF2-40B4-BE49-F238E27FC236}">
                <a16:creationId xmlns:a16="http://schemas.microsoft.com/office/drawing/2014/main" id="{4CC9409A-DA39-4695-88DA-D974EBEA20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6" name="Google Shape;351;p54">
            <a:extLst>
              <a:ext uri="{FF2B5EF4-FFF2-40B4-BE49-F238E27FC236}">
                <a16:creationId xmlns:a16="http://schemas.microsoft.com/office/drawing/2014/main" id="{9A8FE404-6428-FF44-97B8-EE11B62D0347}"/>
              </a:ext>
            </a:extLst>
          </p:cNvPr>
          <p:cNvPicPr preferRelativeResize="0"/>
          <p:nvPr/>
        </p:nvPicPr>
        <p:blipFill>
          <a:blip r:embed="rId3"/>
          <a:stretch>
            <a:fillRect/>
          </a:stretch>
        </p:blipFill>
        <p:spPr>
          <a:xfrm>
            <a:off x="7104533" y="136922"/>
            <a:ext cx="1501255" cy="13054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5D306-4C23-974C-8292-403E85F9F780}"/>
              </a:ext>
            </a:extLst>
          </p:cNvPr>
          <p:cNvSpPr>
            <a:spLocks noGrp="1"/>
          </p:cNvSpPr>
          <p:nvPr>
            <p:ph type="body" idx="1"/>
          </p:nvPr>
        </p:nvSpPr>
        <p:spPr/>
        <p:txBody>
          <a:bodyPr/>
          <a:lstStyle/>
          <a:p>
            <a:r>
              <a:rPr lang="en-US" b="0" dirty="0"/>
              <a:t>As we discussed in Module 2, our mental models </a:t>
            </a:r>
            <a:r>
              <a:rPr lang="en-US" b="0" dirty="0">
                <a:sym typeface="Calibri"/>
              </a:rPr>
              <a:t>can shape how we react to and attempt to solve problems.</a:t>
            </a:r>
          </a:p>
          <a:p>
            <a:r>
              <a:rPr lang="en-US" b="0" dirty="0">
                <a:sym typeface="Calibri"/>
              </a:rPr>
              <a:t> </a:t>
            </a:r>
            <a:endParaRPr lang="en-US" b="0" dirty="0"/>
          </a:p>
          <a:p>
            <a:r>
              <a:rPr lang="en-US" b="0" dirty="0">
                <a:sym typeface="Calibri"/>
              </a:rPr>
              <a:t>As a facilitator, you need to be aware of your natural preferences and how they can impact your decisions and behaviors while working with teams.</a:t>
            </a:r>
            <a:endParaRPr lang="en-US" b="0" dirty="0"/>
          </a:p>
          <a:p>
            <a:endParaRPr lang="en-US" b="0" dirty="0"/>
          </a:p>
        </p:txBody>
      </p:sp>
      <p:sp>
        <p:nvSpPr>
          <p:cNvPr id="3" name="Slide Number Placeholder 2">
            <a:extLst>
              <a:ext uri="{FF2B5EF4-FFF2-40B4-BE49-F238E27FC236}">
                <a16:creationId xmlns:a16="http://schemas.microsoft.com/office/drawing/2014/main" id="{F535618F-76CB-3445-8C53-CDA0D6E0A4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4" name="Title 3">
            <a:extLst>
              <a:ext uri="{FF2B5EF4-FFF2-40B4-BE49-F238E27FC236}">
                <a16:creationId xmlns:a16="http://schemas.microsoft.com/office/drawing/2014/main" id="{79B69D49-F6C9-8545-8DA9-E8F97220A465}"/>
              </a:ext>
            </a:extLst>
          </p:cNvPr>
          <p:cNvSpPr>
            <a:spLocks noGrp="1"/>
          </p:cNvSpPr>
          <p:nvPr>
            <p:ph type="title"/>
          </p:nvPr>
        </p:nvSpPr>
        <p:spPr/>
        <p:txBody>
          <a:bodyPr/>
          <a:lstStyle/>
          <a:p>
            <a:r>
              <a:rPr lang="en-US" dirty="0"/>
              <a:t>Facilitating a team</a:t>
            </a:r>
          </a:p>
        </p:txBody>
      </p:sp>
    </p:spTree>
    <p:extLst>
      <p:ext uri="{BB962C8B-B14F-4D97-AF65-F5344CB8AC3E}">
        <p14:creationId xmlns:p14="http://schemas.microsoft.com/office/powerpoint/2010/main" val="398827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C67842-3BD5-034E-9924-445EAF53D7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Title 3">
            <a:extLst>
              <a:ext uri="{FF2B5EF4-FFF2-40B4-BE49-F238E27FC236}">
                <a16:creationId xmlns:a16="http://schemas.microsoft.com/office/drawing/2014/main" id="{A778D8E8-513E-FE46-9430-CCAE392B84D5}"/>
              </a:ext>
            </a:extLst>
          </p:cNvPr>
          <p:cNvSpPr>
            <a:spLocks noGrp="1"/>
          </p:cNvSpPr>
          <p:nvPr>
            <p:ph type="title"/>
          </p:nvPr>
        </p:nvSpPr>
        <p:spPr/>
        <p:txBody>
          <a:bodyPr/>
          <a:lstStyle/>
          <a:p>
            <a:r>
              <a:rPr lang="en-US" dirty="0"/>
              <a:t>Facilitating a team</a:t>
            </a:r>
          </a:p>
        </p:txBody>
      </p:sp>
      <p:sp>
        <p:nvSpPr>
          <p:cNvPr id="12" name="TextBox 11">
            <a:extLst>
              <a:ext uri="{FF2B5EF4-FFF2-40B4-BE49-F238E27FC236}">
                <a16:creationId xmlns:a16="http://schemas.microsoft.com/office/drawing/2014/main" id="{6686245D-7ECB-1A48-A3B0-ACEFD9EE0E0F}"/>
              </a:ext>
            </a:extLst>
          </p:cNvPr>
          <p:cNvSpPr txBox="1"/>
          <p:nvPr/>
        </p:nvSpPr>
        <p:spPr>
          <a:xfrm>
            <a:off x="628650" y="1266417"/>
            <a:ext cx="2887578" cy="369332"/>
          </a:xfrm>
          <a:prstGeom prst="rect">
            <a:avLst/>
          </a:prstGeom>
          <a:noFill/>
        </p:spPr>
        <p:txBody>
          <a:bodyPr wrap="square" rtlCol="0">
            <a:spAutoFit/>
          </a:bodyPr>
          <a:lstStyle/>
          <a:p>
            <a:r>
              <a:rPr lang="en-US" sz="1800" b="1" dirty="0">
                <a:solidFill>
                  <a:srgbClr val="7030A0"/>
                </a:solidFill>
              </a:rPr>
              <a:t>Technical preferences</a:t>
            </a:r>
          </a:p>
        </p:txBody>
      </p:sp>
      <p:sp>
        <p:nvSpPr>
          <p:cNvPr id="13" name="TextBox 12">
            <a:extLst>
              <a:ext uri="{FF2B5EF4-FFF2-40B4-BE49-F238E27FC236}">
                <a16:creationId xmlns:a16="http://schemas.microsoft.com/office/drawing/2014/main" id="{AECE0949-9A0F-654E-B3FF-81D7AF8C47BB}"/>
              </a:ext>
            </a:extLst>
          </p:cNvPr>
          <p:cNvSpPr txBox="1"/>
          <p:nvPr/>
        </p:nvSpPr>
        <p:spPr>
          <a:xfrm>
            <a:off x="628650" y="3203751"/>
            <a:ext cx="2887578" cy="369332"/>
          </a:xfrm>
          <a:prstGeom prst="rect">
            <a:avLst/>
          </a:prstGeom>
          <a:noFill/>
        </p:spPr>
        <p:txBody>
          <a:bodyPr wrap="square" rtlCol="0">
            <a:spAutoFit/>
          </a:bodyPr>
          <a:lstStyle/>
          <a:p>
            <a:r>
              <a:rPr lang="en-US" sz="1800" b="1" dirty="0">
                <a:solidFill>
                  <a:srgbClr val="7030A0"/>
                </a:solidFill>
              </a:rPr>
              <a:t>Relational preferences</a:t>
            </a:r>
          </a:p>
        </p:txBody>
      </p:sp>
      <p:sp>
        <p:nvSpPr>
          <p:cNvPr id="14" name="Rectangle 13">
            <a:extLst>
              <a:ext uri="{FF2B5EF4-FFF2-40B4-BE49-F238E27FC236}">
                <a16:creationId xmlns:a16="http://schemas.microsoft.com/office/drawing/2014/main" id="{863BD560-0AF7-964A-B08B-66590F6600F0}"/>
              </a:ext>
            </a:extLst>
          </p:cNvPr>
          <p:cNvSpPr/>
          <p:nvPr/>
        </p:nvSpPr>
        <p:spPr>
          <a:xfrm>
            <a:off x="769226" y="1729491"/>
            <a:ext cx="2019954" cy="34698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completion</a:t>
            </a:r>
          </a:p>
        </p:txBody>
      </p:sp>
      <p:sp>
        <p:nvSpPr>
          <p:cNvPr id="15" name="Rectangle 14">
            <a:extLst>
              <a:ext uri="{FF2B5EF4-FFF2-40B4-BE49-F238E27FC236}">
                <a16:creationId xmlns:a16="http://schemas.microsoft.com/office/drawing/2014/main" id="{4ECAFD86-792E-BB4B-B690-68FBE73FF3EA}"/>
              </a:ext>
            </a:extLst>
          </p:cNvPr>
          <p:cNvSpPr/>
          <p:nvPr/>
        </p:nvSpPr>
        <p:spPr>
          <a:xfrm>
            <a:off x="2943005" y="1729491"/>
            <a:ext cx="1683343" cy="35725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Rules and plans</a:t>
            </a:r>
          </a:p>
        </p:txBody>
      </p:sp>
      <p:sp>
        <p:nvSpPr>
          <p:cNvPr id="16" name="Rectangle 15">
            <a:extLst>
              <a:ext uri="{FF2B5EF4-FFF2-40B4-BE49-F238E27FC236}">
                <a16:creationId xmlns:a16="http://schemas.microsoft.com/office/drawing/2014/main" id="{61E4F614-3D0A-864F-A139-BD3101435973}"/>
              </a:ext>
            </a:extLst>
          </p:cNvPr>
          <p:cNvSpPr/>
          <p:nvPr/>
        </p:nvSpPr>
        <p:spPr>
          <a:xfrm>
            <a:off x="4741331" y="1719220"/>
            <a:ext cx="1636294" cy="35725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Isolated activities</a:t>
            </a:r>
          </a:p>
        </p:txBody>
      </p:sp>
      <p:sp>
        <p:nvSpPr>
          <p:cNvPr id="17" name="Rectangle 16">
            <a:extLst>
              <a:ext uri="{FF2B5EF4-FFF2-40B4-BE49-F238E27FC236}">
                <a16:creationId xmlns:a16="http://schemas.microsoft.com/office/drawing/2014/main" id="{E9708683-92BD-5A49-94D8-1B056BB47C5A}"/>
              </a:ext>
            </a:extLst>
          </p:cNvPr>
          <p:cNvSpPr/>
          <p:nvPr/>
        </p:nvSpPr>
        <p:spPr>
          <a:xfrm>
            <a:off x="6535554" y="1717909"/>
            <a:ext cx="1636294" cy="35725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Individualism</a:t>
            </a:r>
          </a:p>
        </p:txBody>
      </p:sp>
      <p:sp>
        <p:nvSpPr>
          <p:cNvPr id="18" name="Rectangle 17">
            <a:extLst>
              <a:ext uri="{FF2B5EF4-FFF2-40B4-BE49-F238E27FC236}">
                <a16:creationId xmlns:a16="http://schemas.microsoft.com/office/drawing/2014/main" id="{858BC6CE-2A63-A447-A3B7-A332E6BF5A79}"/>
              </a:ext>
            </a:extLst>
          </p:cNvPr>
          <p:cNvSpPr/>
          <p:nvPr/>
        </p:nvSpPr>
        <p:spPr>
          <a:xfrm>
            <a:off x="769226" y="2671780"/>
            <a:ext cx="2019952" cy="36933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Relationships and interconnectedness</a:t>
            </a:r>
          </a:p>
        </p:txBody>
      </p:sp>
      <p:sp>
        <p:nvSpPr>
          <p:cNvPr id="19" name="Rectangle 18">
            <a:extLst>
              <a:ext uri="{FF2B5EF4-FFF2-40B4-BE49-F238E27FC236}">
                <a16:creationId xmlns:a16="http://schemas.microsoft.com/office/drawing/2014/main" id="{F84E9C67-C138-C74C-AFF0-F8DC06D17FF0}"/>
              </a:ext>
            </a:extLst>
          </p:cNvPr>
          <p:cNvSpPr/>
          <p:nvPr/>
        </p:nvSpPr>
        <p:spPr>
          <a:xfrm>
            <a:off x="2947109" y="2691270"/>
            <a:ext cx="1636294" cy="36933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Ambiguity and discovery</a:t>
            </a:r>
          </a:p>
        </p:txBody>
      </p:sp>
      <p:sp>
        <p:nvSpPr>
          <p:cNvPr id="20" name="Rectangle 19">
            <a:extLst>
              <a:ext uri="{FF2B5EF4-FFF2-40B4-BE49-F238E27FC236}">
                <a16:creationId xmlns:a16="http://schemas.microsoft.com/office/drawing/2014/main" id="{8163A643-6040-8F40-80ED-838F0AA00E5A}"/>
              </a:ext>
            </a:extLst>
          </p:cNvPr>
          <p:cNvSpPr/>
          <p:nvPr/>
        </p:nvSpPr>
        <p:spPr>
          <a:xfrm>
            <a:off x="4684295" y="2691270"/>
            <a:ext cx="1693325" cy="36933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Systems </a:t>
            </a:r>
          </a:p>
        </p:txBody>
      </p:sp>
      <p:sp>
        <p:nvSpPr>
          <p:cNvPr id="21" name="Rectangle 20">
            <a:extLst>
              <a:ext uri="{FF2B5EF4-FFF2-40B4-BE49-F238E27FC236}">
                <a16:creationId xmlns:a16="http://schemas.microsoft.com/office/drawing/2014/main" id="{08694013-525C-5743-8FB4-BF154FB289E3}"/>
              </a:ext>
            </a:extLst>
          </p:cNvPr>
          <p:cNvSpPr/>
          <p:nvPr/>
        </p:nvSpPr>
        <p:spPr>
          <a:xfrm>
            <a:off x="6535554" y="2702442"/>
            <a:ext cx="1636294" cy="33867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Interdependence</a:t>
            </a:r>
          </a:p>
        </p:txBody>
      </p:sp>
      <p:sp>
        <p:nvSpPr>
          <p:cNvPr id="22" name="TextBox 21">
            <a:extLst>
              <a:ext uri="{FF2B5EF4-FFF2-40B4-BE49-F238E27FC236}">
                <a16:creationId xmlns:a16="http://schemas.microsoft.com/office/drawing/2014/main" id="{3C7A0CA0-2ED9-4745-9983-167731BDE9BE}"/>
              </a:ext>
            </a:extLst>
          </p:cNvPr>
          <p:cNvSpPr txBox="1"/>
          <p:nvPr/>
        </p:nvSpPr>
        <p:spPr>
          <a:xfrm>
            <a:off x="628650" y="3726209"/>
            <a:ext cx="6584475" cy="923330"/>
          </a:xfrm>
          <a:prstGeom prst="rect">
            <a:avLst/>
          </a:prstGeom>
          <a:noFill/>
        </p:spPr>
        <p:txBody>
          <a:bodyPr wrap="square" rtlCol="0">
            <a:spAutoFit/>
          </a:bodyPr>
          <a:lstStyle/>
          <a:p>
            <a:r>
              <a:rPr lang="en-US" sz="1800" b="1" dirty="0">
                <a:solidFill>
                  <a:srgbClr val="888888"/>
                </a:solidFill>
              </a:rPr>
              <a:t>What are your preferences as a team member?  </a:t>
            </a:r>
          </a:p>
          <a:p>
            <a:r>
              <a:rPr lang="en-US" sz="1800" b="1" dirty="0">
                <a:solidFill>
                  <a:srgbClr val="888888"/>
                </a:solidFill>
              </a:rPr>
              <a:t>How might your natural preferences impact your facilitation when under stress?</a:t>
            </a:r>
          </a:p>
        </p:txBody>
      </p:sp>
      <p:cxnSp>
        <p:nvCxnSpPr>
          <p:cNvPr id="24" name="Straight Arrow Connector 23">
            <a:extLst>
              <a:ext uri="{FF2B5EF4-FFF2-40B4-BE49-F238E27FC236}">
                <a16:creationId xmlns:a16="http://schemas.microsoft.com/office/drawing/2014/main" id="{398190F3-8D55-D84E-9B0D-6ABD6B71C060}"/>
              </a:ext>
            </a:extLst>
          </p:cNvPr>
          <p:cNvCxnSpPr>
            <a:cxnSpLocks/>
            <a:stCxn id="14" idx="2"/>
            <a:endCxn id="18" idx="0"/>
          </p:cNvCxnSpPr>
          <p:nvPr/>
        </p:nvCxnSpPr>
        <p:spPr>
          <a:xfrm flipH="1">
            <a:off x="1779202" y="2076479"/>
            <a:ext cx="1" cy="595301"/>
          </a:xfrm>
          <a:prstGeom prst="straightConnector1">
            <a:avLst/>
          </a:prstGeom>
          <a:ln w="190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9935FF-EE37-7247-9707-68EAC229DDEC}"/>
              </a:ext>
            </a:extLst>
          </p:cNvPr>
          <p:cNvCxnSpPr/>
          <p:nvPr/>
        </p:nvCxnSpPr>
        <p:spPr>
          <a:xfrm>
            <a:off x="3793430" y="2087651"/>
            <a:ext cx="0" cy="614791"/>
          </a:xfrm>
          <a:prstGeom prst="straightConnector1">
            <a:avLst/>
          </a:prstGeom>
          <a:ln w="190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533C93C-2DAC-D443-91EA-51BE26951A40}"/>
              </a:ext>
            </a:extLst>
          </p:cNvPr>
          <p:cNvCxnSpPr/>
          <p:nvPr/>
        </p:nvCxnSpPr>
        <p:spPr>
          <a:xfrm>
            <a:off x="5502443" y="2076478"/>
            <a:ext cx="0" cy="614791"/>
          </a:xfrm>
          <a:prstGeom prst="straightConnector1">
            <a:avLst/>
          </a:prstGeom>
          <a:ln w="190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9CF82C9-4EE6-0447-916A-D7ED99F840F6}"/>
              </a:ext>
            </a:extLst>
          </p:cNvPr>
          <p:cNvCxnSpPr/>
          <p:nvPr/>
        </p:nvCxnSpPr>
        <p:spPr>
          <a:xfrm>
            <a:off x="7353701" y="2076477"/>
            <a:ext cx="0" cy="614791"/>
          </a:xfrm>
          <a:prstGeom prst="straightConnector1">
            <a:avLst/>
          </a:prstGeom>
          <a:ln w="190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8ED419C-0CCB-DD4A-A10D-85657EA9C2DF}"/>
              </a:ext>
            </a:extLst>
          </p:cNvPr>
          <p:cNvSpPr txBox="1"/>
          <p:nvPr/>
        </p:nvSpPr>
        <p:spPr>
          <a:xfrm>
            <a:off x="4459706" y="4717915"/>
            <a:ext cx="2339928" cy="215444"/>
          </a:xfrm>
          <a:prstGeom prst="rect">
            <a:avLst/>
          </a:prstGeom>
          <a:noFill/>
        </p:spPr>
        <p:txBody>
          <a:bodyPr wrap="square" rtlCol="0">
            <a:spAutoFit/>
          </a:bodyPr>
          <a:lstStyle/>
          <a:p>
            <a:r>
              <a:rPr lang="en-US" sz="800" dirty="0">
                <a:solidFill>
                  <a:srgbClr val="888888"/>
                </a:solidFill>
              </a:rPr>
              <a:t>Source: Lipton &amp; Wellman (2012).</a:t>
            </a:r>
          </a:p>
        </p:txBody>
      </p:sp>
      <p:pic>
        <p:nvPicPr>
          <p:cNvPr id="39" name="Google Shape;344;p53">
            <a:extLst>
              <a:ext uri="{FF2B5EF4-FFF2-40B4-BE49-F238E27FC236}">
                <a16:creationId xmlns:a16="http://schemas.microsoft.com/office/drawing/2014/main" id="{19A3178E-C009-B245-8946-EAF2CE06624A}"/>
              </a:ext>
            </a:extLst>
          </p:cNvPr>
          <p:cNvPicPr preferRelativeResize="0"/>
          <p:nvPr/>
        </p:nvPicPr>
        <p:blipFill>
          <a:blip r:embed="rId3"/>
          <a:stretch>
            <a:fillRect/>
          </a:stretch>
        </p:blipFill>
        <p:spPr>
          <a:xfrm>
            <a:off x="6858140" y="90805"/>
            <a:ext cx="1838087" cy="1598336"/>
          </a:xfrm>
          <a:prstGeom prst="rect">
            <a:avLst/>
          </a:prstGeom>
          <a:noFill/>
        </p:spPr>
      </p:pic>
    </p:spTree>
    <p:extLst>
      <p:ext uri="{BB962C8B-B14F-4D97-AF65-F5344CB8AC3E}">
        <p14:creationId xmlns:p14="http://schemas.microsoft.com/office/powerpoint/2010/main" val="123172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935F2B-9C83-AA48-8A8D-6D1067E260B6}"/>
              </a:ext>
            </a:extLst>
          </p:cNvPr>
          <p:cNvSpPr>
            <a:spLocks noGrp="1"/>
          </p:cNvSpPr>
          <p:nvPr>
            <p:ph type="body" idx="1"/>
          </p:nvPr>
        </p:nvSpPr>
        <p:spPr>
          <a:xfrm>
            <a:off x="628650" y="1268044"/>
            <a:ext cx="7886700" cy="3263400"/>
          </a:xfrm>
        </p:spPr>
        <p:txBody>
          <a:bodyPr/>
          <a:lstStyle/>
          <a:p>
            <a:r>
              <a:rPr lang="en-US" dirty="0"/>
              <a:t>Remember:</a:t>
            </a:r>
          </a:p>
          <a:p>
            <a:pPr marL="342900" indent="-342900">
              <a:buFont typeface="Wingdings" pitchFamily="2" charset="2"/>
              <a:buChar char="q"/>
            </a:pPr>
            <a:r>
              <a:rPr lang="en-US" b="0" dirty="0"/>
              <a:t>Understand your preferences and the preferences of your team members.</a:t>
            </a:r>
          </a:p>
          <a:p>
            <a:pPr marL="342900" indent="-342900">
              <a:buFont typeface="Wingdings" pitchFamily="2" charset="2"/>
              <a:buChar char="q"/>
            </a:pPr>
            <a:r>
              <a:rPr lang="en-US" b="0" dirty="0"/>
              <a:t>Structure activities to vary to meet different needs.</a:t>
            </a:r>
          </a:p>
          <a:p>
            <a:pPr marL="342900" indent="-342900">
              <a:buFont typeface="Wingdings" pitchFamily="2" charset="2"/>
              <a:buChar char="q"/>
            </a:pPr>
            <a:r>
              <a:rPr lang="en-US" b="0" dirty="0"/>
              <a:t>Acknowledge when activities may be outside the comfort zone of some team members.</a:t>
            </a:r>
          </a:p>
          <a:p>
            <a:pPr marL="342900" indent="-342900">
              <a:buFont typeface="Wingdings" pitchFamily="2" charset="2"/>
              <a:buChar char="q"/>
            </a:pPr>
            <a:r>
              <a:rPr lang="en-US" b="0" dirty="0"/>
              <a:t>Check in with your team regularly to make sure members’ needs are being met.</a:t>
            </a:r>
          </a:p>
        </p:txBody>
      </p:sp>
      <p:sp>
        <p:nvSpPr>
          <p:cNvPr id="3" name="Slide Number Placeholder 2">
            <a:extLst>
              <a:ext uri="{FF2B5EF4-FFF2-40B4-BE49-F238E27FC236}">
                <a16:creationId xmlns:a16="http://schemas.microsoft.com/office/drawing/2014/main" id="{A018F3C3-6006-7842-9B99-7AC2B8F3B4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Title 3">
            <a:extLst>
              <a:ext uri="{FF2B5EF4-FFF2-40B4-BE49-F238E27FC236}">
                <a16:creationId xmlns:a16="http://schemas.microsoft.com/office/drawing/2014/main" id="{4991146E-6F61-3D48-9362-06C06E7FA0F7}"/>
              </a:ext>
            </a:extLst>
          </p:cNvPr>
          <p:cNvSpPr>
            <a:spLocks noGrp="1"/>
          </p:cNvSpPr>
          <p:nvPr>
            <p:ph type="title"/>
          </p:nvPr>
        </p:nvSpPr>
        <p:spPr/>
        <p:txBody>
          <a:bodyPr/>
          <a:lstStyle/>
          <a:p>
            <a:r>
              <a:rPr lang="en-US" dirty="0"/>
              <a:t>Facilitating a team</a:t>
            </a:r>
          </a:p>
        </p:txBody>
      </p:sp>
    </p:spTree>
    <p:extLst>
      <p:ext uri="{BB962C8B-B14F-4D97-AF65-F5344CB8AC3E}">
        <p14:creationId xmlns:p14="http://schemas.microsoft.com/office/powerpoint/2010/main" val="60104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Acknowledgments</a:t>
            </a:r>
            <a:endParaRPr dirty="0"/>
          </a:p>
        </p:txBody>
      </p:sp>
      <p:sp>
        <p:nvSpPr>
          <p:cNvPr id="124" name="Google Shape;124;p1"/>
          <p:cNvSpPr txBox="1">
            <a:spLocks noGrp="1"/>
          </p:cNvSpPr>
          <p:nvPr>
            <p:ph type="body" idx="1"/>
          </p:nvPr>
        </p:nvSpPr>
        <p:spPr>
          <a:xfrm>
            <a:off x="628650" y="1066648"/>
            <a:ext cx="7886700" cy="24750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2000" b="0" dirty="0">
                <a:solidFill>
                  <a:srgbClr val="000000"/>
                </a:solidFill>
                <a:latin typeface="Calibri"/>
                <a:ea typeface="Calibri"/>
                <a:cs typeface="Calibri"/>
                <a:sym typeface="Calibri"/>
              </a:rPr>
              <a:t>This module series includes work that has been adapted from successful strategies developed by Alicia Bowman and Kim Austin for the Regional Educational Laboratory West (REL West) at WestEd.</a:t>
            </a:r>
            <a:endParaRPr sz="2000" b="0" dirty="0">
              <a:solidFill>
                <a:srgbClr val="000000"/>
              </a:solidFill>
              <a:latin typeface="Calibri"/>
              <a:ea typeface="Calibri"/>
              <a:cs typeface="Calibri"/>
              <a:sym typeface="Calibri"/>
            </a:endParaRPr>
          </a:p>
          <a:p>
            <a:pPr marL="0" lvl="0" indent="0" algn="l" rtl="0">
              <a:lnSpc>
                <a:spcPct val="90000"/>
              </a:lnSpc>
              <a:spcBef>
                <a:spcPts val="800"/>
              </a:spcBef>
              <a:spcAft>
                <a:spcPts val="0"/>
              </a:spcAft>
              <a:buSzPts val="2100"/>
              <a:buNone/>
            </a:pPr>
            <a:r>
              <a:rPr lang="en" sz="2000" b="0" dirty="0">
                <a:solidFill>
                  <a:srgbClr val="000000"/>
                </a:solidFill>
                <a:latin typeface="Calibri"/>
                <a:ea typeface="Calibri"/>
                <a:cs typeface="Calibri"/>
                <a:sym typeface="Calibri"/>
              </a:rPr>
              <a:t>We would like to acknowledge the Center for the Collaborative Classroom and Washoe County School District for their partnership in this work. We would also like to acknowledge </a:t>
            </a:r>
            <a:r>
              <a:rPr lang="en" sz="2000" b="0" dirty="0">
                <a:solidFill>
                  <a:schemeClr val="dk1"/>
                </a:solidFill>
                <a:latin typeface="Calibri"/>
                <a:ea typeface="Calibri"/>
                <a:cs typeface="Calibri"/>
                <a:sym typeface="Calibri"/>
              </a:rPr>
              <a:t>the </a:t>
            </a:r>
            <a:r>
              <a:rPr lang="en" sz="2000" b="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Carn</a:t>
            </a:r>
            <a:r>
              <a:rPr lang="en" sz="2000" b="0" dirty="0">
                <a:solidFill>
                  <a:schemeClr val="dk1"/>
                </a:solidFill>
                <a:latin typeface="Calibri"/>
                <a:ea typeface="Calibri"/>
                <a:cs typeface="Calibri"/>
                <a:sym typeface="Calibri"/>
              </a:rPr>
              <a:t>egie Foundation for the Advancement of Teaching for its contributions to the field</a:t>
            </a:r>
            <a:r>
              <a:rPr lang="en" sz="2000" b="0" dirty="0">
                <a:solidFill>
                  <a:srgbClr val="000000"/>
                </a:solidFill>
                <a:latin typeface="Calibri"/>
                <a:ea typeface="Calibri"/>
                <a:cs typeface="Calibri"/>
                <a:sym typeface="Calibri"/>
              </a:rPr>
              <a:t> that are cited in this work.</a:t>
            </a:r>
            <a:endParaRPr sz="2000" b="0" dirty="0">
              <a:solidFill>
                <a:srgbClr val="000000"/>
              </a:solidFill>
              <a:latin typeface="Calibri"/>
              <a:ea typeface="Calibri"/>
              <a:cs typeface="Calibri"/>
              <a:sym typeface="Calibri"/>
            </a:endParaRPr>
          </a:p>
          <a:p>
            <a:pPr marL="0" indent="0"/>
            <a:r>
              <a:rPr lang="en" sz="1200" b="0" dirty="0">
                <a:solidFill>
                  <a:srgbClr val="000000"/>
                </a:solidFill>
                <a:latin typeface="Calibri"/>
                <a:ea typeface="Calibri"/>
                <a:cs typeface="Calibri"/>
                <a:sym typeface="Calibri"/>
              </a:rPr>
              <a:t>Citation: Bowman, A., </a:t>
            </a:r>
            <a:r>
              <a:rPr lang="en" sz="1200" b="0">
                <a:solidFill>
                  <a:srgbClr val="000000"/>
                </a:solidFill>
                <a:latin typeface="Calibri"/>
                <a:ea typeface="Calibri"/>
                <a:cs typeface="Calibri"/>
                <a:sym typeface="Calibri"/>
              </a:rPr>
              <a:t>&amp; Austin, </a:t>
            </a:r>
            <a:r>
              <a:rPr lang="en" sz="1200" b="0" dirty="0">
                <a:solidFill>
                  <a:srgbClr val="000000"/>
                </a:solidFill>
                <a:latin typeface="Calibri"/>
                <a:ea typeface="Calibri"/>
                <a:cs typeface="Calibri"/>
                <a:sym typeface="Calibri"/>
              </a:rPr>
              <a:t>K. (2021). </a:t>
            </a:r>
            <a:r>
              <a:rPr lang="en" sz="1200" b="0" i="1" dirty="0">
                <a:solidFill>
                  <a:srgbClr val="000000"/>
                </a:solidFill>
                <a:latin typeface="Calibri"/>
                <a:ea typeface="Calibri"/>
                <a:cs typeface="Calibri"/>
                <a:sym typeface="Calibri"/>
              </a:rPr>
              <a:t>Facilitating Improvement Professional Learning Modules—Module 3: Leading improvement work </a:t>
            </a:r>
            <a:r>
              <a:rPr lang="en" sz="1200" b="0" dirty="0">
                <a:solidFill>
                  <a:srgbClr val="000000"/>
                </a:solidFill>
                <a:latin typeface="Calibri"/>
                <a:ea typeface="Calibri"/>
                <a:cs typeface="Calibri"/>
                <a:sym typeface="Calibri"/>
              </a:rPr>
              <a:t>[Slide deck]. </a:t>
            </a:r>
            <a:r>
              <a:rPr lang="en-US" sz="1200" b="0" dirty="0">
                <a:solidFill>
                  <a:schemeClr val="tx1"/>
                </a:solidFill>
                <a:latin typeface="Calibri" panose="020F0502020204030204" pitchFamily="34" charset="0"/>
                <a:cs typeface="Calibri" panose="020F0502020204030204" pitchFamily="34" charset="0"/>
              </a:rPr>
              <a:t>Washington, DC: U.S. Department of Education, Institute of Education Sciences, National Center for Education Evaluation and Regional Assistance, Regional Educational Laboratory West</a:t>
            </a:r>
            <a:r>
              <a:rPr lang="en-US" sz="1400" b="0" dirty="0">
                <a:solidFill>
                  <a:schemeClr val="tx1"/>
                </a:solidFill>
                <a:latin typeface="Calibri" panose="020F0502020204030204" pitchFamily="34" charset="0"/>
                <a:cs typeface="Calibri" panose="020F0502020204030204" pitchFamily="34" charset="0"/>
              </a:rPr>
              <a:t>. </a:t>
            </a:r>
          </a:p>
          <a:p>
            <a:pPr marL="0" lvl="0" indent="0" algn="l" rtl="0">
              <a:lnSpc>
                <a:spcPct val="90000"/>
              </a:lnSpc>
              <a:spcBef>
                <a:spcPts val="800"/>
              </a:spcBef>
              <a:spcAft>
                <a:spcPts val="500"/>
              </a:spcAft>
              <a:buSzPts val="2100"/>
              <a:buNone/>
            </a:pPr>
            <a:endParaRPr dirty="0"/>
          </a:p>
        </p:txBody>
      </p:sp>
      <p:sp>
        <p:nvSpPr>
          <p:cNvPr id="125" name="Google Shape;125;p1"/>
          <p:cNvSpPr txBox="1"/>
          <p:nvPr/>
        </p:nvSpPr>
        <p:spPr>
          <a:xfrm>
            <a:off x="520139" y="4225588"/>
            <a:ext cx="6174300" cy="530884"/>
          </a:xfrm>
          <a:prstGeom prst="rect">
            <a:avLst/>
          </a:prstGeom>
          <a:noFill/>
          <a:ln>
            <a:noFill/>
          </a:ln>
        </p:spPr>
        <p:txBody>
          <a:bodyPr spcFirstLastPara="1" wrap="square" lIns="91425" tIns="91425" rIns="91425" bIns="91425" anchor="t" anchorCtr="0">
            <a:spAutoFit/>
          </a:bodyPr>
          <a:lstStyle/>
          <a:p>
            <a:pPr lvl="0">
              <a:buSzPts val="750"/>
            </a:pPr>
            <a:r>
              <a:rPr lang="en-US" sz="750" dirty="0">
                <a:solidFill>
                  <a:schemeClr val="dk1"/>
                </a:solidFill>
              </a:rPr>
              <a:t>This product was funded under Contract ED-IES-17-C-0012 by Regional Educational Laboratory West administered by WestEd. The content of this product does not necessarily reflect the views or policies of the Institute of Education Sciences or the U.S. Department of Education, nor does mention of trade names, commercial products, or organizations imply endorsement by the U.S. government.</a:t>
            </a:r>
            <a:endParaRPr lang="en-US" dirty="0"/>
          </a:p>
        </p:txBody>
      </p:sp>
    </p:spTree>
    <p:extLst>
      <p:ext uri="{BB962C8B-B14F-4D97-AF65-F5344CB8AC3E}">
        <p14:creationId xmlns:p14="http://schemas.microsoft.com/office/powerpoint/2010/main" val="53728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prstGeom prst="rect">
            <a:avLst/>
          </a:prstGeom>
          <a:noFill/>
          <a:ln>
            <a:noFill/>
          </a:ln>
        </p:spPr>
        <p:txBody>
          <a:bodyPr spcFirstLastPara="1" wrap="square" lIns="0" tIns="68575" rIns="68575" bIns="68575" anchor="ctr" anchorCtr="0">
            <a:noAutofit/>
          </a:bodyPr>
          <a:lstStyle/>
          <a:p>
            <a:pPr marL="0" lvl="0" indent="0" algn="l" rtl="0">
              <a:lnSpc>
                <a:spcPct val="90000"/>
              </a:lnSpc>
              <a:spcBef>
                <a:spcPts val="0"/>
              </a:spcBef>
              <a:spcAft>
                <a:spcPts val="0"/>
              </a:spcAft>
              <a:buSzPts val="3300"/>
              <a:buNone/>
            </a:pPr>
            <a:r>
              <a:rPr lang="en" dirty="0"/>
              <a:t>Team development</a:t>
            </a:r>
            <a:endParaRPr dirty="0"/>
          </a:p>
        </p:txBody>
      </p:sp>
      <p:sp>
        <p:nvSpPr>
          <p:cNvPr id="2" name="Slide Number Placeholder 1">
            <a:extLst>
              <a:ext uri="{FF2B5EF4-FFF2-40B4-BE49-F238E27FC236}">
                <a16:creationId xmlns:a16="http://schemas.microsoft.com/office/drawing/2014/main" id="{DAC6FC37-0BC3-435F-B119-AD66CA4E7D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2" name="Google Shape;552;p73"/>
          <p:cNvSpPr txBox="1">
            <a:spLocks noGrp="1"/>
          </p:cNvSpPr>
          <p:nvPr>
            <p:ph type="body" idx="1"/>
          </p:nvPr>
        </p:nvSpPr>
        <p:spPr>
          <a:prstGeom prst="rect">
            <a:avLst/>
          </a:prstGeom>
        </p:spPr>
        <p:txBody>
          <a:bodyPr spcFirstLastPara="1" wrap="square" lIns="34275" tIns="17125" rIns="34275" bIns="17125" anchor="t" anchorCtr="0">
            <a:noAutofit/>
          </a:bodyPr>
          <a:lstStyle/>
          <a:p>
            <a:pPr marL="0" lvl="0" indent="0" algn="l" rtl="0">
              <a:spcBef>
                <a:spcPts val="1000"/>
              </a:spcBef>
              <a:spcAft>
                <a:spcPts val="0"/>
              </a:spcAft>
              <a:buNone/>
            </a:pPr>
            <a:r>
              <a:rPr lang="en-US" b="0" dirty="0">
                <a:latin typeface="+mn-lt"/>
                <a:ea typeface="Calibri"/>
                <a:cs typeface="Calibri"/>
                <a:sym typeface="Calibri"/>
              </a:rPr>
              <a:t>A group of people, even if they have a common purpose, is not necessarily a team.</a:t>
            </a:r>
          </a:p>
          <a:p>
            <a:pPr marL="0" lvl="0" indent="0" algn="l" rtl="0">
              <a:spcBef>
                <a:spcPts val="1000"/>
              </a:spcBef>
              <a:spcAft>
                <a:spcPts val="0"/>
              </a:spcAft>
              <a:buNone/>
            </a:pPr>
            <a:r>
              <a:rPr lang="en-US" b="0" dirty="0">
                <a:latin typeface="+mn-lt"/>
                <a:ea typeface="Calibri"/>
                <a:cs typeface="Calibri"/>
                <a:sym typeface="Calibri"/>
              </a:rPr>
              <a:t>All teams have ups and downs, and as a facilitator, part of your role is to help the team to continue to develop.</a:t>
            </a:r>
          </a:p>
          <a:p>
            <a:pPr marL="0" lvl="0" indent="0" algn="l" rtl="0">
              <a:spcBef>
                <a:spcPts val="1000"/>
              </a:spcBef>
              <a:spcAft>
                <a:spcPts val="100"/>
              </a:spcAft>
              <a:buNone/>
            </a:pPr>
            <a:endParaRPr dirty="0">
              <a:latin typeface="+mn-lt"/>
            </a:endParaRPr>
          </a:p>
        </p:txBody>
      </p:sp>
      <p:sp>
        <p:nvSpPr>
          <p:cNvPr id="551" name="Google Shape;551;p73"/>
          <p:cNvSpPr txBox="1">
            <a:spLocks noGrp="1"/>
          </p:cNvSpPr>
          <p:nvPr>
            <p:ph type="title"/>
          </p:nvPr>
        </p:nvSpPr>
        <p:spPr>
          <a:prstGeom prst="rect">
            <a:avLst/>
          </a:prstGeom>
        </p:spPr>
        <p:txBody>
          <a:bodyPr spcFirstLastPara="1" wrap="square" lIns="34275" tIns="17125" rIns="34275" bIns="17125" anchor="t" anchorCtr="0">
            <a:noAutofit/>
          </a:bodyPr>
          <a:lstStyle/>
          <a:p>
            <a:pPr marL="0" lvl="0" indent="0" algn="l" rtl="0">
              <a:spcBef>
                <a:spcPts val="0"/>
              </a:spcBef>
              <a:spcAft>
                <a:spcPts val="0"/>
              </a:spcAft>
              <a:buNone/>
            </a:pPr>
            <a:r>
              <a:rPr lang="en" dirty="0"/>
              <a:t>Team development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C02431-05BE-D840-A397-34DA38544B14}"/>
              </a:ext>
            </a:extLst>
          </p:cNvPr>
          <p:cNvSpPr>
            <a:spLocks noGrp="1"/>
          </p:cNvSpPr>
          <p:nvPr>
            <p:ph type="body" idx="1"/>
          </p:nvPr>
        </p:nvSpPr>
        <p:spPr>
          <a:xfrm>
            <a:off x="992221" y="1495679"/>
            <a:ext cx="6828817" cy="3263400"/>
          </a:xfrm>
        </p:spPr>
        <p:txBody>
          <a:bodyPr/>
          <a:lstStyle/>
          <a:p>
            <a:r>
              <a:rPr lang="en-US" i="1" dirty="0">
                <a:solidFill>
                  <a:srgbClr val="7030A0"/>
                </a:solidFill>
              </a:rPr>
              <a:t>“In great teams, conflict becomes productive. The free flow of conflicting ideas is critical for creative thinking, for discovering new solutions no one individual would have come to on his own.”</a:t>
            </a:r>
          </a:p>
          <a:p>
            <a:pPr algn="r"/>
            <a:r>
              <a:rPr lang="en-US" i="1" dirty="0">
                <a:solidFill>
                  <a:srgbClr val="7030A0"/>
                </a:solidFill>
              </a:rPr>
              <a:t>—</a:t>
            </a:r>
            <a:r>
              <a:rPr lang="en-US" dirty="0">
                <a:solidFill>
                  <a:srgbClr val="7030A0"/>
                </a:solidFill>
              </a:rPr>
              <a:t>Peter Senge</a:t>
            </a:r>
          </a:p>
        </p:txBody>
      </p:sp>
      <p:sp>
        <p:nvSpPr>
          <p:cNvPr id="3" name="Slide Number Placeholder 2">
            <a:extLst>
              <a:ext uri="{FF2B5EF4-FFF2-40B4-BE49-F238E27FC236}">
                <a16:creationId xmlns:a16="http://schemas.microsoft.com/office/drawing/2014/main" id="{1861093E-F5CD-184F-88E2-B059260995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706159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57EB8D-05CE-D141-AA97-E7161F27E4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4" name="Title 3">
            <a:extLst>
              <a:ext uri="{FF2B5EF4-FFF2-40B4-BE49-F238E27FC236}">
                <a16:creationId xmlns:a16="http://schemas.microsoft.com/office/drawing/2014/main" id="{69D668B2-115C-8C4D-B7C6-70B79A313AB0}"/>
              </a:ext>
            </a:extLst>
          </p:cNvPr>
          <p:cNvSpPr>
            <a:spLocks noGrp="1"/>
          </p:cNvSpPr>
          <p:nvPr>
            <p:ph type="title"/>
          </p:nvPr>
        </p:nvSpPr>
        <p:spPr/>
        <p:txBody>
          <a:bodyPr/>
          <a:lstStyle/>
          <a:p>
            <a:r>
              <a:rPr lang="en-US" dirty="0"/>
              <a:t>Conflict in teams is natural</a:t>
            </a:r>
          </a:p>
        </p:txBody>
      </p:sp>
      <p:graphicFrame>
        <p:nvGraphicFramePr>
          <p:cNvPr id="6" name="Table 6">
            <a:extLst>
              <a:ext uri="{FF2B5EF4-FFF2-40B4-BE49-F238E27FC236}">
                <a16:creationId xmlns:a16="http://schemas.microsoft.com/office/drawing/2014/main" id="{C19BD24C-4481-E04F-BE7B-834C962192D6}"/>
              </a:ext>
            </a:extLst>
          </p:cNvPr>
          <p:cNvGraphicFramePr>
            <a:graphicFrameLocks noGrp="1"/>
          </p:cNvGraphicFramePr>
          <p:nvPr>
            <p:extLst>
              <p:ext uri="{D42A27DB-BD31-4B8C-83A1-F6EECF244321}">
                <p14:modId xmlns:p14="http://schemas.microsoft.com/office/powerpoint/2010/main" val="618615317"/>
              </p:ext>
            </p:extLst>
          </p:nvPr>
        </p:nvGraphicFramePr>
        <p:xfrm>
          <a:off x="905435" y="1268044"/>
          <a:ext cx="5952565" cy="3413760"/>
        </p:xfrm>
        <a:graphic>
          <a:graphicData uri="http://schemas.openxmlformats.org/drawingml/2006/table">
            <a:tbl>
              <a:tblPr firstRow="1" bandRow="1">
                <a:tableStyleId>{4E9D0029-3FF5-4199-BA4A-D2FA95C0669F}</a:tableStyleId>
              </a:tblPr>
              <a:tblGrid>
                <a:gridCol w="2977974">
                  <a:extLst>
                    <a:ext uri="{9D8B030D-6E8A-4147-A177-3AD203B41FA5}">
                      <a16:colId xmlns:a16="http://schemas.microsoft.com/office/drawing/2014/main" val="2417203579"/>
                    </a:ext>
                  </a:extLst>
                </a:gridCol>
                <a:gridCol w="2974591">
                  <a:extLst>
                    <a:ext uri="{9D8B030D-6E8A-4147-A177-3AD203B41FA5}">
                      <a16:colId xmlns:a16="http://schemas.microsoft.com/office/drawing/2014/main" val="1243119835"/>
                    </a:ext>
                  </a:extLst>
                </a:gridCol>
              </a:tblGrid>
              <a:tr h="370840">
                <a:tc>
                  <a:txBody>
                    <a:bodyPr/>
                    <a:lstStyle/>
                    <a:p>
                      <a:pPr algn="ctr"/>
                      <a:r>
                        <a:rPr lang="en-US" sz="2000" b="1" dirty="0">
                          <a:solidFill>
                            <a:schemeClr val="bg1"/>
                          </a:solidFill>
                          <a:latin typeface="+mn-lt"/>
                          <a:cs typeface="Calibri" panose="020F0502020204030204" pitchFamily="34" charset="0"/>
                        </a:rPr>
                        <a:t>Healthy conflict</a:t>
                      </a:r>
                    </a:p>
                  </a:txBody>
                  <a:tcPr>
                    <a:solidFill>
                      <a:srgbClr val="00B050"/>
                    </a:solidFill>
                  </a:tcPr>
                </a:tc>
                <a:tc>
                  <a:txBody>
                    <a:bodyPr/>
                    <a:lstStyle/>
                    <a:p>
                      <a:pPr algn="ctr"/>
                      <a:r>
                        <a:rPr lang="en-US" sz="2000" b="1" dirty="0">
                          <a:solidFill>
                            <a:schemeClr val="bg1"/>
                          </a:solidFill>
                          <a:latin typeface="+mn-lt"/>
                          <a:cs typeface="Calibri" panose="020F0502020204030204" pitchFamily="34" charset="0"/>
                        </a:rPr>
                        <a:t>Unhealthy conflict</a:t>
                      </a:r>
                    </a:p>
                  </a:txBody>
                  <a:tcPr>
                    <a:solidFill>
                      <a:srgbClr val="00B050"/>
                    </a:solidFill>
                  </a:tcPr>
                </a:tc>
                <a:extLst>
                  <a:ext uri="{0D108BD9-81ED-4DB2-BD59-A6C34878D82A}">
                    <a16:rowId xmlns:a16="http://schemas.microsoft.com/office/drawing/2014/main" val="4054312831"/>
                  </a:ext>
                </a:extLst>
              </a:tr>
              <a:tr h="370840">
                <a:tc>
                  <a:txBody>
                    <a:bodyPr/>
                    <a:lstStyle/>
                    <a:p>
                      <a:pPr marL="285750" indent="-285750">
                        <a:buClr>
                          <a:schemeClr val="accent6">
                            <a:lumMod val="75000"/>
                          </a:schemeClr>
                        </a:buClr>
                        <a:buFont typeface="Arial" panose="020B0604020202020204" pitchFamily="34" charset="0"/>
                        <a:buChar char="•"/>
                      </a:pPr>
                      <a:r>
                        <a:rPr lang="en-US" sz="1600" dirty="0">
                          <a:solidFill>
                            <a:srgbClr val="888888"/>
                          </a:solidFill>
                          <a:latin typeface="+mn-lt"/>
                          <a:cs typeface="Calibri" panose="020F0502020204030204" pitchFamily="34" charset="0"/>
                        </a:rPr>
                        <a:t>Focus on task issues.</a:t>
                      </a:r>
                    </a:p>
                    <a:p>
                      <a:pPr marL="285750" indent="-285750">
                        <a:buClr>
                          <a:schemeClr val="accent6">
                            <a:lumMod val="75000"/>
                          </a:schemeClr>
                        </a:buClr>
                        <a:buFont typeface="Arial" panose="020B0604020202020204" pitchFamily="34" charset="0"/>
                        <a:buChar char="•"/>
                      </a:pPr>
                      <a:r>
                        <a:rPr lang="en-US" sz="1600" dirty="0">
                          <a:solidFill>
                            <a:srgbClr val="888888"/>
                          </a:solidFill>
                          <a:latin typeface="+mn-lt"/>
                          <a:cs typeface="Calibri" panose="020F0502020204030204" pitchFamily="34" charset="0"/>
                        </a:rPr>
                        <a:t>Legitimate differences of opinion about the task.</a:t>
                      </a:r>
                    </a:p>
                    <a:p>
                      <a:pPr marL="285750" indent="-285750">
                        <a:buClr>
                          <a:schemeClr val="accent6">
                            <a:lumMod val="75000"/>
                          </a:schemeClr>
                        </a:buClr>
                        <a:buFont typeface="Arial" panose="020B0604020202020204" pitchFamily="34" charset="0"/>
                        <a:buChar char="•"/>
                      </a:pPr>
                      <a:r>
                        <a:rPr lang="en-US" sz="1600" dirty="0">
                          <a:solidFill>
                            <a:srgbClr val="888888"/>
                          </a:solidFill>
                          <a:latin typeface="+mn-lt"/>
                          <a:cs typeface="Calibri" panose="020F0502020204030204" pitchFamily="34" charset="0"/>
                        </a:rPr>
                        <a:t>Differences in values and perspectives.</a:t>
                      </a:r>
                    </a:p>
                    <a:p>
                      <a:pPr marL="285750" indent="-285750">
                        <a:buClr>
                          <a:schemeClr val="accent6">
                            <a:lumMod val="75000"/>
                          </a:schemeClr>
                        </a:buClr>
                        <a:buFont typeface="Arial" panose="020B0604020202020204" pitchFamily="34" charset="0"/>
                        <a:buChar char="•"/>
                      </a:pPr>
                      <a:r>
                        <a:rPr lang="en-US" sz="1600" dirty="0">
                          <a:solidFill>
                            <a:srgbClr val="888888"/>
                          </a:solidFill>
                          <a:latin typeface="+mn-lt"/>
                          <a:cs typeface="Calibri" panose="020F0502020204030204" pitchFamily="34" charset="0"/>
                        </a:rPr>
                        <a:t>Different expectations about the impact of decisions.</a:t>
                      </a:r>
                    </a:p>
                  </a:txBody>
                  <a:tcPr/>
                </a:tc>
                <a:tc>
                  <a:txBody>
                    <a:bodyPr/>
                    <a:lstStyle/>
                    <a:p>
                      <a:pPr marL="342900" indent="-342900">
                        <a:buClr>
                          <a:schemeClr val="accent6">
                            <a:lumMod val="75000"/>
                          </a:schemeClr>
                        </a:buClr>
                        <a:buFont typeface="Arial" panose="020B0604020202020204" pitchFamily="34" charset="0"/>
                        <a:buChar char="•"/>
                      </a:pPr>
                      <a:r>
                        <a:rPr lang="en-US" sz="1600" dirty="0">
                          <a:solidFill>
                            <a:srgbClr val="888888"/>
                          </a:solidFill>
                          <a:latin typeface="+mn-lt"/>
                          <a:cs typeface="Calibri" panose="020F0502020204030204" pitchFamily="34" charset="0"/>
                        </a:rPr>
                        <a:t>Competition over power, rewards, resources.</a:t>
                      </a:r>
                    </a:p>
                    <a:p>
                      <a:pPr marL="342900" indent="-342900">
                        <a:buClr>
                          <a:schemeClr val="accent6">
                            <a:lumMod val="75000"/>
                          </a:schemeClr>
                        </a:buClr>
                        <a:buFont typeface="Arial" panose="020B0604020202020204" pitchFamily="34" charset="0"/>
                        <a:buChar char="•"/>
                      </a:pPr>
                      <a:r>
                        <a:rPr lang="en-US" sz="1600" dirty="0">
                          <a:solidFill>
                            <a:srgbClr val="888888"/>
                          </a:solidFill>
                          <a:latin typeface="+mn-lt"/>
                          <a:cs typeface="Calibri" panose="020F0502020204030204" pitchFamily="34" charset="0"/>
                        </a:rPr>
                        <a:t>Conflict between individual and group goals.</a:t>
                      </a:r>
                    </a:p>
                    <a:p>
                      <a:pPr marL="342900" indent="-342900">
                        <a:buClr>
                          <a:schemeClr val="accent6">
                            <a:lumMod val="75000"/>
                          </a:schemeClr>
                        </a:buClr>
                        <a:buFont typeface="Arial" panose="020B0604020202020204" pitchFamily="34" charset="0"/>
                        <a:buChar char="•"/>
                      </a:pPr>
                      <a:r>
                        <a:rPr lang="en-US" sz="1600" dirty="0">
                          <a:solidFill>
                            <a:srgbClr val="888888"/>
                          </a:solidFill>
                          <a:latin typeface="+mn-lt"/>
                          <a:cs typeface="Calibri" panose="020F0502020204030204" pitchFamily="34" charset="0"/>
                        </a:rPr>
                        <a:t>Disorganized team meetings.</a:t>
                      </a:r>
                    </a:p>
                    <a:p>
                      <a:pPr marL="342900" indent="-342900">
                        <a:buClr>
                          <a:schemeClr val="accent6">
                            <a:lumMod val="75000"/>
                          </a:schemeClr>
                        </a:buClr>
                        <a:buFont typeface="Arial" panose="020B0604020202020204" pitchFamily="34" charset="0"/>
                        <a:buChar char="•"/>
                      </a:pPr>
                      <a:r>
                        <a:rPr lang="en-US" sz="1600" dirty="0">
                          <a:solidFill>
                            <a:srgbClr val="888888"/>
                          </a:solidFill>
                          <a:latin typeface="+mn-lt"/>
                          <a:cs typeface="Calibri" panose="020F0502020204030204" pitchFamily="34" charset="0"/>
                        </a:rPr>
                        <a:t>Community agreements not established or not honored.</a:t>
                      </a:r>
                    </a:p>
                    <a:p>
                      <a:pPr marL="342900" indent="-342900">
                        <a:buClr>
                          <a:schemeClr val="accent6">
                            <a:lumMod val="75000"/>
                          </a:schemeClr>
                        </a:buClr>
                        <a:buFont typeface="Arial" panose="020B0604020202020204" pitchFamily="34" charset="0"/>
                        <a:buChar char="•"/>
                      </a:pPr>
                      <a:r>
                        <a:rPr lang="en-US" sz="1600" dirty="0">
                          <a:solidFill>
                            <a:srgbClr val="888888"/>
                          </a:solidFill>
                          <a:latin typeface="+mn-lt"/>
                          <a:cs typeface="Calibri" panose="020F0502020204030204" pitchFamily="34" charset="0"/>
                        </a:rPr>
                        <a:t>Personal grudges from the past.</a:t>
                      </a:r>
                    </a:p>
                    <a:p>
                      <a:pPr marL="342900" indent="-342900">
                        <a:buClr>
                          <a:schemeClr val="accent6">
                            <a:lumMod val="75000"/>
                          </a:schemeClr>
                        </a:buClr>
                        <a:buFont typeface="Arial" panose="020B0604020202020204" pitchFamily="34" charset="0"/>
                        <a:buChar char="•"/>
                      </a:pPr>
                      <a:r>
                        <a:rPr lang="en-US" sz="1600" dirty="0">
                          <a:solidFill>
                            <a:srgbClr val="888888"/>
                          </a:solidFill>
                          <a:latin typeface="+mn-lt"/>
                          <a:cs typeface="Calibri" panose="020F0502020204030204" pitchFamily="34" charset="0"/>
                        </a:rPr>
                        <a:t>Faulty communication.</a:t>
                      </a:r>
                    </a:p>
                  </a:txBody>
                  <a:tcPr/>
                </a:tc>
                <a:extLst>
                  <a:ext uri="{0D108BD9-81ED-4DB2-BD59-A6C34878D82A}">
                    <a16:rowId xmlns:a16="http://schemas.microsoft.com/office/drawing/2014/main" val="876646057"/>
                  </a:ext>
                </a:extLst>
              </a:tr>
            </a:tbl>
          </a:graphicData>
        </a:graphic>
      </p:graphicFrame>
      <p:sp>
        <p:nvSpPr>
          <p:cNvPr id="7" name="TextBox 6">
            <a:extLst>
              <a:ext uri="{FF2B5EF4-FFF2-40B4-BE49-F238E27FC236}">
                <a16:creationId xmlns:a16="http://schemas.microsoft.com/office/drawing/2014/main" id="{65BA4351-B072-9544-958F-96ABC44AA594}"/>
              </a:ext>
            </a:extLst>
          </p:cNvPr>
          <p:cNvSpPr txBox="1"/>
          <p:nvPr/>
        </p:nvSpPr>
        <p:spPr>
          <a:xfrm>
            <a:off x="4182894" y="4761934"/>
            <a:ext cx="3142034" cy="215444"/>
          </a:xfrm>
          <a:prstGeom prst="rect">
            <a:avLst/>
          </a:prstGeom>
          <a:noFill/>
        </p:spPr>
        <p:txBody>
          <a:bodyPr wrap="square" rtlCol="0">
            <a:spAutoFit/>
          </a:bodyPr>
          <a:lstStyle/>
          <a:p>
            <a:r>
              <a:rPr lang="en-US" sz="800" dirty="0"/>
              <a:t>Source: </a:t>
            </a:r>
            <a:r>
              <a:rPr lang="en-US" sz="800" dirty="0" err="1"/>
              <a:t>Dechurch</a:t>
            </a:r>
            <a:r>
              <a:rPr lang="en-US" sz="800" dirty="0"/>
              <a:t>, Mesmer-Magnus, &amp; Doty (2013).</a:t>
            </a:r>
          </a:p>
        </p:txBody>
      </p:sp>
    </p:spTree>
    <p:extLst>
      <p:ext uri="{BB962C8B-B14F-4D97-AF65-F5344CB8AC3E}">
        <p14:creationId xmlns:p14="http://schemas.microsoft.com/office/powerpoint/2010/main" val="270840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4"/>
          <p:cNvSpPr txBox="1">
            <a:spLocks noGrp="1"/>
          </p:cNvSpPr>
          <p:nvPr>
            <p:ph type="title"/>
          </p:nvPr>
        </p:nvSpPr>
        <p:spPr>
          <a:prstGeom prst="rect">
            <a:avLst/>
          </a:prstGeom>
        </p:spPr>
        <p:txBody>
          <a:bodyPr spcFirstLastPara="1" wrap="square" lIns="34275" tIns="17125" rIns="34275" bIns="17125" anchor="t" anchorCtr="0">
            <a:noAutofit/>
          </a:bodyPr>
          <a:lstStyle/>
          <a:p>
            <a:pPr marL="0" lvl="0" indent="0" algn="l" rtl="0">
              <a:spcBef>
                <a:spcPts val="0"/>
              </a:spcBef>
              <a:spcAft>
                <a:spcPts val="0"/>
              </a:spcAft>
              <a:buNone/>
            </a:pPr>
            <a:r>
              <a:rPr lang="en" dirty="0"/>
              <a:t>The stages of team development</a:t>
            </a:r>
            <a:endParaRPr dirty="0"/>
          </a:p>
        </p:txBody>
      </p:sp>
      <p:sp>
        <p:nvSpPr>
          <p:cNvPr id="2" name="Google Shape;553;p73">
            <a:extLst>
              <a:ext uri="{FF2B5EF4-FFF2-40B4-BE49-F238E27FC236}">
                <a16:creationId xmlns:a16="http://schemas.microsoft.com/office/drawing/2014/main" id="{FCED1B4E-0BB5-4BC2-AFDC-5FC4355E821D}"/>
              </a:ext>
            </a:extLst>
          </p:cNvPr>
          <p:cNvSpPr txBox="1"/>
          <p:nvPr/>
        </p:nvSpPr>
        <p:spPr>
          <a:xfrm>
            <a:off x="450237" y="4496281"/>
            <a:ext cx="2639100" cy="285900"/>
          </a:xfrm>
          <a:prstGeom prst="rect">
            <a:avLst/>
          </a:prstGeom>
          <a:noFill/>
          <a:ln>
            <a:noFill/>
          </a:ln>
        </p:spPr>
        <p:txBody>
          <a:bodyPr spcFirstLastPara="1" wrap="square" lIns="91425" tIns="91425" rIns="91425" bIns="91425" anchor="t" anchorCtr="0">
            <a:noAutofit/>
          </a:bodyPr>
          <a:lstStyle/>
          <a:p>
            <a:r>
              <a:rPr lang="en-US" sz="800" dirty="0"/>
              <a:t>Source: Tuckman (1965).</a:t>
            </a:r>
            <a:endParaRPr lang="en-US" dirty="0"/>
          </a:p>
        </p:txBody>
      </p:sp>
      <p:pic>
        <p:nvPicPr>
          <p:cNvPr id="3" name="Picture 4" descr="Diagram&#10;&#10;Description automatically generated">
            <a:extLst>
              <a:ext uri="{FF2B5EF4-FFF2-40B4-BE49-F238E27FC236}">
                <a16:creationId xmlns:a16="http://schemas.microsoft.com/office/drawing/2014/main" id="{36D7A0B9-FB1B-E65C-E5E3-40C020798D18}"/>
              </a:ext>
            </a:extLst>
          </p:cNvPr>
          <p:cNvPicPr>
            <a:picLocks noChangeAspect="1"/>
          </p:cNvPicPr>
          <p:nvPr/>
        </p:nvPicPr>
        <p:blipFill>
          <a:blip r:embed="rId3"/>
          <a:stretch>
            <a:fillRect/>
          </a:stretch>
        </p:blipFill>
        <p:spPr>
          <a:xfrm>
            <a:off x="772940" y="1023457"/>
            <a:ext cx="7943283" cy="309658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6"/>
          <p:cNvSpPr txBox="1">
            <a:spLocks noGrp="1"/>
          </p:cNvSpPr>
          <p:nvPr>
            <p:ph type="title"/>
          </p:nvPr>
        </p:nvSpPr>
        <p:spPr>
          <a:xfrm>
            <a:off x="628650" y="273844"/>
            <a:ext cx="7886700" cy="570218"/>
          </a:xfrm>
          <a:prstGeom prst="rect">
            <a:avLst/>
          </a:prstGeom>
        </p:spPr>
        <p:txBody>
          <a:bodyPr spcFirstLastPara="1" wrap="square" lIns="34275" tIns="17125" rIns="34275" bIns="17125" anchor="t" anchorCtr="0">
            <a:noAutofit/>
          </a:bodyPr>
          <a:lstStyle/>
          <a:p>
            <a:pPr marL="0" lvl="0" indent="0" algn="l" rtl="0">
              <a:spcBef>
                <a:spcPts val="0"/>
              </a:spcBef>
              <a:spcAft>
                <a:spcPts val="0"/>
              </a:spcAft>
              <a:buNone/>
            </a:pPr>
            <a:r>
              <a:rPr lang="en" sz="2400" dirty="0"/>
              <a:t>Facilitator actions for managing team dynamics</a:t>
            </a:r>
            <a:endParaRPr sz="2400" dirty="0"/>
          </a:p>
        </p:txBody>
      </p:sp>
      <p:graphicFrame>
        <p:nvGraphicFramePr>
          <p:cNvPr id="573" name="Google Shape;573;p76"/>
          <p:cNvGraphicFramePr/>
          <p:nvPr>
            <p:extLst>
              <p:ext uri="{D42A27DB-BD31-4B8C-83A1-F6EECF244321}">
                <p14:modId xmlns:p14="http://schemas.microsoft.com/office/powerpoint/2010/main" val="3969780167"/>
              </p:ext>
            </p:extLst>
          </p:nvPr>
        </p:nvGraphicFramePr>
        <p:xfrm>
          <a:off x="559975" y="940421"/>
          <a:ext cx="7499296" cy="3059723"/>
        </p:xfrm>
        <a:graphic>
          <a:graphicData uri="http://schemas.openxmlformats.org/drawingml/2006/table">
            <a:tbl>
              <a:tblPr>
                <a:noFill/>
              </a:tblPr>
              <a:tblGrid>
                <a:gridCol w="7499296">
                  <a:extLst>
                    <a:ext uri="{9D8B030D-6E8A-4147-A177-3AD203B41FA5}">
                      <a16:colId xmlns:a16="http://schemas.microsoft.com/office/drawing/2014/main" val="20000"/>
                    </a:ext>
                  </a:extLst>
                </a:gridCol>
              </a:tblGrid>
              <a:tr h="519488">
                <a:tc>
                  <a:txBody>
                    <a:bodyPr/>
                    <a:lstStyle/>
                    <a:p>
                      <a:pPr marL="0" lvl="0" indent="0" algn="l" rtl="0">
                        <a:spcBef>
                          <a:spcPts val="0"/>
                        </a:spcBef>
                        <a:spcAft>
                          <a:spcPts val="0"/>
                        </a:spcAft>
                        <a:buNone/>
                      </a:pPr>
                      <a:r>
                        <a:rPr lang="en" sz="2100" b="1" dirty="0">
                          <a:solidFill>
                            <a:schemeClr val="bg1"/>
                          </a:solidFill>
                          <a:latin typeface="+mn-lt"/>
                          <a:ea typeface="Calibri"/>
                          <a:cs typeface="Calibri"/>
                          <a:sym typeface="Calibri"/>
                        </a:rPr>
                        <a:t>Forming</a:t>
                      </a:r>
                      <a:endParaRPr sz="2100" b="1" dirty="0">
                        <a:solidFill>
                          <a:schemeClr val="bg1"/>
                        </a:solidFill>
                        <a:latin typeface="+mn-lt"/>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r h="2540235">
                <a:tc>
                  <a:txBody>
                    <a:bodyPr/>
                    <a:lstStyle/>
                    <a:p>
                      <a:pPr marL="438150" lvl="0" indent="-342900" algn="l" rtl="0">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n-lt"/>
                          <a:ea typeface="Calibri"/>
                          <a:cs typeface="Calibri"/>
                          <a:sym typeface="Calibri"/>
                        </a:rPr>
                        <a:t>Clarify group’s purpose, roles, and responsibilities.</a:t>
                      </a:r>
                      <a:endParaRPr sz="2100" dirty="0">
                        <a:solidFill>
                          <a:srgbClr val="888888"/>
                        </a:solidFill>
                        <a:latin typeface="+mn-lt"/>
                        <a:ea typeface="Calibri"/>
                        <a:cs typeface="Calibri"/>
                        <a:sym typeface="Calibri"/>
                      </a:endParaRPr>
                    </a:p>
                    <a:p>
                      <a:pPr marL="438150" lvl="0" indent="-342900" algn="l" rtl="0">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n-lt"/>
                          <a:ea typeface="Calibri"/>
                          <a:cs typeface="Calibri"/>
                          <a:sym typeface="Calibri"/>
                        </a:rPr>
                        <a:t>Establish community agreements.</a:t>
                      </a:r>
                      <a:endParaRPr sz="2100" dirty="0">
                        <a:solidFill>
                          <a:srgbClr val="888888"/>
                        </a:solidFill>
                        <a:latin typeface="+mn-lt"/>
                        <a:ea typeface="Calibri"/>
                        <a:cs typeface="Calibri"/>
                        <a:sym typeface="Calibri"/>
                      </a:endParaRPr>
                    </a:p>
                    <a:p>
                      <a:pPr marL="438150" lvl="0" indent="-342900" algn="l" rtl="0">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n-lt"/>
                          <a:ea typeface="Calibri"/>
                          <a:cs typeface="Calibri"/>
                          <a:sym typeface="Calibri"/>
                        </a:rPr>
                        <a:t>Provide information and direction—build understanding.</a:t>
                      </a:r>
                      <a:endParaRPr sz="2100" dirty="0">
                        <a:solidFill>
                          <a:srgbClr val="888888"/>
                        </a:solidFill>
                        <a:latin typeface="+mn-lt"/>
                        <a:ea typeface="Calibri"/>
                        <a:cs typeface="Calibri"/>
                        <a:sym typeface="Calibri"/>
                      </a:endParaRPr>
                    </a:p>
                    <a:p>
                      <a:pPr marL="438150" lvl="0" indent="-342900" algn="l" rtl="0">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n-lt"/>
                          <a:ea typeface="Calibri"/>
                          <a:cs typeface="Calibri"/>
                          <a:sym typeface="Calibri"/>
                        </a:rPr>
                        <a:t>Surface and be sensitive to member needs. </a:t>
                      </a:r>
                      <a:endParaRPr sz="2100" dirty="0">
                        <a:solidFill>
                          <a:srgbClr val="888888"/>
                        </a:solidFill>
                        <a:latin typeface="+mn-lt"/>
                        <a:ea typeface="Calibri"/>
                        <a:cs typeface="Calibri"/>
                        <a:sym typeface="Calibri"/>
                      </a:endParaRPr>
                    </a:p>
                    <a:p>
                      <a:pPr marL="438150" lvl="0" indent="-342900" algn="l" rtl="0">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n-lt"/>
                          <a:ea typeface="Calibri"/>
                          <a:cs typeface="Calibri"/>
                          <a:sym typeface="Calibri"/>
                        </a:rPr>
                        <a:t>Encourage risk-taking.</a:t>
                      </a:r>
                      <a:endParaRPr sz="2100" dirty="0">
                        <a:solidFill>
                          <a:srgbClr val="888888"/>
                        </a:solidFill>
                        <a:latin typeface="+mn-lt"/>
                        <a:ea typeface="Calibri"/>
                        <a:cs typeface="Calibri"/>
                        <a:sym typeface="Calibri"/>
                      </a:endParaRPr>
                    </a:p>
                    <a:p>
                      <a:pPr marL="438150" lvl="0" indent="-342900" algn="l" rtl="0">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n-lt"/>
                          <a:ea typeface="Calibri"/>
                          <a:cs typeface="Calibri"/>
                          <a:sym typeface="Calibri"/>
                        </a:rPr>
                        <a:t>Foster communication.  </a:t>
                      </a:r>
                      <a:endParaRPr sz="2100" dirty="0">
                        <a:solidFill>
                          <a:srgbClr val="888888"/>
                        </a:solidFill>
                        <a:latin typeface="+mn-lt"/>
                        <a:ea typeface="Calibri"/>
                        <a:cs typeface="Calibri"/>
                        <a:sym typeface="Calibri"/>
                      </a:endParaRPr>
                    </a:p>
                    <a:p>
                      <a:pPr marL="438150" lvl="0" indent="-342900" algn="l" rtl="0">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n-lt"/>
                          <a:ea typeface="Calibri"/>
                          <a:cs typeface="Calibri"/>
                          <a:sym typeface="Calibri"/>
                        </a:rPr>
                        <a:t>Introduce routines and processes.</a:t>
                      </a:r>
                      <a:endParaRPr sz="2100" dirty="0">
                        <a:solidFill>
                          <a:srgbClr val="888888"/>
                        </a:solidFill>
                        <a:latin typeface="+mn-lt"/>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7"/>
          <p:cNvSpPr txBox="1">
            <a:spLocks noGrp="1"/>
          </p:cNvSpPr>
          <p:nvPr>
            <p:ph type="title"/>
          </p:nvPr>
        </p:nvSpPr>
        <p:spPr>
          <a:xfrm>
            <a:off x="628650" y="273844"/>
            <a:ext cx="7886700" cy="482294"/>
          </a:xfrm>
          <a:prstGeom prst="rect">
            <a:avLst/>
          </a:prstGeom>
        </p:spPr>
        <p:txBody>
          <a:bodyPr spcFirstLastPara="1" wrap="square" lIns="34275" tIns="17125" rIns="34275" bIns="17125" anchor="t" anchorCtr="0">
            <a:noAutofit/>
          </a:bodyPr>
          <a:lstStyle/>
          <a:p>
            <a:pPr marL="0" lvl="0" indent="0" algn="l" rtl="0">
              <a:spcBef>
                <a:spcPts val="0"/>
              </a:spcBef>
              <a:spcAft>
                <a:spcPts val="0"/>
              </a:spcAft>
              <a:buNone/>
            </a:pPr>
            <a:r>
              <a:rPr lang="en" sz="2400" dirty="0"/>
              <a:t>Facilitator actions for managing team dynamics</a:t>
            </a:r>
            <a:endParaRPr sz="2400" dirty="0"/>
          </a:p>
        </p:txBody>
      </p:sp>
      <p:graphicFrame>
        <p:nvGraphicFramePr>
          <p:cNvPr id="579" name="Google Shape;579;p77"/>
          <p:cNvGraphicFramePr/>
          <p:nvPr>
            <p:extLst>
              <p:ext uri="{D42A27DB-BD31-4B8C-83A1-F6EECF244321}">
                <p14:modId xmlns:p14="http://schemas.microsoft.com/office/powerpoint/2010/main" val="813508338"/>
              </p:ext>
            </p:extLst>
          </p:nvPr>
        </p:nvGraphicFramePr>
        <p:xfrm>
          <a:off x="628650" y="970956"/>
          <a:ext cx="7466479" cy="2727900"/>
        </p:xfrm>
        <a:graphic>
          <a:graphicData uri="http://schemas.openxmlformats.org/drawingml/2006/table">
            <a:tbl>
              <a:tblPr>
                <a:noFill/>
              </a:tblPr>
              <a:tblGrid>
                <a:gridCol w="7466479">
                  <a:extLst>
                    <a:ext uri="{9D8B030D-6E8A-4147-A177-3AD203B41FA5}">
                      <a16:colId xmlns:a16="http://schemas.microsoft.com/office/drawing/2014/main" val="20000"/>
                    </a:ext>
                  </a:extLst>
                </a:gridCol>
              </a:tblGrid>
              <a:tr h="348425">
                <a:tc>
                  <a:txBody>
                    <a:bodyPr/>
                    <a:lstStyle/>
                    <a:p>
                      <a:pPr marL="0" lvl="0" indent="0" algn="l" rtl="0">
                        <a:spcBef>
                          <a:spcPts val="0"/>
                        </a:spcBef>
                        <a:spcAft>
                          <a:spcPts val="0"/>
                        </a:spcAft>
                        <a:buNone/>
                      </a:pPr>
                      <a:r>
                        <a:rPr lang="en" sz="2000" b="1" dirty="0">
                          <a:solidFill>
                            <a:schemeClr val="bg1"/>
                          </a:solidFill>
                        </a:rPr>
                        <a:t>Storming</a:t>
                      </a:r>
                      <a:endParaRPr sz="2000" b="1" dirty="0">
                        <a:solidFill>
                          <a:schemeClr val="bg1"/>
                        </a:solidFill>
                      </a:endParaRPr>
                    </a:p>
                  </a:txBody>
                  <a:tcPr marL="91425" marR="91425" marT="91425" marB="91425">
                    <a:solidFill>
                      <a:srgbClr val="42CBB2"/>
                    </a:solidFill>
                  </a:tcPr>
                </a:tc>
                <a:extLst>
                  <a:ext uri="{0D108BD9-81ED-4DB2-BD59-A6C34878D82A}">
                    <a16:rowId xmlns:a16="http://schemas.microsoft.com/office/drawing/2014/main" val="10000"/>
                  </a:ext>
                </a:extLst>
              </a:tr>
              <a:tr h="1667875">
                <a:tc>
                  <a:txBody>
                    <a:bodyPr/>
                    <a:lstStyle/>
                    <a:p>
                      <a:pPr marL="457200" lvl="0" indent="-355600" algn="l" rtl="0">
                        <a:lnSpc>
                          <a:spcPct val="115000"/>
                        </a:lnSpc>
                        <a:spcBef>
                          <a:spcPts val="0"/>
                        </a:spcBef>
                        <a:spcAft>
                          <a:spcPts val="0"/>
                        </a:spcAft>
                        <a:buClr>
                          <a:schemeClr val="accent6">
                            <a:lumMod val="75000"/>
                          </a:schemeClr>
                        </a:buClr>
                        <a:buSzPts val="2000"/>
                        <a:buFont typeface="Arial" panose="020B0604020202020204" pitchFamily="34" charset="0"/>
                        <a:buChar char="•"/>
                      </a:pPr>
                      <a:r>
                        <a:rPr lang="en" sz="2000" dirty="0">
                          <a:solidFill>
                            <a:srgbClr val="888888"/>
                          </a:solidFill>
                        </a:rPr>
                        <a:t>Encourage multiple voices and perspectives.</a:t>
                      </a:r>
                      <a:endParaRPr sz="2000" dirty="0">
                        <a:solidFill>
                          <a:srgbClr val="888888"/>
                        </a:solidFill>
                      </a:endParaRPr>
                    </a:p>
                    <a:p>
                      <a:pPr marL="457200" lvl="0" indent="-355600" algn="l" rtl="0">
                        <a:lnSpc>
                          <a:spcPct val="115000"/>
                        </a:lnSpc>
                        <a:spcBef>
                          <a:spcPts val="0"/>
                        </a:spcBef>
                        <a:spcAft>
                          <a:spcPts val="0"/>
                        </a:spcAft>
                        <a:buClr>
                          <a:schemeClr val="accent6">
                            <a:lumMod val="75000"/>
                          </a:schemeClr>
                        </a:buClr>
                        <a:buSzPts val="2000"/>
                        <a:buFont typeface="Arial" panose="020B0604020202020204" pitchFamily="34" charset="0"/>
                        <a:buChar char="•"/>
                      </a:pPr>
                      <a:r>
                        <a:rPr lang="en" sz="2000" dirty="0">
                          <a:solidFill>
                            <a:srgbClr val="888888"/>
                          </a:solidFill>
                        </a:rPr>
                        <a:t>Revisit purpose, roles, and responsibilities.</a:t>
                      </a:r>
                      <a:endParaRPr sz="2000" dirty="0">
                        <a:solidFill>
                          <a:srgbClr val="888888"/>
                        </a:solidFill>
                      </a:endParaRPr>
                    </a:p>
                    <a:p>
                      <a:pPr marL="457200" lvl="0" indent="-355600" algn="l" rtl="0">
                        <a:lnSpc>
                          <a:spcPct val="115000"/>
                        </a:lnSpc>
                        <a:spcBef>
                          <a:spcPts val="0"/>
                        </a:spcBef>
                        <a:spcAft>
                          <a:spcPts val="0"/>
                        </a:spcAft>
                        <a:buClr>
                          <a:schemeClr val="accent6">
                            <a:lumMod val="75000"/>
                          </a:schemeClr>
                        </a:buClr>
                        <a:buSzPts val="2000"/>
                        <a:buFont typeface="Arial" panose="020B0604020202020204" pitchFamily="34" charset="0"/>
                        <a:buChar char="•"/>
                      </a:pPr>
                      <a:r>
                        <a:rPr lang="en" sz="2000" dirty="0">
                          <a:solidFill>
                            <a:srgbClr val="888888"/>
                          </a:solidFill>
                        </a:rPr>
                        <a:t>Review/revise community agreements.</a:t>
                      </a:r>
                      <a:endParaRPr sz="2000" dirty="0">
                        <a:solidFill>
                          <a:srgbClr val="888888"/>
                        </a:solidFill>
                      </a:endParaRPr>
                    </a:p>
                    <a:p>
                      <a:pPr marL="457200" lvl="0" indent="-355600" algn="l" rtl="0">
                        <a:lnSpc>
                          <a:spcPct val="115000"/>
                        </a:lnSpc>
                        <a:spcBef>
                          <a:spcPts val="0"/>
                        </a:spcBef>
                        <a:spcAft>
                          <a:spcPts val="0"/>
                        </a:spcAft>
                        <a:buClr>
                          <a:schemeClr val="accent6">
                            <a:lumMod val="75000"/>
                          </a:schemeClr>
                        </a:buClr>
                        <a:buSzPts val="2000"/>
                        <a:buFont typeface="Arial" panose="020B0604020202020204" pitchFamily="34" charset="0"/>
                        <a:buChar char="•"/>
                      </a:pPr>
                      <a:r>
                        <a:rPr lang="en" sz="2000" dirty="0">
                          <a:solidFill>
                            <a:srgbClr val="888888"/>
                          </a:solidFill>
                        </a:rPr>
                        <a:t>Acknowledge conflict when it occurs.</a:t>
                      </a:r>
                      <a:endParaRPr sz="2000" dirty="0">
                        <a:solidFill>
                          <a:srgbClr val="888888"/>
                        </a:solidFill>
                      </a:endParaRPr>
                    </a:p>
                    <a:p>
                      <a:pPr marL="457200" lvl="0" indent="-355600" algn="l" rtl="0">
                        <a:lnSpc>
                          <a:spcPct val="115000"/>
                        </a:lnSpc>
                        <a:spcBef>
                          <a:spcPts val="0"/>
                        </a:spcBef>
                        <a:spcAft>
                          <a:spcPts val="0"/>
                        </a:spcAft>
                        <a:buClr>
                          <a:schemeClr val="accent6">
                            <a:lumMod val="75000"/>
                          </a:schemeClr>
                        </a:buClr>
                        <a:buSzPts val="2000"/>
                        <a:buFont typeface="Arial" panose="020B0604020202020204" pitchFamily="34" charset="0"/>
                        <a:buChar char="•"/>
                      </a:pPr>
                      <a:r>
                        <a:rPr lang="en" sz="2000" dirty="0">
                          <a:solidFill>
                            <a:srgbClr val="888888"/>
                          </a:solidFill>
                        </a:rPr>
                        <a:t>Seek and provide information and clarity.</a:t>
                      </a:r>
                      <a:endParaRPr sz="2000" dirty="0">
                        <a:solidFill>
                          <a:srgbClr val="888888"/>
                        </a:solidFill>
                      </a:endParaRPr>
                    </a:p>
                    <a:p>
                      <a:pPr marL="457200" lvl="0" indent="-355600" algn="l" rtl="0">
                        <a:spcBef>
                          <a:spcPts val="0"/>
                        </a:spcBef>
                        <a:spcAft>
                          <a:spcPts val="0"/>
                        </a:spcAft>
                        <a:buClr>
                          <a:schemeClr val="accent6">
                            <a:lumMod val="75000"/>
                          </a:schemeClr>
                        </a:buClr>
                        <a:buSzPts val="2000"/>
                        <a:buFont typeface="Arial" panose="020B0604020202020204" pitchFamily="34" charset="0"/>
                        <a:buChar char="•"/>
                      </a:pPr>
                      <a:r>
                        <a:rPr lang="en" sz="2000" dirty="0">
                          <a:solidFill>
                            <a:srgbClr val="888888"/>
                          </a:solidFill>
                        </a:rPr>
                        <a:t>Redirect conversations to community agreements/goals.</a:t>
                      </a:r>
                      <a:endParaRPr sz="2000" dirty="0">
                        <a:solidFill>
                          <a:srgbClr val="888888"/>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8"/>
          <p:cNvSpPr txBox="1">
            <a:spLocks noGrp="1"/>
          </p:cNvSpPr>
          <p:nvPr>
            <p:ph type="title"/>
          </p:nvPr>
        </p:nvSpPr>
        <p:spPr>
          <a:xfrm>
            <a:off x="628650" y="188887"/>
            <a:ext cx="7886700" cy="584836"/>
          </a:xfrm>
          <a:prstGeom prst="rect">
            <a:avLst/>
          </a:prstGeom>
        </p:spPr>
        <p:txBody>
          <a:bodyPr spcFirstLastPara="1" wrap="square" lIns="34275" tIns="17125" rIns="34275" bIns="17125" anchor="t" anchorCtr="0">
            <a:noAutofit/>
          </a:bodyPr>
          <a:lstStyle/>
          <a:p>
            <a:pPr marL="0" lvl="0" indent="0" algn="l" rtl="0">
              <a:spcBef>
                <a:spcPts val="0"/>
              </a:spcBef>
              <a:spcAft>
                <a:spcPts val="0"/>
              </a:spcAft>
              <a:buNone/>
            </a:pPr>
            <a:r>
              <a:rPr lang="en" sz="2400" dirty="0"/>
              <a:t>Facilitator actions for managing team dynamics</a:t>
            </a:r>
            <a:endParaRPr sz="2400" dirty="0"/>
          </a:p>
        </p:txBody>
      </p:sp>
      <p:graphicFrame>
        <p:nvGraphicFramePr>
          <p:cNvPr id="585" name="Google Shape;585;p78"/>
          <p:cNvGraphicFramePr/>
          <p:nvPr>
            <p:extLst>
              <p:ext uri="{D42A27DB-BD31-4B8C-83A1-F6EECF244321}">
                <p14:modId xmlns:p14="http://schemas.microsoft.com/office/powerpoint/2010/main" val="3723628538"/>
              </p:ext>
            </p:extLst>
          </p:nvPr>
        </p:nvGraphicFramePr>
        <p:xfrm>
          <a:off x="731931" y="884149"/>
          <a:ext cx="7327340" cy="3950148"/>
        </p:xfrm>
        <a:graphic>
          <a:graphicData uri="http://schemas.openxmlformats.org/drawingml/2006/table">
            <a:tbl>
              <a:tblPr>
                <a:noFill/>
              </a:tblPr>
              <a:tblGrid>
                <a:gridCol w="732734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en" sz="2100" b="1" dirty="0">
                          <a:solidFill>
                            <a:schemeClr val="bg1"/>
                          </a:solidFill>
                          <a:latin typeface="+mj-lt"/>
                          <a:ea typeface="Calibri"/>
                          <a:cs typeface="Calibri"/>
                          <a:sym typeface="Calibri"/>
                        </a:rPr>
                        <a:t>Norming</a:t>
                      </a:r>
                      <a:endParaRPr sz="2100" b="1" dirty="0">
                        <a:solidFill>
                          <a:schemeClr val="bg1"/>
                        </a:solidFill>
                        <a:latin typeface="+mj-lt"/>
                        <a:ea typeface="Calibri"/>
                        <a:cs typeface="Calibri"/>
                        <a:sym typeface="Calibri"/>
                      </a:endParaRPr>
                    </a:p>
                  </a:txBody>
                  <a:tcPr marL="91425" marR="91425" marT="91425" marB="91425">
                    <a:solidFill>
                      <a:srgbClr val="13C64C"/>
                    </a:solidFill>
                  </a:tcPr>
                </a:tc>
                <a:extLst>
                  <a:ext uri="{0D108BD9-81ED-4DB2-BD59-A6C34878D82A}">
                    <a16:rowId xmlns:a16="http://schemas.microsoft.com/office/drawing/2014/main" val="10000"/>
                  </a:ext>
                </a:extLst>
              </a:tr>
              <a:tr h="381000">
                <a:tc>
                  <a:txBody>
                    <a:bodyPr/>
                    <a:lstStyle/>
                    <a:p>
                      <a:pPr marL="457200" lvl="0" indent="-361950" algn="l" rtl="0">
                        <a:lnSpc>
                          <a:spcPct val="115000"/>
                        </a:lnSpc>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j-lt"/>
                          <a:ea typeface="Calibri"/>
                          <a:cs typeface="Calibri"/>
                          <a:sym typeface="Calibri"/>
                        </a:rPr>
                        <a:t>Request and encourage feedback on your facilitation.</a:t>
                      </a:r>
                      <a:endParaRPr sz="2100" dirty="0">
                        <a:solidFill>
                          <a:srgbClr val="888888"/>
                        </a:solidFill>
                        <a:latin typeface="+mj-lt"/>
                        <a:ea typeface="Calibri"/>
                        <a:cs typeface="Calibri"/>
                        <a:sym typeface="Calibri"/>
                      </a:endParaRPr>
                    </a:p>
                    <a:p>
                      <a:pPr marL="457200" lvl="0" indent="-361950" algn="l" rtl="0">
                        <a:lnSpc>
                          <a:spcPct val="115000"/>
                        </a:lnSpc>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j-lt"/>
                          <a:ea typeface="Calibri"/>
                          <a:cs typeface="Calibri"/>
                          <a:sym typeface="Calibri"/>
                        </a:rPr>
                        <a:t>Monitor participation to delegate and share responsibility.</a:t>
                      </a:r>
                      <a:endParaRPr sz="2100" dirty="0">
                        <a:solidFill>
                          <a:srgbClr val="888888"/>
                        </a:solidFill>
                        <a:latin typeface="+mj-lt"/>
                        <a:ea typeface="Calibri"/>
                        <a:cs typeface="Calibri"/>
                        <a:sym typeface="Calibri"/>
                      </a:endParaRPr>
                    </a:p>
                    <a:p>
                      <a:pPr marL="457200" lvl="0" indent="-361950" algn="l" rtl="0">
                        <a:lnSpc>
                          <a:spcPct val="115000"/>
                        </a:lnSpc>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j-lt"/>
                          <a:ea typeface="Calibri"/>
                          <a:cs typeface="Calibri"/>
                          <a:sym typeface="Calibri"/>
                        </a:rPr>
                        <a:t>Continue to revisit and update community agreements.</a:t>
                      </a:r>
                      <a:endParaRPr sz="2100" dirty="0">
                        <a:solidFill>
                          <a:srgbClr val="888888"/>
                        </a:solidFill>
                        <a:latin typeface="+mj-lt"/>
                        <a:ea typeface="Calibri"/>
                        <a:cs typeface="Calibri"/>
                        <a:sym typeface="Calibri"/>
                      </a:endParaRPr>
                    </a:p>
                    <a:p>
                      <a:pPr marL="457200" lvl="0" indent="-361950" algn="l" rtl="0">
                        <a:lnSpc>
                          <a:spcPct val="115000"/>
                        </a:lnSpc>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j-lt"/>
                          <a:ea typeface="Calibri"/>
                          <a:cs typeface="Calibri"/>
                          <a:sym typeface="Calibri"/>
                        </a:rPr>
                        <a:t>Recognize accomplishments.</a:t>
                      </a:r>
                      <a:endParaRPr sz="2100" dirty="0">
                        <a:solidFill>
                          <a:srgbClr val="888888"/>
                        </a:solidFill>
                        <a:latin typeface="+mj-lt"/>
                        <a:ea typeface="Calibri"/>
                        <a:cs typeface="Calibri"/>
                        <a:sym typeface="Calibri"/>
                      </a:endParaRPr>
                    </a:p>
                    <a:p>
                      <a:pPr marL="457200" lvl="0" indent="-361950" algn="l" rtl="0">
                        <a:lnSpc>
                          <a:spcPct val="115000"/>
                        </a:lnSpc>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j-lt"/>
                          <a:ea typeface="Calibri"/>
                          <a:cs typeface="Calibri"/>
                          <a:sym typeface="Calibri"/>
                        </a:rPr>
                        <a:t>Monitor team effectiveness and morale.</a:t>
                      </a:r>
                      <a:endParaRPr sz="2100" dirty="0">
                        <a:solidFill>
                          <a:srgbClr val="888888"/>
                        </a:solidFill>
                        <a:latin typeface="+mj-lt"/>
                        <a:ea typeface="Calibri"/>
                        <a:cs typeface="Calibri"/>
                        <a:sym typeface="Calibri"/>
                      </a:endParaRPr>
                    </a:p>
                    <a:p>
                      <a:pPr marL="457200" lvl="0" indent="-361950" algn="l" rtl="0">
                        <a:lnSpc>
                          <a:spcPct val="115000"/>
                        </a:lnSpc>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j-lt"/>
                          <a:ea typeface="Calibri"/>
                          <a:cs typeface="Calibri"/>
                          <a:sym typeface="Calibri"/>
                        </a:rPr>
                        <a:t>Encourage collaboration inside and outside of the team meetings.</a:t>
                      </a:r>
                      <a:endParaRPr sz="2100" dirty="0">
                        <a:solidFill>
                          <a:srgbClr val="888888"/>
                        </a:solidFill>
                        <a:latin typeface="+mj-lt"/>
                        <a:ea typeface="Calibri"/>
                        <a:cs typeface="Calibri"/>
                        <a:sym typeface="Calibri"/>
                      </a:endParaRPr>
                    </a:p>
                    <a:p>
                      <a:pPr marL="457200" lvl="0" indent="-361950" algn="l" rtl="0">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latin typeface="+mj-lt"/>
                          <a:ea typeface="Calibri"/>
                          <a:cs typeface="Calibri"/>
                          <a:sym typeface="Calibri"/>
                        </a:rPr>
                        <a:t>Identify learning opportunities.</a:t>
                      </a:r>
                      <a:endParaRPr sz="2100" dirty="0">
                        <a:solidFill>
                          <a:srgbClr val="888888"/>
                        </a:solidFill>
                        <a:latin typeface="+mj-lt"/>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9"/>
          <p:cNvSpPr txBox="1">
            <a:spLocks noGrp="1"/>
          </p:cNvSpPr>
          <p:nvPr>
            <p:ph type="title"/>
          </p:nvPr>
        </p:nvSpPr>
        <p:spPr>
          <a:prstGeom prst="rect">
            <a:avLst/>
          </a:prstGeom>
        </p:spPr>
        <p:txBody>
          <a:bodyPr spcFirstLastPara="1" wrap="square" lIns="34275" tIns="17125" rIns="34275" bIns="17125" anchor="t" anchorCtr="0">
            <a:noAutofit/>
          </a:bodyPr>
          <a:lstStyle/>
          <a:p>
            <a:pPr marL="0" lvl="0" indent="0" algn="l" rtl="0">
              <a:spcBef>
                <a:spcPts val="0"/>
              </a:spcBef>
              <a:spcAft>
                <a:spcPts val="0"/>
              </a:spcAft>
              <a:buNone/>
            </a:pPr>
            <a:r>
              <a:rPr lang="en" sz="2400" dirty="0"/>
              <a:t>Facilitator actions for managing team dynamics</a:t>
            </a:r>
            <a:endParaRPr sz="2400" dirty="0"/>
          </a:p>
        </p:txBody>
      </p:sp>
      <p:graphicFrame>
        <p:nvGraphicFramePr>
          <p:cNvPr id="591" name="Google Shape;591;p79"/>
          <p:cNvGraphicFramePr/>
          <p:nvPr>
            <p:extLst>
              <p:ext uri="{D42A27DB-BD31-4B8C-83A1-F6EECF244321}">
                <p14:modId xmlns:p14="http://schemas.microsoft.com/office/powerpoint/2010/main" val="1294353702"/>
              </p:ext>
            </p:extLst>
          </p:nvPr>
        </p:nvGraphicFramePr>
        <p:xfrm>
          <a:off x="848701" y="1322100"/>
          <a:ext cx="7228500" cy="2477964"/>
        </p:xfrm>
        <a:graphic>
          <a:graphicData uri="http://schemas.openxmlformats.org/drawingml/2006/table">
            <a:tbl>
              <a:tblPr>
                <a:noFill/>
              </a:tblPr>
              <a:tblGrid>
                <a:gridCol w="7228500">
                  <a:extLst>
                    <a:ext uri="{9D8B030D-6E8A-4147-A177-3AD203B41FA5}">
                      <a16:colId xmlns:a16="http://schemas.microsoft.com/office/drawing/2014/main" val="20000"/>
                    </a:ext>
                  </a:extLst>
                </a:gridCol>
              </a:tblGrid>
              <a:tr h="348425">
                <a:tc>
                  <a:txBody>
                    <a:bodyPr/>
                    <a:lstStyle/>
                    <a:p>
                      <a:pPr marL="0" lvl="0" indent="0" algn="l" rtl="0">
                        <a:spcBef>
                          <a:spcPts val="0"/>
                        </a:spcBef>
                        <a:spcAft>
                          <a:spcPts val="0"/>
                        </a:spcAft>
                        <a:buNone/>
                      </a:pPr>
                      <a:r>
                        <a:rPr lang="en" sz="2100" b="1" dirty="0">
                          <a:solidFill>
                            <a:schemeClr val="bg1"/>
                          </a:solidFill>
                        </a:rPr>
                        <a:t>Performing</a:t>
                      </a:r>
                      <a:endParaRPr sz="2100" b="1" dirty="0">
                        <a:solidFill>
                          <a:schemeClr val="bg1"/>
                        </a:solidFill>
                      </a:endParaRPr>
                    </a:p>
                  </a:txBody>
                  <a:tcPr marL="91425" marR="91425" marT="91425" marB="91425">
                    <a:solidFill>
                      <a:srgbClr val="68A242"/>
                    </a:solidFill>
                  </a:tcPr>
                </a:tc>
                <a:extLst>
                  <a:ext uri="{0D108BD9-81ED-4DB2-BD59-A6C34878D82A}">
                    <a16:rowId xmlns:a16="http://schemas.microsoft.com/office/drawing/2014/main" val="10000"/>
                  </a:ext>
                </a:extLst>
              </a:tr>
              <a:tr h="1667875">
                <a:tc>
                  <a:txBody>
                    <a:bodyPr/>
                    <a:lstStyle/>
                    <a:p>
                      <a:pPr marL="457200" lvl="0" indent="-361950" algn="l" rtl="0">
                        <a:lnSpc>
                          <a:spcPct val="115000"/>
                        </a:lnSpc>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rPr>
                        <a:t>Celebrate and publicize accomplishments.</a:t>
                      </a:r>
                      <a:endParaRPr sz="2100" dirty="0">
                        <a:solidFill>
                          <a:srgbClr val="888888"/>
                        </a:solidFill>
                      </a:endParaRPr>
                    </a:p>
                    <a:p>
                      <a:pPr marL="457200" lvl="0" indent="-361950" algn="l" rtl="0">
                        <a:lnSpc>
                          <a:spcPct val="115000"/>
                        </a:lnSpc>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rPr>
                        <a:t>Identify team development opportunities.</a:t>
                      </a:r>
                      <a:endParaRPr sz="2100" dirty="0">
                        <a:solidFill>
                          <a:srgbClr val="888888"/>
                        </a:solidFill>
                      </a:endParaRPr>
                    </a:p>
                    <a:p>
                      <a:pPr marL="457200" lvl="0" indent="-361950" algn="l" rtl="0">
                        <a:lnSpc>
                          <a:spcPct val="115000"/>
                        </a:lnSpc>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rPr>
                        <a:t>Create space for mutual support and encouragement.</a:t>
                      </a:r>
                      <a:endParaRPr sz="2100" dirty="0">
                        <a:solidFill>
                          <a:srgbClr val="888888"/>
                        </a:solidFill>
                      </a:endParaRPr>
                    </a:p>
                    <a:p>
                      <a:pPr marL="457200" lvl="0" indent="-361950" algn="l" rtl="0">
                        <a:lnSpc>
                          <a:spcPct val="115000"/>
                        </a:lnSpc>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rPr>
                        <a:t>Establish flexible roles and shared leadership.</a:t>
                      </a:r>
                      <a:endParaRPr sz="2100" dirty="0">
                        <a:solidFill>
                          <a:srgbClr val="888888"/>
                        </a:solidFill>
                      </a:endParaRPr>
                    </a:p>
                    <a:p>
                      <a:pPr marL="457200" lvl="0" indent="-361950" algn="l" rtl="0">
                        <a:spcBef>
                          <a:spcPts val="0"/>
                        </a:spcBef>
                        <a:spcAft>
                          <a:spcPts val="0"/>
                        </a:spcAft>
                        <a:buClr>
                          <a:schemeClr val="accent6">
                            <a:lumMod val="75000"/>
                          </a:schemeClr>
                        </a:buClr>
                        <a:buSzPts val="2100"/>
                        <a:buFont typeface="Arial" panose="020B0604020202020204" pitchFamily="34" charset="0"/>
                        <a:buChar char="•"/>
                      </a:pPr>
                      <a:r>
                        <a:rPr lang="en" sz="2100" dirty="0">
                          <a:solidFill>
                            <a:srgbClr val="888888"/>
                          </a:solidFill>
                        </a:rPr>
                        <a:t>Evaluate team effectiveness and morale.</a:t>
                      </a:r>
                      <a:endParaRPr sz="2100" dirty="0">
                        <a:solidFill>
                          <a:srgbClr val="888888"/>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The stages of team development</a:t>
            </a:r>
            <a:endParaRPr dirty="0"/>
          </a:p>
        </p:txBody>
      </p:sp>
      <p:sp>
        <p:nvSpPr>
          <p:cNvPr id="261" name="Google Shape;261;p40"/>
          <p:cNvSpPr txBox="1"/>
          <p:nvPr/>
        </p:nvSpPr>
        <p:spPr>
          <a:xfrm>
            <a:off x="402349" y="1552599"/>
            <a:ext cx="2420363" cy="2758143"/>
          </a:xfrm>
          <a:prstGeom prst="rect">
            <a:avLst/>
          </a:prstGeom>
          <a:noFill/>
          <a:ln>
            <a:noFill/>
          </a:ln>
        </p:spPr>
        <p:txBody>
          <a:bodyPr spcFirstLastPara="1" wrap="square" lIns="91425" tIns="91425" rIns="91425" bIns="91425" anchor="t" anchorCtr="0">
            <a:noAutofit/>
          </a:bodyPr>
          <a:lstStyle/>
          <a:p>
            <a:pPr lvl="0">
              <a:lnSpc>
                <a:spcPct val="90000"/>
              </a:lnSpc>
              <a:spcBef>
                <a:spcPts val="800"/>
              </a:spcBef>
              <a:buClr>
                <a:srgbClr val="548135"/>
              </a:buClr>
              <a:buSzPts val="2100"/>
            </a:pPr>
            <a:r>
              <a:rPr lang="en" sz="2100" b="1" dirty="0">
                <a:solidFill>
                  <a:srgbClr val="888888"/>
                </a:solidFill>
                <a:sym typeface="Calibri"/>
              </a:rPr>
              <a:t>Which of these stages do you feel your team is currently experiencing?</a:t>
            </a:r>
            <a:endParaRPr sz="2100" b="1" dirty="0">
              <a:solidFill>
                <a:srgbClr val="888888"/>
              </a:solidFill>
              <a:sym typeface="Calibri"/>
            </a:endParaRPr>
          </a:p>
          <a:p>
            <a:pPr lvl="0">
              <a:lnSpc>
                <a:spcPct val="90000"/>
              </a:lnSpc>
              <a:spcBef>
                <a:spcPts val="800"/>
              </a:spcBef>
              <a:buClr>
                <a:srgbClr val="548135"/>
              </a:buClr>
              <a:buSzPts val="2100"/>
            </a:pPr>
            <a:r>
              <a:rPr lang="en" sz="2100" b="1" dirty="0">
                <a:solidFill>
                  <a:srgbClr val="888888"/>
                </a:solidFill>
                <a:sym typeface="Calibri"/>
              </a:rPr>
              <a:t>Are your internal conflicts healthy or unhealthy?</a:t>
            </a:r>
            <a:endParaRPr sz="2100" b="1" dirty="0">
              <a:solidFill>
                <a:srgbClr val="888888"/>
              </a:solidFill>
              <a:sym typeface="Calibri"/>
            </a:endParaRPr>
          </a:p>
        </p:txBody>
      </p:sp>
      <p:sp>
        <p:nvSpPr>
          <p:cNvPr id="2" name="Slide Number Placeholder 1">
            <a:extLst>
              <a:ext uri="{FF2B5EF4-FFF2-40B4-BE49-F238E27FC236}">
                <a16:creationId xmlns:a16="http://schemas.microsoft.com/office/drawing/2014/main" id="{138DF148-A394-4CCE-BF70-63662549E3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6" name="Google Shape;351;p54">
            <a:extLst>
              <a:ext uri="{FF2B5EF4-FFF2-40B4-BE49-F238E27FC236}">
                <a16:creationId xmlns:a16="http://schemas.microsoft.com/office/drawing/2014/main" id="{D94F4B84-6CD7-5E47-AFB2-D78029F57B63}"/>
              </a:ext>
            </a:extLst>
          </p:cNvPr>
          <p:cNvPicPr preferRelativeResize="0"/>
          <p:nvPr/>
        </p:nvPicPr>
        <p:blipFill>
          <a:blip r:embed="rId3"/>
          <a:stretch>
            <a:fillRect/>
          </a:stretch>
        </p:blipFill>
        <p:spPr>
          <a:xfrm>
            <a:off x="7460030" y="290861"/>
            <a:ext cx="1501255" cy="1305438"/>
          </a:xfrm>
          <a:prstGeom prst="rect">
            <a:avLst/>
          </a:prstGeom>
          <a:noFill/>
          <a:ln>
            <a:noFill/>
          </a:ln>
        </p:spPr>
      </p:pic>
      <p:sp>
        <p:nvSpPr>
          <p:cNvPr id="4" name="Google Shape;553;p73">
            <a:extLst>
              <a:ext uri="{FF2B5EF4-FFF2-40B4-BE49-F238E27FC236}">
                <a16:creationId xmlns:a16="http://schemas.microsoft.com/office/drawing/2014/main" id="{90337582-238D-4573-845B-5CAC979766F6}"/>
              </a:ext>
            </a:extLst>
          </p:cNvPr>
          <p:cNvSpPr txBox="1"/>
          <p:nvPr/>
        </p:nvSpPr>
        <p:spPr>
          <a:xfrm>
            <a:off x="402349" y="4583756"/>
            <a:ext cx="2639100" cy="285900"/>
          </a:xfrm>
          <a:prstGeom prst="rect">
            <a:avLst/>
          </a:prstGeom>
          <a:noFill/>
          <a:ln>
            <a:noFill/>
          </a:ln>
        </p:spPr>
        <p:txBody>
          <a:bodyPr spcFirstLastPara="1" wrap="square" lIns="91425" tIns="91425" rIns="91425" bIns="91425" anchor="t" anchorCtr="0">
            <a:noAutofit/>
          </a:bodyPr>
          <a:lstStyle/>
          <a:p>
            <a:r>
              <a:rPr lang="en-US" sz="800" dirty="0"/>
              <a:t>Source: Tuckman (1965).</a:t>
            </a:r>
            <a:endParaRPr lang="en-US" dirty="0"/>
          </a:p>
        </p:txBody>
      </p:sp>
      <p:pic>
        <p:nvPicPr>
          <p:cNvPr id="3" name="Picture 6" descr="Diagram&#10;&#10;Description automatically generated">
            <a:extLst>
              <a:ext uri="{FF2B5EF4-FFF2-40B4-BE49-F238E27FC236}">
                <a16:creationId xmlns:a16="http://schemas.microsoft.com/office/drawing/2014/main" id="{3E3ACD52-DE00-7379-0263-5DC313E4894E}"/>
              </a:ext>
            </a:extLst>
          </p:cNvPr>
          <p:cNvPicPr>
            <a:picLocks noChangeAspect="1"/>
          </p:cNvPicPr>
          <p:nvPr/>
        </p:nvPicPr>
        <p:blipFill>
          <a:blip r:embed="rId4"/>
          <a:stretch>
            <a:fillRect/>
          </a:stretch>
        </p:blipFill>
        <p:spPr>
          <a:xfrm>
            <a:off x="3155134" y="1753394"/>
            <a:ext cx="4938664" cy="19309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A2BE-F719-8E4F-8205-10CF0A169E03}"/>
              </a:ext>
            </a:extLst>
          </p:cNvPr>
          <p:cNvSpPr>
            <a:spLocks noGrp="1"/>
          </p:cNvSpPr>
          <p:nvPr>
            <p:ph type="title"/>
          </p:nvPr>
        </p:nvSpPr>
        <p:spPr/>
        <p:txBody>
          <a:bodyPr/>
          <a:lstStyle/>
          <a:p>
            <a:r>
              <a:rPr lang="en-US" sz="6000" dirty="0"/>
              <a:t>Welcome</a:t>
            </a:r>
          </a:p>
        </p:txBody>
      </p:sp>
      <p:sp>
        <p:nvSpPr>
          <p:cNvPr id="3" name="Slide Number Placeholder 2">
            <a:extLst>
              <a:ext uri="{FF2B5EF4-FFF2-40B4-BE49-F238E27FC236}">
                <a16:creationId xmlns:a16="http://schemas.microsoft.com/office/drawing/2014/main" id="{89D7D4C3-FD21-4860-8A46-5FB3790275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325926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sz="3200" dirty="0"/>
              <a:t>Promoting positive group dynamics</a:t>
            </a:r>
            <a:endParaRPr sz="3200" dirty="0"/>
          </a:p>
        </p:txBody>
      </p:sp>
      <p:sp>
        <p:nvSpPr>
          <p:cNvPr id="2" name="Slide Number Placeholder 1">
            <a:extLst>
              <a:ext uri="{FF2B5EF4-FFF2-40B4-BE49-F238E27FC236}">
                <a16:creationId xmlns:a16="http://schemas.microsoft.com/office/drawing/2014/main" id="{7C78D0B6-98FB-4D20-BFFF-DA86726976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r>
              <a:rPr lang="en" dirty="0">
                <a:sym typeface="Calibri"/>
              </a:rPr>
              <a:t>Changing the narrative</a:t>
            </a:r>
            <a:endParaRPr dirty="0">
              <a:sym typeface="Calibri"/>
            </a:endParaRPr>
          </a:p>
        </p:txBody>
      </p:sp>
      <p:sp>
        <p:nvSpPr>
          <p:cNvPr id="6" name="Google Shape;479;p66">
            <a:extLst>
              <a:ext uri="{FF2B5EF4-FFF2-40B4-BE49-F238E27FC236}">
                <a16:creationId xmlns:a16="http://schemas.microsoft.com/office/drawing/2014/main" id="{C05D2554-28DE-42A5-AA34-B036F2186A33}"/>
              </a:ext>
            </a:extLst>
          </p:cNvPr>
          <p:cNvSpPr txBox="1">
            <a:spLocks noGrp="1"/>
          </p:cNvSpPr>
          <p:nvPr>
            <p:ph type="body" idx="1"/>
          </p:nvPr>
        </p:nvSpPr>
        <p:spPr>
          <a:xfrm>
            <a:off x="1288650" y="1324374"/>
            <a:ext cx="6566700" cy="2711177"/>
          </a:xfrm>
          <a:prstGeom prst="rect">
            <a:avLst/>
          </a:prstGeom>
          <a:solidFill>
            <a:srgbClr val="72BD89"/>
          </a:solidFill>
        </p:spPr>
        <p:txBody>
          <a:bodyPr spcFirstLastPara="1" wrap="square" lIns="0" tIns="34275" rIns="68575" bIns="34275" anchor="ctr" anchorCtr="0">
            <a:noAutofit/>
          </a:bodyPr>
          <a:lstStyle/>
          <a:p>
            <a:pPr marL="0" marR="0" algn="ctr">
              <a:lnSpc>
                <a:spcPct val="107000"/>
              </a:lnSpc>
              <a:spcBef>
                <a:spcPts val="0"/>
              </a:spcBef>
              <a:spcAft>
                <a:spcPts val="800"/>
              </a:spcAft>
            </a:pPr>
            <a:r>
              <a:rPr lang="en-US" sz="2400" i="1" dirty="0">
                <a:solidFill>
                  <a:schemeClr val="lt1"/>
                </a:solidFill>
              </a:rPr>
              <a:t>“Narratives are shaped by mental models, but narratives also, over time, shape the mental models we have.” </a:t>
            </a:r>
          </a:p>
          <a:p>
            <a:pPr algn="r">
              <a:spcAft>
                <a:spcPts val="500"/>
              </a:spcAft>
            </a:pPr>
            <a:endParaRPr lang="en-US" sz="1400" dirty="0">
              <a:solidFill>
                <a:schemeClr val="bg1"/>
              </a:solidFill>
            </a:endParaRPr>
          </a:p>
          <a:p>
            <a:pPr algn="r">
              <a:spcAft>
                <a:spcPts val="500"/>
              </a:spcAft>
            </a:pPr>
            <a:r>
              <a:rPr lang="en-US" sz="1400" dirty="0">
                <a:solidFill>
                  <a:schemeClr val="bg1"/>
                </a:solidFill>
              </a:rPr>
              <a:t>Kania, Kramer, &amp; Senge </a:t>
            </a:r>
            <a:r>
              <a:rPr lang="en-US" sz="1400" b="0" dirty="0">
                <a:solidFill>
                  <a:schemeClr val="lt1"/>
                </a:solidFill>
              </a:rPr>
              <a:t>(2018)</a:t>
            </a:r>
          </a:p>
        </p:txBody>
      </p:sp>
      <p:sp>
        <p:nvSpPr>
          <p:cNvPr id="2" name="Slide Number Placeholder 1">
            <a:extLst>
              <a:ext uri="{FF2B5EF4-FFF2-40B4-BE49-F238E27FC236}">
                <a16:creationId xmlns:a16="http://schemas.microsoft.com/office/drawing/2014/main" id="{C728E376-BEB3-45D1-8257-1A340DEE10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sym typeface="Calibri"/>
              </a:rPr>
              <a:t>From complaint to commitment</a:t>
            </a:r>
            <a:endParaRPr dirty="0">
              <a:sym typeface="Calibri"/>
            </a:endParaRPr>
          </a:p>
        </p:txBody>
      </p:sp>
      <p:graphicFrame>
        <p:nvGraphicFramePr>
          <p:cNvPr id="5" name="Google Shape;278;p43">
            <a:extLst>
              <a:ext uri="{FF2B5EF4-FFF2-40B4-BE49-F238E27FC236}">
                <a16:creationId xmlns:a16="http://schemas.microsoft.com/office/drawing/2014/main" id="{E61D514E-B06D-4432-8FD7-EF51DE9AE670}"/>
              </a:ext>
            </a:extLst>
          </p:cNvPr>
          <p:cNvGraphicFramePr/>
          <p:nvPr>
            <p:extLst>
              <p:ext uri="{D42A27DB-BD31-4B8C-83A1-F6EECF244321}">
                <p14:modId xmlns:p14="http://schemas.microsoft.com/office/powerpoint/2010/main" val="2530899305"/>
              </p:ext>
            </p:extLst>
          </p:nvPr>
        </p:nvGraphicFramePr>
        <p:xfrm>
          <a:off x="498150" y="1316763"/>
          <a:ext cx="8147700" cy="2621280"/>
        </p:xfrm>
        <a:graphic>
          <a:graphicData uri="http://schemas.openxmlformats.org/drawingml/2006/table">
            <a:tbl>
              <a:tblPr>
                <a:noFill/>
                <a:tableStyleId>{4E9D0029-3FF5-4199-BA4A-D2FA95C0669F}</a:tableStyleId>
              </a:tblPr>
              <a:tblGrid>
                <a:gridCol w="4073850">
                  <a:extLst>
                    <a:ext uri="{9D8B030D-6E8A-4147-A177-3AD203B41FA5}">
                      <a16:colId xmlns:a16="http://schemas.microsoft.com/office/drawing/2014/main" val="20000"/>
                    </a:ext>
                  </a:extLst>
                </a:gridCol>
                <a:gridCol w="4073850">
                  <a:extLst>
                    <a:ext uri="{9D8B030D-6E8A-4147-A177-3AD203B41FA5}">
                      <a16:colId xmlns:a16="http://schemas.microsoft.com/office/drawing/2014/main" val="20001"/>
                    </a:ext>
                  </a:extLst>
                </a:gridCol>
              </a:tblGrid>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Language of complaint </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(unproductive)</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Language of commitment </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(productive)</a:t>
                      </a:r>
                    </a:p>
                  </a:txBody>
                  <a:tcPr marT="91440" marB="91440"/>
                </a:tc>
                <a:extLst>
                  <a:ext uri="{0D108BD9-81ED-4DB2-BD59-A6C34878D82A}">
                    <a16:rowId xmlns:a16="http://schemas.microsoft.com/office/drawing/2014/main" val="10000"/>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Expresses what we cannot do.</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Expresses what we aspire to or stand for.</a:t>
                      </a:r>
                    </a:p>
                  </a:txBody>
                  <a:tcPr marT="91440" marB="91440"/>
                </a:tc>
                <a:extLst>
                  <a:ext uri="{0D108BD9-81ED-4DB2-BD59-A6C34878D82A}">
                    <a16:rowId xmlns:a16="http://schemas.microsoft.com/office/drawing/2014/main" val="10001"/>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Sounds negative or cynical.</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Communicates conviction or possibility.</a:t>
                      </a:r>
                    </a:p>
                  </a:txBody>
                  <a:tcPr marT="91440" marB="91440"/>
                </a:tc>
                <a:extLst>
                  <a:ext uri="{0D108BD9-81ED-4DB2-BD59-A6C34878D82A}">
                    <a16:rowId xmlns:a16="http://schemas.microsoft.com/office/drawing/2014/main" val="10002"/>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Frustrates individuals or shuts down the conversation.</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Inspires and brings energy to the conversation.</a:t>
                      </a:r>
                    </a:p>
                  </a:txBody>
                  <a:tcPr marT="91440" marB="91440"/>
                </a:tc>
                <a:extLst>
                  <a:ext uri="{0D108BD9-81ED-4DB2-BD59-A6C34878D82A}">
                    <a16:rowId xmlns:a16="http://schemas.microsoft.com/office/drawing/2014/main" val="1409408065"/>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err="1">
                          <a:solidFill>
                            <a:srgbClr val="888888"/>
                          </a:solidFill>
                          <a:latin typeface="+mn-lt"/>
                          <a:ea typeface="Calibri" panose="020F0502020204030204" pitchFamily="34" charset="0"/>
                          <a:cs typeface="Calibri"/>
                          <a:sym typeface="Arial"/>
                        </a:rPr>
                        <a:t>Nontransformational</a:t>
                      </a:r>
                      <a:r>
                        <a:rPr lang="en-US" sz="1400" b="0" i="0" u="none" strike="noStrike" cap="none" dirty="0">
                          <a:solidFill>
                            <a:srgbClr val="888888"/>
                          </a:solidFill>
                          <a:latin typeface="+mn-lt"/>
                          <a:ea typeface="Calibri" panose="020F0502020204030204" pitchFamily="34" charset="0"/>
                          <a:cs typeface="Calibri"/>
                          <a:sym typeface="Arial"/>
                        </a:rPr>
                        <a:t>: lets off steam but does not help move toward solutions.</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Transformational: builds a foundation for purpose-driven work.</a:t>
                      </a:r>
                    </a:p>
                  </a:txBody>
                  <a:tcPr marT="91440" marB="91440"/>
                </a:tc>
                <a:extLst>
                  <a:ext uri="{0D108BD9-81ED-4DB2-BD59-A6C34878D82A}">
                    <a16:rowId xmlns:a16="http://schemas.microsoft.com/office/drawing/2014/main" val="79360603"/>
                  </a:ext>
                </a:extLst>
              </a:tr>
            </a:tbl>
          </a:graphicData>
        </a:graphic>
      </p:graphicFrame>
      <p:sp>
        <p:nvSpPr>
          <p:cNvPr id="2" name="Slide Number Placeholder 1">
            <a:extLst>
              <a:ext uri="{FF2B5EF4-FFF2-40B4-BE49-F238E27FC236}">
                <a16:creationId xmlns:a16="http://schemas.microsoft.com/office/drawing/2014/main" id="{4B5B1BD3-041F-4880-AC26-6AE1BF8FBE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8" name="Google Shape;286;p44">
            <a:extLst>
              <a:ext uri="{FF2B5EF4-FFF2-40B4-BE49-F238E27FC236}">
                <a16:creationId xmlns:a16="http://schemas.microsoft.com/office/drawing/2014/main" id="{48A173A7-E271-C045-8AEE-05B3C19DA293}"/>
              </a:ext>
            </a:extLst>
          </p:cNvPr>
          <p:cNvSpPr txBox="1">
            <a:spLocks/>
          </p:cNvSpPr>
          <p:nvPr/>
        </p:nvSpPr>
        <p:spPr>
          <a:xfrm>
            <a:off x="489604" y="4543916"/>
            <a:ext cx="3874291" cy="468600"/>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0" marR="0" lvl="0" indent="0" algn="l" rtl="0" eaLnBrk="1" hangingPunct="1">
              <a:lnSpc>
                <a:spcPct val="90000"/>
              </a:lnSpc>
              <a:spcBef>
                <a:spcPts val="800"/>
              </a:spcBef>
              <a:spcAft>
                <a:spcPts val="0"/>
              </a:spcAft>
              <a:buClr>
                <a:srgbClr val="548135"/>
              </a:buClr>
              <a:buSzPts val="2100"/>
              <a:buFont typeface="Noto Sans Symbols"/>
              <a:buNone/>
              <a:tabLst/>
              <a:defRPr sz="2100" b="1" i="0" u="none" strike="noStrike" cap="none">
                <a:solidFill>
                  <a:srgbClr val="888888"/>
                </a:solidFill>
                <a:latin typeface="Arial"/>
                <a:ea typeface="Arial"/>
                <a:cs typeface="Arial"/>
                <a:sym typeface="Arial"/>
              </a:defRPr>
            </a:lvl1pPr>
            <a:lvl2pPr marL="914400" marR="0" lvl="1" indent="-342900" algn="l" rtl="0" eaLnBrk="1" hangingPunct="1">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eaLnBrk="1" hangingPunct="1">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a:spcAft>
                <a:spcPts val="500"/>
              </a:spcAft>
              <a:buClr>
                <a:srgbClr val="000000"/>
              </a:buClr>
              <a:buSzPts val="1100"/>
              <a:buFont typeface="Arial"/>
              <a:buNone/>
            </a:pPr>
            <a:r>
              <a:rPr lang="en-US" sz="800" b="0" dirty="0">
                <a:solidFill>
                  <a:schemeClr val="dk2"/>
                </a:solidFill>
                <a:latin typeface="+mn-lt"/>
                <a:ea typeface="Calibri"/>
                <a:cs typeface="Calibri"/>
                <a:sym typeface="Calibri"/>
              </a:rPr>
              <a:t>Source: Adapted from Kegan &amp; Lahey (2001).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sym typeface="Calibri"/>
              </a:rPr>
              <a:t>From blame to personal responsibility</a:t>
            </a:r>
            <a:endParaRPr dirty="0">
              <a:sym typeface="Calibri"/>
            </a:endParaRPr>
          </a:p>
        </p:txBody>
      </p:sp>
      <p:graphicFrame>
        <p:nvGraphicFramePr>
          <p:cNvPr id="5" name="Google Shape;278;p43">
            <a:extLst>
              <a:ext uri="{FF2B5EF4-FFF2-40B4-BE49-F238E27FC236}">
                <a16:creationId xmlns:a16="http://schemas.microsoft.com/office/drawing/2014/main" id="{AD76F023-F32F-4441-B544-060E4BD16069}"/>
              </a:ext>
            </a:extLst>
          </p:cNvPr>
          <p:cNvGraphicFramePr/>
          <p:nvPr>
            <p:extLst>
              <p:ext uri="{D42A27DB-BD31-4B8C-83A1-F6EECF244321}">
                <p14:modId xmlns:p14="http://schemas.microsoft.com/office/powerpoint/2010/main" val="892798190"/>
              </p:ext>
            </p:extLst>
          </p:nvPr>
        </p:nvGraphicFramePr>
        <p:xfrm>
          <a:off x="498150" y="1316763"/>
          <a:ext cx="8147700" cy="2834640"/>
        </p:xfrm>
        <a:graphic>
          <a:graphicData uri="http://schemas.openxmlformats.org/drawingml/2006/table">
            <a:tbl>
              <a:tblPr>
                <a:noFill/>
                <a:tableStyleId>{4E9D0029-3FF5-4199-BA4A-D2FA95C0669F}</a:tableStyleId>
              </a:tblPr>
              <a:tblGrid>
                <a:gridCol w="4073850">
                  <a:extLst>
                    <a:ext uri="{9D8B030D-6E8A-4147-A177-3AD203B41FA5}">
                      <a16:colId xmlns:a16="http://schemas.microsoft.com/office/drawing/2014/main" val="20000"/>
                    </a:ext>
                  </a:extLst>
                </a:gridCol>
                <a:gridCol w="4073850">
                  <a:extLst>
                    <a:ext uri="{9D8B030D-6E8A-4147-A177-3AD203B41FA5}">
                      <a16:colId xmlns:a16="http://schemas.microsoft.com/office/drawing/2014/main" val="20001"/>
                    </a:ext>
                  </a:extLst>
                </a:gridCol>
              </a:tblGrid>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Language of blame </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(unproductive)</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Language of personal responsibility</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(productive)</a:t>
                      </a:r>
                    </a:p>
                  </a:txBody>
                  <a:tcPr marT="91440" marB="91440"/>
                </a:tc>
                <a:extLst>
                  <a:ext uri="{0D108BD9-81ED-4DB2-BD59-A6C34878D82A}">
                    <a16:rowId xmlns:a16="http://schemas.microsoft.com/office/drawing/2014/main" val="10000"/>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Holds other people responsible for gaps</a:t>
                      </a:r>
                    </a:p>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between intentions and reality.</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Generates productive conversations</a:t>
                      </a:r>
                    </a:p>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that lead to problem-solving.</a:t>
                      </a:r>
                    </a:p>
                  </a:txBody>
                  <a:tcPr marT="91440" marB="91440"/>
                </a:tc>
                <a:extLst>
                  <a:ext uri="{0D108BD9-81ED-4DB2-BD59-A6C34878D82A}">
                    <a16:rowId xmlns:a16="http://schemas.microsoft.com/office/drawing/2014/main" val="10001"/>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Built on generalizations and alienation of others.</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Draws on our commitments and encourages collaboration.</a:t>
                      </a:r>
                    </a:p>
                  </a:txBody>
                  <a:tcPr marT="91440" marB="91440"/>
                </a:tc>
                <a:extLst>
                  <a:ext uri="{0D108BD9-81ED-4DB2-BD59-A6C34878D82A}">
                    <a16:rowId xmlns:a16="http://schemas.microsoft.com/office/drawing/2014/main" val="10002"/>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Discourages exploration.</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Raises questions to be answered.</a:t>
                      </a:r>
                    </a:p>
                  </a:txBody>
                  <a:tcPr marT="91440" marB="91440"/>
                </a:tc>
                <a:extLst>
                  <a:ext uri="{0D108BD9-81ED-4DB2-BD59-A6C34878D82A}">
                    <a16:rowId xmlns:a16="http://schemas.microsoft.com/office/drawing/2014/main" val="1409408065"/>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err="1">
                          <a:solidFill>
                            <a:srgbClr val="888888"/>
                          </a:solidFill>
                          <a:latin typeface="+mn-lt"/>
                          <a:ea typeface="Calibri" panose="020F0502020204030204" pitchFamily="34" charset="0"/>
                          <a:cs typeface="Calibri"/>
                          <a:sym typeface="Arial"/>
                        </a:rPr>
                        <a:t>Nontransformational</a:t>
                      </a:r>
                      <a:r>
                        <a:rPr lang="en-US" sz="1400" b="0" i="0" u="none" strike="noStrike" cap="none" dirty="0">
                          <a:solidFill>
                            <a:srgbClr val="888888"/>
                          </a:solidFill>
                          <a:latin typeface="+mn-lt"/>
                          <a:ea typeface="Calibri" panose="020F0502020204030204" pitchFamily="34" charset="0"/>
                          <a:cs typeface="Calibri"/>
                          <a:sym typeface="Arial"/>
                        </a:rPr>
                        <a:t>: deflects attention to outside of the locus of control.</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Transformational: directs attention to where we have the most influence.</a:t>
                      </a:r>
                    </a:p>
                  </a:txBody>
                  <a:tcPr marT="91440" marB="91440"/>
                </a:tc>
                <a:extLst>
                  <a:ext uri="{0D108BD9-81ED-4DB2-BD59-A6C34878D82A}">
                    <a16:rowId xmlns:a16="http://schemas.microsoft.com/office/drawing/2014/main" val="79360603"/>
                  </a:ext>
                </a:extLst>
              </a:tr>
            </a:tbl>
          </a:graphicData>
        </a:graphic>
      </p:graphicFrame>
      <p:sp>
        <p:nvSpPr>
          <p:cNvPr id="2" name="Slide Number Placeholder 1">
            <a:extLst>
              <a:ext uri="{FF2B5EF4-FFF2-40B4-BE49-F238E27FC236}">
                <a16:creationId xmlns:a16="http://schemas.microsoft.com/office/drawing/2014/main" id="{B6FD4B51-B6DE-435E-9DD5-1C478794D5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9" name="Google Shape;286;p44">
            <a:extLst>
              <a:ext uri="{FF2B5EF4-FFF2-40B4-BE49-F238E27FC236}">
                <a16:creationId xmlns:a16="http://schemas.microsoft.com/office/drawing/2014/main" id="{7F7D3DA5-5214-DC4A-B337-112F3C6BF606}"/>
              </a:ext>
            </a:extLst>
          </p:cNvPr>
          <p:cNvSpPr txBox="1">
            <a:spLocks/>
          </p:cNvSpPr>
          <p:nvPr/>
        </p:nvSpPr>
        <p:spPr>
          <a:xfrm>
            <a:off x="498150" y="4509626"/>
            <a:ext cx="3874291" cy="468600"/>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0" marR="0" lvl="0" indent="0" algn="l" rtl="0" eaLnBrk="1" hangingPunct="1">
              <a:lnSpc>
                <a:spcPct val="90000"/>
              </a:lnSpc>
              <a:spcBef>
                <a:spcPts val="800"/>
              </a:spcBef>
              <a:spcAft>
                <a:spcPts val="0"/>
              </a:spcAft>
              <a:buClr>
                <a:srgbClr val="548135"/>
              </a:buClr>
              <a:buSzPts val="2100"/>
              <a:buFont typeface="Noto Sans Symbols"/>
              <a:buNone/>
              <a:tabLst/>
              <a:defRPr sz="2100" b="1" i="0" u="none" strike="noStrike" cap="none">
                <a:solidFill>
                  <a:srgbClr val="888888"/>
                </a:solidFill>
                <a:latin typeface="Arial"/>
                <a:ea typeface="Arial"/>
                <a:cs typeface="Arial"/>
                <a:sym typeface="Arial"/>
              </a:defRPr>
            </a:lvl1pPr>
            <a:lvl2pPr marL="914400" marR="0" lvl="1" indent="-342900" algn="l" rtl="0" eaLnBrk="1" hangingPunct="1">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eaLnBrk="1" hangingPunct="1">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a:spcAft>
                <a:spcPts val="500"/>
              </a:spcAft>
              <a:buClr>
                <a:srgbClr val="000000"/>
              </a:buClr>
              <a:buSzPts val="1100"/>
            </a:pPr>
            <a:r>
              <a:rPr lang="en-US" sz="800" b="0" dirty="0">
                <a:solidFill>
                  <a:schemeClr val="dk2"/>
                </a:solidFill>
                <a:latin typeface="+mn-lt"/>
                <a:ea typeface="Calibri"/>
                <a:cs typeface="Calibri"/>
                <a:sym typeface="Calibri"/>
              </a:rPr>
              <a:t>Source: Adapted from Keegan &amp; Lahey (2001).</a:t>
            </a:r>
            <a:r>
              <a:rPr lang="en-US" sz="800" b="0" dirty="0">
                <a:solidFill>
                  <a:srgbClr val="434343"/>
                </a:solidFill>
                <a:latin typeface="+mn-lt"/>
                <a:ea typeface="Calibri"/>
                <a:cs typeface="Calibri"/>
                <a:sym typeface="Calibri"/>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xfrm>
            <a:off x="628650" y="273844"/>
            <a:ext cx="8017200" cy="994200"/>
          </a:xfrm>
          <a:prstGeom prst="rect">
            <a:avLst/>
          </a:prstGeom>
        </p:spPr>
        <p:txBody>
          <a:bodyPr spcFirstLastPara="1" wrap="square" lIns="0" tIns="34275" rIns="68575" bIns="34275" anchor="ctr" anchorCtr="0">
            <a:noAutofit/>
          </a:bodyPr>
          <a:lstStyle/>
          <a:p>
            <a:pPr lvl="0" indent="0"/>
            <a:r>
              <a:rPr lang="en" dirty="0">
                <a:sym typeface="Calibri"/>
              </a:rPr>
              <a:t>From assumptions to an inquiry stance</a:t>
            </a:r>
            <a:endParaRPr dirty="0">
              <a:sym typeface="Calibri"/>
            </a:endParaRPr>
          </a:p>
        </p:txBody>
      </p:sp>
      <p:graphicFrame>
        <p:nvGraphicFramePr>
          <p:cNvPr id="5" name="Google Shape;278;p43">
            <a:extLst>
              <a:ext uri="{FF2B5EF4-FFF2-40B4-BE49-F238E27FC236}">
                <a16:creationId xmlns:a16="http://schemas.microsoft.com/office/drawing/2014/main" id="{AD76F023-F32F-4441-B544-060E4BD16069}"/>
              </a:ext>
            </a:extLst>
          </p:cNvPr>
          <p:cNvGraphicFramePr/>
          <p:nvPr>
            <p:extLst>
              <p:ext uri="{D42A27DB-BD31-4B8C-83A1-F6EECF244321}">
                <p14:modId xmlns:p14="http://schemas.microsoft.com/office/powerpoint/2010/main" val="2628863971"/>
              </p:ext>
            </p:extLst>
          </p:nvPr>
        </p:nvGraphicFramePr>
        <p:xfrm>
          <a:off x="498150" y="1316763"/>
          <a:ext cx="8147700" cy="2407920"/>
        </p:xfrm>
        <a:graphic>
          <a:graphicData uri="http://schemas.openxmlformats.org/drawingml/2006/table">
            <a:tbl>
              <a:tblPr>
                <a:noFill/>
                <a:tableStyleId>{4E9D0029-3FF5-4199-BA4A-D2FA95C0669F}</a:tableStyleId>
              </a:tblPr>
              <a:tblGrid>
                <a:gridCol w="4073850">
                  <a:extLst>
                    <a:ext uri="{9D8B030D-6E8A-4147-A177-3AD203B41FA5}">
                      <a16:colId xmlns:a16="http://schemas.microsoft.com/office/drawing/2014/main" val="20000"/>
                    </a:ext>
                  </a:extLst>
                </a:gridCol>
                <a:gridCol w="4073850">
                  <a:extLst>
                    <a:ext uri="{9D8B030D-6E8A-4147-A177-3AD203B41FA5}">
                      <a16:colId xmlns:a16="http://schemas.microsoft.com/office/drawing/2014/main" val="20001"/>
                    </a:ext>
                  </a:extLst>
                </a:gridCol>
              </a:tblGrid>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Language of assumptions</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(unproductive)</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An inquiry stance</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(productive)</a:t>
                      </a:r>
                    </a:p>
                  </a:txBody>
                  <a:tcPr marT="91440" marB="91440"/>
                </a:tc>
                <a:extLst>
                  <a:ext uri="{0D108BD9-81ED-4DB2-BD59-A6C34878D82A}">
                    <a16:rowId xmlns:a16="http://schemas.microsoft.com/office/drawing/2014/main" val="10000"/>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Voices ingrained mental models.</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Examines data and evidence.</a:t>
                      </a:r>
                    </a:p>
                  </a:txBody>
                  <a:tcPr marT="91440" marB="91440"/>
                </a:tc>
                <a:extLst>
                  <a:ext uri="{0D108BD9-81ED-4DB2-BD59-A6C34878D82A}">
                    <a16:rowId xmlns:a16="http://schemas.microsoft.com/office/drawing/2014/main" val="10001"/>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Makes unsubstantiated judgments.</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Asks questions.</a:t>
                      </a:r>
                    </a:p>
                  </a:txBody>
                  <a:tcPr marT="91440" marB="91440"/>
                </a:tc>
                <a:extLst>
                  <a:ext uri="{0D108BD9-81ED-4DB2-BD59-A6C34878D82A}">
                    <a16:rowId xmlns:a16="http://schemas.microsoft.com/office/drawing/2014/main" val="10002"/>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Includes broad generalizations.</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Looks at multiple perspectives.</a:t>
                      </a:r>
                    </a:p>
                  </a:txBody>
                  <a:tcPr marT="91440" marB="91440"/>
                </a:tc>
                <a:extLst>
                  <a:ext uri="{0D108BD9-81ED-4DB2-BD59-A6C34878D82A}">
                    <a16:rowId xmlns:a16="http://schemas.microsoft.com/office/drawing/2014/main" val="1409408065"/>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err="1">
                          <a:solidFill>
                            <a:srgbClr val="888888"/>
                          </a:solidFill>
                          <a:latin typeface="+mn-lt"/>
                          <a:ea typeface="Calibri" panose="020F0502020204030204" pitchFamily="34" charset="0"/>
                          <a:cs typeface="Calibri"/>
                          <a:sym typeface="Arial"/>
                        </a:rPr>
                        <a:t>Nontransformational</a:t>
                      </a:r>
                      <a:r>
                        <a:rPr lang="en-US" sz="1400" b="0" i="0" u="none" strike="noStrike" cap="none" dirty="0">
                          <a:solidFill>
                            <a:srgbClr val="888888"/>
                          </a:solidFill>
                          <a:latin typeface="+mn-lt"/>
                          <a:ea typeface="Calibri" panose="020F0502020204030204" pitchFamily="34" charset="0"/>
                          <a:cs typeface="Calibri"/>
                          <a:sym typeface="Arial"/>
                        </a:rPr>
                        <a:t>: reframes problems based on past experiences instead of reality.</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Transformational: gets to the root causes of problems using evidence.</a:t>
                      </a:r>
                    </a:p>
                  </a:txBody>
                  <a:tcPr marT="91440" marB="91440"/>
                </a:tc>
                <a:extLst>
                  <a:ext uri="{0D108BD9-81ED-4DB2-BD59-A6C34878D82A}">
                    <a16:rowId xmlns:a16="http://schemas.microsoft.com/office/drawing/2014/main" val="79360603"/>
                  </a:ext>
                </a:extLst>
              </a:tr>
            </a:tbl>
          </a:graphicData>
        </a:graphic>
      </p:graphicFrame>
      <p:sp>
        <p:nvSpPr>
          <p:cNvPr id="8" name="Google Shape;286;p44">
            <a:extLst>
              <a:ext uri="{FF2B5EF4-FFF2-40B4-BE49-F238E27FC236}">
                <a16:creationId xmlns:a16="http://schemas.microsoft.com/office/drawing/2014/main" id="{3B3C0F87-345F-4117-A3EF-13E11C806F43}"/>
              </a:ext>
            </a:extLst>
          </p:cNvPr>
          <p:cNvSpPr txBox="1">
            <a:spLocks noGrp="1"/>
          </p:cNvSpPr>
          <p:nvPr>
            <p:ph type="body" idx="1"/>
          </p:nvPr>
        </p:nvSpPr>
        <p:spPr>
          <a:xfrm>
            <a:off x="498150" y="4198034"/>
            <a:ext cx="3874291" cy="468600"/>
          </a:xfrm>
          <a:prstGeom prst="rect">
            <a:avLst/>
          </a:prstGeom>
        </p:spPr>
        <p:txBody>
          <a:bodyPr spcFirstLastPara="1" wrap="square" lIns="0" tIns="34275" rIns="68575" bIns="34275" anchor="t" anchorCtr="0">
            <a:noAutofit/>
          </a:bodyPr>
          <a:lstStyle/>
          <a:p>
            <a:pPr>
              <a:spcAft>
                <a:spcPts val="500"/>
              </a:spcAft>
              <a:buClr>
                <a:srgbClr val="000000"/>
              </a:buClr>
              <a:buSzPts val="1100"/>
            </a:pPr>
            <a:r>
              <a:rPr lang="en" sz="800" b="0" dirty="0">
                <a:solidFill>
                  <a:schemeClr val="dk2"/>
                </a:solidFill>
                <a:latin typeface="+mn-lt"/>
                <a:ea typeface="Calibri"/>
                <a:cs typeface="Calibri"/>
                <a:sym typeface="Calibri"/>
              </a:rPr>
              <a:t>Source: Adapted from Kegan &amp; Lahey (2001</a:t>
            </a:r>
            <a:r>
              <a:rPr lang="en" sz="800" b="0" dirty="0">
                <a:solidFill>
                  <a:srgbClr val="434343"/>
                </a:solidFill>
                <a:latin typeface="+mn-lt"/>
                <a:ea typeface="Calibri"/>
                <a:cs typeface="Calibri"/>
                <a:sym typeface="Calibri"/>
              </a:rPr>
              <a:t>).</a:t>
            </a:r>
            <a:endParaRPr sz="800" b="0" dirty="0">
              <a:solidFill>
                <a:srgbClr val="434343"/>
              </a:solidFill>
              <a:latin typeface="+mn-lt"/>
              <a:ea typeface="Calibri"/>
              <a:cs typeface="Calibri"/>
              <a:sym typeface="Calibri"/>
            </a:endParaRPr>
          </a:p>
        </p:txBody>
      </p:sp>
      <p:sp>
        <p:nvSpPr>
          <p:cNvPr id="2" name="Slide Number Placeholder 1">
            <a:extLst>
              <a:ext uri="{FF2B5EF4-FFF2-40B4-BE49-F238E27FC236}">
                <a16:creationId xmlns:a16="http://schemas.microsoft.com/office/drawing/2014/main" id="{B6FD4B51-B6DE-435E-9DD5-1C478794D5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1852132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r>
              <a:rPr lang="en" dirty="0">
                <a:sym typeface="Calibri"/>
              </a:rPr>
              <a:t>Shifting group discourse</a:t>
            </a:r>
            <a:endParaRPr dirty="0">
              <a:sym typeface="Calibri"/>
            </a:endParaRPr>
          </a:p>
        </p:txBody>
      </p:sp>
      <p:graphicFrame>
        <p:nvGraphicFramePr>
          <p:cNvPr id="278" name="Google Shape;278;p43"/>
          <p:cNvGraphicFramePr/>
          <p:nvPr>
            <p:extLst>
              <p:ext uri="{D42A27DB-BD31-4B8C-83A1-F6EECF244321}">
                <p14:modId xmlns:p14="http://schemas.microsoft.com/office/powerpoint/2010/main" val="3960216141"/>
              </p:ext>
            </p:extLst>
          </p:nvPr>
        </p:nvGraphicFramePr>
        <p:xfrm>
          <a:off x="498150" y="1316763"/>
          <a:ext cx="8147700" cy="3044862"/>
        </p:xfrm>
        <a:graphic>
          <a:graphicData uri="http://schemas.openxmlformats.org/drawingml/2006/table">
            <a:tbl>
              <a:tblPr>
                <a:noFill/>
                <a:tableStyleId>{4E9D0029-3FF5-4199-BA4A-D2FA95C0669F}</a:tableStyleId>
              </a:tblPr>
              <a:tblGrid>
                <a:gridCol w="4073850">
                  <a:extLst>
                    <a:ext uri="{9D8B030D-6E8A-4147-A177-3AD203B41FA5}">
                      <a16:colId xmlns:a16="http://schemas.microsoft.com/office/drawing/2014/main" val="20000"/>
                    </a:ext>
                  </a:extLst>
                </a:gridCol>
                <a:gridCol w="4073850">
                  <a:extLst>
                    <a:ext uri="{9D8B030D-6E8A-4147-A177-3AD203B41FA5}">
                      <a16:colId xmlns:a16="http://schemas.microsoft.com/office/drawing/2014/main" val="20001"/>
                    </a:ext>
                  </a:extLst>
                </a:gridCol>
              </a:tblGrid>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 sz="1400" b="1" i="0" u="none" strike="noStrike" cap="none" dirty="0">
                          <a:solidFill>
                            <a:srgbClr val="888888"/>
                          </a:solidFill>
                          <a:latin typeface="+mn-lt"/>
                          <a:ea typeface="Calibri"/>
                          <a:cs typeface="Calibri"/>
                          <a:sym typeface="Calibri"/>
                        </a:rPr>
                        <a:t>From complaint to commitment</a:t>
                      </a:r>
                      <a:endParaRPr sz="1400" b="1" i="0" u="none" strike="noStrike" cap="none" dirty="0">
                        <a:solidFill>
                          <a:srgbClr val="888888"/>
                        </a:solidFill>
                        <a:latin typeface="+mn-lt"/>
                        <a:ea typeface="Calibri"/>
                        <a:cs typeface="Calibri"/>
                        <a:sym typeface="Calibri"/>
                      </a:endParaRPr>
                    </a:p>
                  </a:txBody>
                  <a:tcPr marL="91425" marR="91425" marT="91425" marB="91425"/>
                </a:tc>
                <a:tc>
                  <a:txBody>
                    <a:bodyPr/>
                    <a:lstStyle/>
                    <a:p>
                      <a:pPr marL="0" marR="0" lvl="0" indent="0" algn="l" rtl="0" eaLnBrk="1" hangingPunct="1">
                        <a:lnSpc>
                          <a:spcPct val="90000"/>
                        </a:lnSpc>
                        <a:spcBef>
                          <a:spcPts val="800"/>
                        </a:spcBef>
                        <a:spcAft>
                          <a:spcPts val="0"/>
                        </a:spcAft>
                        <a:buClr>
                          <a:srgbClr val="548135"/>
                        </a:buClr>
                        <a:buSzPts val="2100"/>
                        <a:buFont typeface="Arial" panose="020B0604020202020204" pitchFamily="34" charset="0"/>
                        <a:buNone/>
                        <a:tabLst/>
                      </a:pPr>
                      <a:r>
                        <a:rPr lang="en" sz="1400" b="0" i="0" u="none" strike="noStrike" cap="none" dirty="0">
                          <a:solidFill>
                            <a:srgbClr val="888888"/>
                          </a:solidFill>
                          <a:latin typeface="Arial"/>
                          <a:ea typeface="Calibri"/>
                          <a:cs typeface="Arial"/>
                          <a:sym typeface="Calibri"/>
                        </a:rPr>
                        <a:t>The language of complaint surfaces frustration, while also demonstrating that people care about something. Shifting this discourse often involves surfacing what the speaker cares about.</a:t>
                      </a:r>
                      <a:endParaRPr sz="1400" b="0" i="0" u="none" strike="noStrike" cap="none" dirty="0">
                        <a:solidFill>
                          <a:srgbClr val="888888"/>
                        </a:solidFill>
                        <a:latin typeface="Arial"/>
                        <a:ea typeface="Calibri"/>
                        <a:cs typeface="Arial"/>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 sz="1400" b="1" i="0" u="none" strike="noStrike" cap="none" dirty="0">
                          <a:solidFill>
                            <a:srgbClr val="888888"/>
                          </a:solidFill>
                          <a:latin typeface="+mn-lt"/>
                          <a:ea typeface="Calibri"/>
                          <a:cs typeface="Calibri"/>
                          <a:sym typeface="Calibri"/>
                        </a:rPr>
                        <a:t>From blame to personal responsibility</a:t>
                      </a:r>
                      <a:endParaRPr sz="1400" b="1" i="0" u="none" strike="noStrike" cap="none" dirty="0">
                        <a:solidFill>
                          <a:srgbClr val="888888"/>
                        </a:solidFill>
                        <a:latin typeface="+mn-lt"/>
                        <a:ea typeface="Calibri"/>
                        <a:cs typeface="Calibri"/>
                        <a:sym typeface="Calibri"/>
                      </a:endParaRPr>
                    </a:p>
                  </a:txBody>
                  <a:tcPr marL="91425" marR="91425" marT="91425" marB="91425"/>
                </a:tc>
                <a:tc>
                  <a:txBody>
                    <a:bodyPr/>
                    <a:lstStyle/>
                    <a:p>
                      <a:pPr marL="0" marR="0" lvl="0" indent="0" algn="l" rtl="0" eaLnBrk="1" hangingPunct="1">
                        <a:lnSpc>
                          <a:spcPct val="90000"/>
                        </a:lnSpc>
                        <a:spcBef>
                          <a:spcPts val="800"/>
                        </a:spcBef>
                        <a:spcAft>
                          <a:spcPts val="0"/>
                        </a:spcAft>
                        <a:buClr>
                          <a:srgbClr val="548135"/>
                        </a:buClr>
                        <a:buSzPts val="2100"/>
                        <a:buFont typeface="Arial" panose="020B0604020202020204" pitchFamily="34" charset="0"/>
                        <a:buNone/>
                        <a:tabLst/>
                      </a:pPr>
                      <a:r>
                        <a:rPr lang="en" sz="1400" b="0" i="0" u="none" strike="noStrike" cap="none" dirty="0">
                          <a:solidFill>
                            <a:srgbClr val="888888"/>
                          </a:solidFill>
                          <a:latin typeface="Arial"/>
                          <a:ea typeface="Calibri"/>
                          <a:cs typeface="Arial"/>
                          <a:sym typeface="Calibri"/>
                        </a:rPr>
                        <a:t>The language of blame surfaces an expression of helplessness. Shifting the discourse often involves helping the speaker locate where they have agency.</a:t>
                      </a:r>
                      <a:endParaRPr sz="1400" b="0" i="0" u="none" strike="noStrike" cap="none" dirty="0">
                        <a:solidFill>
                          <a:srgbClr val="888888"/>
                        </a:solidFill>
                        <a:latin typeface="Arial"/>
                        <a:ea typeface="Calibri"/>
                        <a:cs typeface="Arial"/>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 sz="1400" b="1" i="0" u="none" strike="noStrike" cap="none" dirty="0">
                          <a:solidFill>
                            <a:srgbClr val="888888"/>
                          </a:solidFill>
                          <a:latin typeface="+mn-lt"/>
                          <a:ea typeface="Calibri"/>
                          <a:cs typeface="Calibri"/>
                          <a:sym typeface="Calibri"/>
                        </a:rPr>
                        <a:t>Language of assumptions</a:t>
                      </a:r>
                      <a:r>
                        <a:rPr lang="en" sz="1400" b="1" i="0" u="none" strike="noStrike" cap="none" dirty="0">
                          <a:solidFill>
                            <a:srgbClr val="888888"/>
                          </a:solidFill>
                          <a:latin typeface="+mn-lt"/>
                          <a:ea typeface="Calibri"/>
                          <a:cs typeface="Calibri"/>
                        </a:rPr>
                        <a:t> to an inquiry stance</a:t>
                      </a:r>
                      <a:endParaRPr sz="1400" b="1" i="0" u="none" strike="noStrike" cap="none" dirty="0">
                        <a:solidFill>
                          <a:srgbClr val="888888"/>
                        </a:solidFill>
                        <a:latin typeface="+mn-lt"/>
                        <a:ea typeface="Calibri"/>
                        <a:cs typeface="Calibri"/>
                        <a:sym typeface="Calibri"/>
                      </a:endParaRPr>
                    </a:p>
                  </a:txBody>
                  <a:tcPr marL="91425" marR="91425" marT="91425" marB="91425"/>
                </a:tc>
                <a:tc>
                  <a:txBody>
                    <a:bodyPr/>
                    <a:lstStyle/>
                    <a:p>
                      <a:pPr marL="0" marR="0" lvl="0" indent="0" algn="l" rtl="0" eaLnBrk="1" hangingPunct="1">
                        <a:lnSpc>
                          <a:spcPct val="90000"/>
                        </a:lnSpc>
                        <a:spcBef>
                          <a:spcPts val="800"/>
                        </a:spcBef>
                        <a:spcAft>
                          <a:spcPts val="0"/>
                        </a:spcAft>
                        <a:buClr>
                          <a:srgbClr val="548135"/>
                        </a:buClr>
                        <a:buSzPts val="2100"/>
                        <a:buFont typeface="Arial" panose="020B0604020202020204" pitchFamily="34" charset="0"/>
                        <a:buNone/>
                        <a:tabLst/>
                      </a:pPr>
                      <a:r>
                        <a:rPr lang="en" sz="1400" b="0" i="0" u="none" strike="noStrike" cap="none" dirty="0">
                          <a:solidFill>
                            <a:srgbClr val="888888"/>
                          </a:solidFill>
                          <a:latin typeface="Arial"/>
                          <a:ea typeface="Calibri"/>
                          <a:cs typeface="Arial"/>
                          <a:sym typeface="Calibri"/>
                        </a:rPr>
                        <a:t>The language of assumptions voices the mental models built from our experiences or that is structurally built into our systems. Shifting the discourse often involves using data and evidence to drive discussions.</a:t>
                      </a:r>
                      <a:endParaRPr sz="1400" b="0" i="0" u="none" strike="noStrike" cap="none" dirty="0">
                        <a:solidFill>
                          <a:srgbClr val="888888"/>
                        </a:solidFill>
                        <a:latin typeface="Arial"/>
                        <a:ea typeface="Calibri"/>
                        <a:cs typeface="Arial"/>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F1D0B4A8-F066-4777-8A21-54B1C08071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6" name="Google Shape;286;p44">
            <a:extLst>
              <a:ext uri="{FF2B5EF4-FFF2-40B4-BE49-F238E27FC236}">
                <a16:creationId xmlns:a16="http://schemas.microsoft.com/office/drawing/2014/main" id="{3551202E-F4A1-A645-B657-73B130698D0F}"/>
              </a:ext>
            </a:extLst>
          </p:cNvPr>
          <p:cNvSpPr txBox="1">
            <a:spLocks noGrp="1"/>
          </p:cNvSpPr>
          <p:nvPr>
            <p:ph type="body" idx="1"/>
          </p:nvPr>
        </p:nvSpPr>
        <p:spPr>
          <a:xfrm>
            <a:off x="498150" y="4529339"/>
            <a:ext cx="3874291" cy="468600"/>
          </a:xfrm>
          <a:prstGeom prst="rect">
            <a:avLst/>
          </a:prstGeom>
        </p:spPr>
        <p:txBody>
          <a:bodyPr spcFirstLastPara="1" wrap="square" lIns="0" tIns="34275" rIns="68575" bIns="34275" anchor="t" anchorCtr="0">
            <a:noAutofit/>
          </a:bodyPr>
          <a:lstStyle/>
          <a:p>
            <a:pPr>
              <a:spcAft>
                <a:spcPts val="500"/>
              </a:spcAft>
              <a:buClr>
                <a:srgbClr val="000000"/>
              </a:buClr>
              <a:buSzPts val="1100"/>
            </a:pPr>
            <a:r>
              <a:rPr lang="en" sz="800" b="0" dirty="0">
                <a:solidFill>
                  <a:schemeClr val="dk2"/>
                </a:solidFill>
                <a:latin typeface="+mn-lt"/>
                <a:ea typeface="Calibri"/>
                <a:cs typeface="Calibri"/>
                <a:sym typeface="Calibri"/>
              </a:rPr>
              <a:t>Source: Adapted from Kegan &amp; Lahey (2001</a:t>
            </a:r>
            <a:r>
              <a:rPr lang="en" sz="800" b="0" dirty="0">
                <a:solidFill>
                  <a:srgbClr val="434343"/>
                </a:solidFill>
                <a:latin typeface="+mn-lt"/>
                <a:ea typeface="Calibri"/>
                <a:cs typeface="Calibri"/>
                <a:sym typeface="Calibri"/>
              </a:rPr>
              <a:t>).</a:t>
            </a:r>
            <a:endParaRPr sz="800" b="0" dirty="0">
              <a:solidFill>
                <a:srgbClr val="434343"/>
              </a:solidFill>
              <a:latin typeface="+mn-lt"/>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9" name="Google Shape;299;p46"/>
          <p:cNvSpPr txBox="1">
            <a:spLocks noGrp="1"/>
          </p:cNvSpPr>
          <p:nvPr>
            <p:ph type="body" idx="1"/>
          </p:nvPr>
        </p:nvSpPr>
        <p:spPr>
          <a:xfrm>
            <a:off x="628650" y="1083612"/>
            <a:ext cx="7886700" cy="3786044"/>
          </a:xfrm>
          <a:prstGeom prst="rect">
            <a:avLst/>
          </a:prstGeom>
        </p:spPr>
        <p:txBody>
          <a:bodyPr spcFirstLastPara="1" wrap="square" lIns="0" tIns="34275" rIns="68575" bIns="34275" anchor="t" anchorCtr="0">
            <a:noAutofit/>
          </a:bodyPr>
          <a:lstStyle/>
          <a:p>
            <a:r>
              <a:rPr lang="en" sz="1800" dirty="0">
                <a:latin typeface="+mn-lt"/>
                <a:sym typeface="Calibri"/>
              </a:rPr>
              <a:t>In small groups, sort the provided quotes into the following categories:</a:t>
            </a:r>
          </a:p>
          <a:p>
            <a:pPr marL="461963" lvl="0" indent="-233363">
              <a:buFont typeface="Arial" panose="020B0604020202020204" pitchFamily="34" charset="0"/>
              <a:buChar char="•"/>
            </a:pPr>
            <a:r>
              <a:rPr lang="en-US" sz="1800" b="0" dirty="0">
                <a:latin typeface="+mn-lt"/>
                <a:sym typeface="Calibri"/>
              </a:rPr>
              <a:t>Language of complaint.</a:t>
            </a:r>
          </a:p>
          <a:p>
            <a:pPr marL="461963" lvl="0" indent="-233363">
              <a:spcBef>
                <a:spcPts val="600"/>
              </a:spcBef>
              <a:buFont typeface="Arial" panose="020B0604020202020204" pitchFamily="34" charset="0"/>
              <a:buChar char="•"/>
            </a:pPr>
            <a:r>
              <a:rPr lang="en-US" sz="1800" b="0" dirty="0">
                <a:latin typeface="+mn-lt"/>
                <a:sym typeface="Calibri"/>
              </a:rPr>
              <a:t>Language of commitment.</a:t>
            </a:r>
          </a:p>
          <a:p>
            <a:pPr marL="461963" lvl="0" indent="-233363">
              <a:spcBef>
                <a:spcPts val="600"/>
              </a:spcBef>
              <a:buFont typeface="Arial" panose="020B0604020202020204" pitchFamily="34" charset="0"/>
              <a:buChar char="•"/>
            </a:pPr>
            <a:r>
              <a:rPr lang="en-US" sz="1800" b="0" dirty="0">
                <a:latin typeface="+mn-lt"/>
                <a:sym typeface="Calibri"/>
              </a:rPr>
              <a:t>Language of blame.</a:t>
            </a:r>
          </a:p>
          <a:p>
            <a:pPr marL="461963" lvl="0" indent="-233363">
              <a:spcBef>
                <a:spcPts val="600"/>
              </a:spcBef>
              <a:buFont typeface="Arial" panose="020B0604020202020204" pitchFamily="34" charset="0"/>
              <a:buChar char="•"/>
            </a:pPr>
            <a:r>
              <a:rPr lang="en" sz="1800" b="0" dirty="0">
                <a:latin typeface="+mn-lt"/>
                <a:sym typeface="Calibri"/>
              </a:rPr>
              <a:t>Language of personal responsibility.</a:t>
            </a:r>
          </a:p>
          <a:p>
            <a:pPr marL="461963" lvl="0" indent="-233363">
              <a:spcBef>
                <a:spcPts val="600"/>
              </a:spcBef>
              <a:buFont typeface="Arial" panose="020B0604020202020204" pitchFamily="34" charset="0"/>
              <a:buChar char="•"/>
            </a:pPr>
            <a:r>
              <a:rPr lang="en" sz="1800" b="0" dirty="0">
                <a:latin typeface="+mn-lt"/>
                <a:sym typeface="Calibri"/>
              </a:rPr>
              <a:t>Language of assumptions.</a:t>
            </a:r>
          </a:p>
          <a:p>
            <a:pPr marL="461963" lvl="0" indent="-233363">
              <a:spcBef>
                <a:spcPts val="600"/>
              </a:spcBef>
              <a:buFont typeface="Arial" panose="020B0604020202020204" pitchFamily="34" charset="0"/>
              <a:buChar char="•"/>
            </a:pPr>
            <a:r>
              <a:rPr lang="en" sz="1800" b="0" dirty="0">
                <a:latin typeface="+mn-lt"/>
                <a:sym typeface="Calibri"/>
              </a:rPr>
              <a:t>Inquiry stance.</a:t>
            </a:r>
          </a:p>
          <a:p>
            <a:pPr marL="461963" lvl="0" indent="-233363">
              <a:spcBef>
                <a:spcPts val="600"/>
              </a:spcBef>
              <a:buFont typeface="Arial" panose="020B0604020202020204" pitchFamily="34" charset="0"/>
              <a:buChar char="•"/>
            </a:pPr>
            <a:endParaRPr lang="en-US" sz="2400" dirty="0">
              <a:latin typeface="+mn-lt"/>
              <a:sym typeface="Calibri"/>
            </a:endParaRPr>
          </a:p>
          <a:p>
            <a:endParaRPr lang="en" dirty="0">
              <a:latin typeface="+mn-lt"/>
              <a:sym typeface="Calibri"/>
            </a:endParaRPr>
          </a:p>
          <a:p>
            <a:endParaRPr dirty="0">
              <a:latin typeface="+mn-lt"/>
              <a:sym typeface="Calibri"/>
            </a:endParaRPr>
          </a:p>
          <a:p>
            <a:pPr marL="461963" lvl="0" indent="-233363">
              <a:buFont typeface="Arial" panose="020B0604020202020204" pitchFamily="34" charset="0"/>
              <a:buChar char="•"/>
            </a:pPr>
            <a:endParaRPr lang="en" dirty="0">
              <a:latin typeface="+mn-lt"/>
              <a:sym typeface="Calibri"/>
            </a:endParaRPr>
          </a:p>
          <a:p>
            <a:pPr marL="228600" lvl="0">
              <a:spcBef>
                <a:spcPts val="600"/>
              </a:spcBef>
            </a:pPr>
            <a:endParaRPr dirty="0">
              <a:latin typeface="+mn-lt"/>
              <a:sym typeface="Calibri"/>
            </a:endParaRPr>
          </a:p>
          <a:p>
            <a:pPr marL="0" lvl="0" indent="0" algn="l" rtl="0">
              <a:spcBef>
                <a:spcPts val="800"/>
              </a:spcBef>
              <a:spcAft>
                <a:spcPts val="0"/>
              </a:spcAft>
              <a:buNone/>
            </a:pPr>
            <a:endParaRPr b="0" dirty="0">
              <a:solidFill>
                <a:schemeClr val="dk2"/>
              </a:solidFill>
              <a:latin typeface="+mn-lt"/>
              <a:ea typeface="Calibri"/>
              <a:cs typeface="Calibri"/>
              <a:sym typeface="Calibri"/>
            </a:endParaRPr>
          </a:p>
          <a:p>
            <a:pPr marL="0" lvl="0" indent="0" algn="l" rtl="0">
              <a:spcBef>
                <a:spcPts val="800"/>
              </a:spcBef>
              <a:spcAft>
                <a:spcPts val="500"/>
              </a:spcAft>
              <a:buNone/>
            </a:pPr>
            <a:endParaRPr b="0" dirty="0">
              <a:solidFill>
                <a:schemeClr val="dk2"/>
              </a:solidFill>
              <a:latin typeface="+mn-lt"/>
              <a:ea typeface="Calibri"/>
              <a:cs typeface="Calibri"/>
              <a:sym typeface="Calibri"/>
            </a:endParaRPr>
          </a:p>
        </p:txBody>
      </p:sp>
      <p:sp>
        <p:nvSpPr>
          <p:cNvPr id="2" name="Slide Number Placeholder 1">
            <a:extLst>
              <a:ext uri="{FF2B5EF4-FFF2-40B4-BE49-F238E27FC236}">
                <a16:creationId xmlns:a16="http://schemas.microsoft.com/office/drawing/2014/main" id="{89E79E6F-3D02-4D80-8BD2-AC29ADCF48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298" name="Google Shape;298;p46"/>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Discourse sort activity</a:t>
            </a:r>
            <a:endParaRPr dirty="0"/>
          </a:p>
        </p:txBody>
      </p:sp>
      <p:pic>
        <p:nvPicPr>
          <p:cNvPr id="5" name="Google Shape;351;p54">
            <a:extLst>
              <a:ext uri="{FF2B5EF4-FFF2-40B4-BE49-F238E27FC236}">
                <a16:creationId xmlns:a16="http://schemas.microsoft.com/office/drawing/2014/main" id="{45E83509-A478-4F70-9F22-C69AD3742B55}"/>
              </a:ext>
            </a:extLst>
          </p:cNvPr>
          <p:cNvPicPr preferRelativeResize="0"/>
          <p:nvPr/>
        </p:nvPicPr>
        <p:blipFill>
          <a:blip r:embed="rId4"/>
          <a:stretch>
            <a:fillRect/>
          </a:stretch>
        </p:blipFill>
        <p:spPr>
          <a:xfrm>
            <a:off x="7297363" y="96285"/>
            <a:ext cx="1501255" cy="1305438"/>
          </a:xfrm>
          <a:prstGeom prst="rect">
            <a:avLst/>
          </a:prstGeom>
          <a:noFill/>
          <a:ln>
            <a:noFill/>
          </a:ln>
        </p:spPr>
      </p:pic>
      <p:sp>
        <p:nvSpPr>
          <p:cNvPr id="4" name="TextBox 3">
            <a:extLst>
              <a:ext uri="{FF2B5EF4-FFF2-40B4-BE49-F238E27FC236}">
                <a16:creationId xmlns:a16="http://schemas.microsoft.com/office/drawing/2014/main" id="{74F114B4-E0D5-F74C-91F2-76AC17AFFB51}"/>
              </a:ext>
            </a:extLst>
          </p:cNvPr>
          <p:cNvSpPr txBox="1"/>
          <p:nvPr/>
        </p:nvSpPr>
        <p:spPr>
          <a:xfrm>
            <a:off x="628650" y="3572592"/>
            <a:ext cx="7886700" cy="1138773"/>
          </a:xfrm>
          <a:prstGeom prst="rect">
            <a:avLst/>
          </a:prstGeom>
          <a:noFill/>
        </p:spPr>
        <p:txBody>
          <a:bodyPr wrap="square" rtlCol="0">
            <a:spAutoFit/>
          </a:bodyPr>
          <a:lstStyle/>
          <a:p>
            <a:r>
              <a:rPr lang="en-US" sz="1800" dirty="0">
                <a:solidFill>
                  <a:srgbClr val="888888"/>
                </a:solidFill>
                <a:latin typeface="+mn-lt"/>
                <a:sym typeface="Calibri"/>
              </a:rPr>
              <a:t>Each group will be assigned a set of quotes. </a:t>
            </a:r>
            <a:r>
              <a:rPr lang="en-US" sz="1800" dirty="0">
                <a:solidFill>
                  <a:srgbClr val="888888"/>
                </a:solidFill>
                <a:latin typeface="+mn-lt"/>
              </a:rPr>
              <a:t>As you discuss each quote, share why you believe it is a particular language, and if it is unproductive language, what you might say to help shift the discourse</a:t>
            </a:r>
            <a:r>
              <a:rPr lang="en-US" sz="1800" dirty="0">
                <a:solidFill>
                  <a:srgbClr val="888888"/>
                </a:solidFill>
                <a:latin typeface="+mn-lt"/>
                <a:sym typeface="Calibri"/>
              </a:rPr>
              <a:t>.</a:t>
            </a:r>
          </a:p>
          <a:p>
            <a:endParaRPr lang="en-US" dirty="0">
              <a:latin typeface="+mn-lt"/>
            </a:endParaRPr>
          </a:p>
        </p:txBody>
      </p:sp>
    </p:spTree>
    <p:extLst>
      <p:ext uri="{BB962C8B-B14F-4D97-AF65-F5344CB8AC3E}">
        <p14:creationId xmlns:p14="http://schemas.microsoft.com/office/powerpoint/2010/main" val="2219979299"/>
      </p:ext>
    </p:extLst>
  </p:cSld>
  <p:clrMapOvr>
    <a:overrideClrMapping bg1="lt1" tx1="dk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E4BFA0-C6BC-604A-8908-C8454E81A1FB}"/>
              </a:ext>
            </a:extLst>
          </p:cNvPr>
          <p:cNvSpPr>
            <a:spLocks noGrp="1"/>
          </p:cNvSpPr>
          <p:nvPr>
            <p:ph type="title"/>
          </p:nvPr>
        </p:nvSpPr>
        <p:spPr>
          <a:xfrm>
            <a:off x="628650" y="273844"/>
            <a:ext cx="7886700" cy="994200"/>
          </a:xfrm>
        </p:spPr>
        <p:txBody>
          <a:bodyPr wrap="square" anchor="ctr">
            <a:normAutofit/>
          </a:bodyPr>
          <a:lstStyle/>
          <a:p>
            <a:r>
              <a:rPr lang="en-US" dirty="0"/>
              <a:t>Discourse sort activity – Set 1</a:t>
            </a:r>
          </a:p>
        </p:txBody>
      </p:sp>
      <p:pic>
        <p:nvPicPr>
          <p:cNvPr id="1026" name="Picture 2" descr="Text, table, letter&#10;&#10;Description automatically generated">
            <a:extLst>
              <a:ext uri="{FF2B5EF4-FFF2-40B4-BE49-F238E27FC236}">
                <a16:creationId xmlns:a16="http://schemas.microsoft.com/office/drawing/2014/main" id="{B06AB138-C560-0F41-AB88-723C03811A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9618" y="1369219"/>
            <a:ext cx="3824764" cy="3263400"/>
          </a:xfrm>
          <a:prstGeom prst="rect">
            <a:avLst/>
          </a:prstGeom>
          <a:solidFill>
            <a:srgbClr val="FFFFFF"/>
          </a:solidFill>
        </p:spPr>
      </p:pic>
      <p:sp>
        <p:nvSpPr>
          <p:cNvPr id="3" name="Slide Number Placeholder 2">
            <a:extLst>
              <a:ext uri="{FF2B5EF4-FFF2-40B4-BE49-F238E27FC236}">
                <a16:creationId xmlns:a16="http://schemas.microsoft.com/office/drawing/2014/main" id="{49EDA593-83EB-7F48-9291-C3F1A11C2D48}"/>
              </a:ext>
            </a:extLst>
          </p:cNvPr>
          <p:cNvSpPr>
            <a:spLocks noGrp="1"/>
          </p:cNvSpPr>
          <p:nvPr>
            <p:ph type="sldNum" sz="quarter" idx="12"/>
          </p:nvPr>
        </p:nvSpPr>
        <p:spPr>
          <a:xfrm>
            <a:off x="7044179" y="124630"/>
            <a:ext cx="2057400" cy="2739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a:pPr marL="0" lvl="0" indent="0" rtl="0">
                <a:lnSpc>
                  <a:spcPct val="90000"/>
                </a:lnSpc>
                <a:spcBef>
                  <a:spcPts val="0"/>
                </a:spcBef>
                <a:spcAft>
                  <a:spcPts val="600"/>
                </a:spcAft>
                <a:buNone/>
              </a:pPr>
              <a:t>37</a:t>
            </a:fld>
            <a:endParaRPr lang="en"/>
          </a:p>
        </p:txBody>
      </p:sp>
    </p:spTree>
    <p:extLst>
      <p:ext uri="{BB962C8B-B14F-4D97-AF65-F5344CB8AC3E}">
        <p14:creationId xmlns:p14="http://schemas.microsoft.com/office/powerpoint/2010/main" val="347009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6A2A03-5636-8549-8BC4-D2F7D74F00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38</a:t>
            </a:fld>
            <a:endParaRPr lang="en"/>
          </a:p>
        </p:txBody>
      </p:sp>
      <p:sp>
        <p:nvSpPr>
          <p:cNvPr id="4" name="Title 3">
            <a:extLst>
              <a:ext uri="{FF2B5EF4-FFF2-40B4-BE49-F238E27FC236}">
                <a16:creationId xmlns:a16="http://schemas.microsoft.com/office/drawing/2014/main" id="{D5D5D582-8854-0241-9CDF-F3AC41B2245C}"/>
              </a:ext>
            </a:extLst>
          </p:cNvPr>
          <p:cNvSpPr>
            <a:spLocks noGrp="1"/>
          </p:cNvSpPr>
          <p:nvPr>
            <p:ph type="title"/>
          </p:nvPr>
        </p:nvSpPr>
        <p:spPr>
          <a:xfrm>
            <a:off x="558800" y="250900"/>
            <a:ext cx="7886700" cy="994200"/>
          </a:xfrm>
        </p:spPr>
        <p:txBody>
          <a:bodyPr/>
          <a:lstStyle/>
          <a:p>
            <a:r>
              <a:rPr lang="en-US"/>
              <a:t>Discourse sort activity – Set 2</a:t>
            </a:r>
          </a:p>
        </p:txBody>
      </p:sp>
      <p:pic>
        <p:nvPicPr>
          <p:cNvPr id="2050" name="Picture 2" descr="Text, table&#10;&#10;Description automatically generated">
            <a:extLst>
              <a:ext uri="{FF2B5EF4-FFF2-40B4-BE49-F238E27FC236}">
                <a16:creationId xmlns:a16="http://schemas.microsoft.com/office/drawing/2014/main" id="{96B0E029-9D69-CF40-BD8C-0D6F22583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248" y="1110422"/>
            <a:ext cx="3985252" cy="341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184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A4185-F583-5E49-8B90-65E8FA6250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39</a:t>
            </a:fld>
            <a:endParaRPr lang="en"/>
          </a:p>
        </p:txBody>
      </p:sp>
      <p:sp>
        <p:nvSpPr>
          <p:cNvPr id="4" name="Title 3">
            <a:extLst>
              <a:ext uri="{FF2B5EF4-FFF2-40B4-BE49-F238E27FC236}">
                <a16:creationId xmlns:a16="http://schemas.microsoft.com/office/drawing/2014/main" id="{A88765CF-18FB-4342-B6FA-88A8DF79186D}"/>
              </a:ext>
            </a:extLst>
          </p:cNvPr>
          <p:cNvSpPr>
            <a:spLocks noGrp="1"/>
          </p:cNvSpPr>
          <p:nvPr>
            <p:ph type="title"/>
          </p:nvPr>
        </p:nvSpPr>
        <p:spPr>
          <a:xfrm>
            <a:off x="1257300" y="136922"/>
            <a:ext cx="7886700" cy="994200"/>
          </a:xfrm>
        </p:spPr>
        <p:txBody>
          <a:bodyPr/>
          <a:lstStyle/>
          <a:p>
            <a:r>
              <a:rPr lang="en-US"/>
              <a:t>Discourse sort activity – Set 3</a:t>
            </a:r>
          </a:p>
        </p:txBody>
      </p:sp>
      <p:pic>
        <p:nvPicPr>
          <p:cNvPr id="3074" name="Picture 2" descr="Table&#10;&#10;Description automatically generated">
            <a:extLst>
              <a:ext uri="{FF2B5EF4-FFF2-40B4-BE49-F238E27FC236}">
                <a16:creationId xmlns:a16="http://schemas.microsoft.com/office/drawing/2014/main" id="{9FCD551D-5125-2F42-AD64-5C0AB2E9D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37" y="1131122"/>
            <a:ext cx="4254501" cy="364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055913"/>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2"/>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(Developed by the cohort in Module 1)</a:t>
            </a:r>
            <a:endParaRPr dirty="0"/>
          </a:p>
        </p:txBody>
      </p:sp>
      <p:sp>
        <p:nvSpPr>
          <p:cNvPr id="121" name="Google Shape;121;p2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Community agreements</a:t>
            </a:r>
            <a:endParaRPr dirty="0"/>
          </a:p>
        </p:txBody>
      </p:sp>
      <p:sp>
        <p:nvSpPr>
          <p:cNvPr id="2" name="Slide Number Placeholder 1">
            <a:extLst>
              <a:ext uri="{FF2B5EF4-FFF2-40B4-BE49-F238E27FC236}">
                <a16:creationId xmlns:a16="http://schemas.microsoft.com/office/drawing/2014/main" id="{9A5D3E5C-EE46-40CF-B906-9008048ADE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482983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4FE7D8-5C42-594B-875C-974224CD46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40</a:t>
            </a:fld>
            <a:endParaRPr lang="en"/>
          </a:p>
        </p:txBody>
      </p:sp>
      <p:sp>
        <p:nvSpPr>
          <p:cNvPr id="4" name="Title 3">
            <a:extLst>
              <a:ext uri="{FF2B5EF4-FFF2-40B4-BE49-F238E27FC236}">
                <a16:creationId xmlns:a16="http://schemas.microsoft.com/office/drawing/2014/main" id="{833DA8BA-1C70-A442-A95B-C8CEF72F7112}"/>
              </a:ext>
            </a:extLst>
          </p:cNvPr>
          <p:cNvSpPr>
            <a:spLocks noGrp="1"/>
          </p:cNvSpPr>
          <p:nvPr>
            <p:ph type="title"/>
          </p:nvPr>
        </p:nvSpPr>
        <p:spPr/>
        <p:txBody>
          <a:bodyPr/>
          <a:lstStyle/>
          <a:p>
            <a:r>
              <a:rPr lang="en-US"/>
              <a:t>Discourse sort activity – Set 4</a:t>
            </a:r>
          </a:p>
        </p:txBody>
      </p:sp>
      <p:pic>
        <p:nvPicPr>
          <p:cNvPr id="4098" name="Picture 2" descr="Table&#10;&#10;Description automatically generated">
            <a:extLst>
              <a:ext uri="{FF2B5EF4-FFF2-40B4-BE49-F238E27FC236}">
                <a16:creationId xmlns:a16="http://schemas.microsoft.com/office/drawing/2014/main" id="{97D85656-E322-1244-812B-DEB87A110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881" y="1070773"/>
            <a:ext cx="4440238" cy="379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38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46"/>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Discourse sort activity</a:t>
            </a:r>
            <a:endParaRPr dirty="0"/>
          </a:p>
        </p:txBody>
      </p:sp>
      <p:pic>
        <p:nvPicPr>
          <p:cNvPr id="5" name="Google Shape;351;p54">
            <a:extLst>
              <a:ext uri="{FF2B5EF4-FFF2-40B4-BE49-F238E27FC236}">
                <a16:creationId xmlns:a16="http://schemas.microsoft.com/office/drawing/2014/main" id="{45E83509-A478-4F70-9F22-C69AD3742B55}"/>
              </a:ext>
            </a:extLst>
          </p:cNvPr>
          <p:cNvPicPr preferRelativeResize="0"/>
          <p:nvPr/>
        </p:nvPicPr>
        <p:blipFill>
          <a:blip r:embed="rId4"/>
          <a:stretch>
            <a:fillRect/>
          </a:stretch>
        </p:blipFill>
        <p:spPr>
          <a:xfrm>
            <a:off x="7229442" y="196883"/>
            <a:ext cx="1501255" cy="1305438"/>
          </a:xfrm>
          <a:prstGeom prst="rect">
            <a:avLst/>
          </a:prstGeom>
          <a:noFill/>
          <a:ln>
            <a:noFill/>
          </a:ln>
        </p:spPr>
      </p:pic>
      <p:sp>
        <p:nvSpPr>
          <p:cNvPr id="2" name="Slide Number Placeholder 1">
            <a:extLst>
              <a:ext uri="{FF2B5EF4-FFF2-40B4-BE49-F238E27FC236}">
                <a16:creationId xmlns:a16="http://schemas.microsoft.com/office/drawing/2014/main" id="{89E79E6F-3D02-4D80-8BD2-AC29ADCF48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
        <p:nvSpPr>
          <p:cNvPr id="6" name="TextBox 5">
            <a:extLst>
              <a:ext uri="{FF2B5EF4-FFF2-40B4-BE49-F238E27FC236}">
                <a16:creationId xmlns:a16="http://schemas.microsoft.com/office/drawing/2014/main" id="{4B99057C-99C4-9046-835D-3D56BE64D51C}"/>
              </a:ext>
            </a:extLst>
          </p:cNvPr>
          <p:cNvSpPr txBox="1"/>
          <p:nvPr/>
        </p:nvSpPr>
        <p:spPr>
          <a:xfrm>
            <a:off x="628650" y="1420752"/>
            <a:ext cx="4942290" cy="415498"/>
          </a:xfrm>
          <a:prstGeom prst="rect">
            <a:avLst/>
          </a:prstGeom>
          <a:noFill/>
        </p:spPr>
        <p:txBody>
          <a:bodyPr wrap="square" rtlCol="0">
            <a:spAutoFit/>
          </a:bodyPr>
          <a:lstStyle/>
          <a:p>
            <a:r>
              <a:rPr lang="en-US" sz="2100" b="1" dirty="0">
                <a:solidFill>
                  <a:srgbClr val="888888"/>
                </a:solidFill>
                <a:sym typeface="Calibri"/>
              </a:rPr>
              <a:t>Whole group share-out:</a:t>
            </a:r>
            <a:endParaRPr lang="en-US" sz="2100" b="1" dirty="0">
              <a:solidFill>
                <a:srgbClr val="888888"/>
              </a:solidFill>
            </a:endParaRPr>
          </a:p>
        </p:txBody>
      </p:sp>
      <p:sp>
        <p:nvSpPr>
          <p:cNvPr id="9" name="TextBox 8">
            <a:extLst>
              <a:ext uri="{FF2B5EF4-FFF2-40B4-BE49-F238E27FC236}">
                <a16:creationId xmlns:a16="http://schemas.microsoft.com/office/drawing/2014/main" id="{1DBA0A72-1090-C647-8B58-9214ED1BEA7D}"/>
              </a:ext>
            </a:extLst>
          </p:cNvPr>
          <p:cNvSpPr txBox="1"/>
          <p:nvPr/>
        </p:nvSpPr>
        <p:spPr>
          <a:xfrm>
            <a:off x="628650" y="2214390"/>
            <a:ext cx="5188256" cy="400110"/>
          </a:xfrm>
          <a:prstGeom prst="rect">
            <a:avLst/>
          </a:prstGeom>
          <a:noFill/>
        </p:spPr>
        <p:txBody>
          <a:bodyPr wrap="square" rtlCol="0">
            <a:spAutoFit/>
          </a:bodyPr>
          <a:lstStyle/>
          <a:p>
            <a:r>
              <a:rPr lang="en-US" sz="2000" dirty="0">
                <a:solidFill>
                  <a:srgbClr val="888888"/>
                </a:solidFill>
              </a:rPr>
              <a:t>Please share a highlight from your group.</a:t>
            </a:r>
          </a:p>
        </p:txBody>
      </p:sp>
    </p:spTree>
  </p:cSld>
  <p:clrMapOvr>
    <a:overrideClrMapping bg1="lt1" tx1="dk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532752-E0A2-1240-A9A2-1870FB69D09F}"/>
              </a:ext>
            </a:extLst>
          </p:cNvPr>
          <p:cNvSpPr/>
          <p:nvPr/>
        </p:nvSpPr>
        <p:spPr>
          <a:xfrm>
            <a:off x="2576052" y="1395668"/>
            <a:ext cx="6024740" cy="2492866"/>
          </a:xfrm>
          <a:prstGeom prst="rect">
            <a:avLst/>
          </a:prstGeom>
          <a:solidFill>
            <a:srgbClr val="548135">
              <a:alpha val="15000"/>
            </a:srgbClr>
          </a:solidFill>
          <a:ln>
            <a:solidFill>
              <a:srgbClr val="548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BCE1081-0EB4-5346-9E40-EF73F3A68D78}"/>
              </a:ext>
            </a:extLst>
          </p:cNvPr>
          <p:cNvSpPr>
            <a:spLocks noGrp="1"/>
          </p:cNvSpPr>
          <p:nvPr>
            <p:ph type="body" idx="1"/>
          </p:nvPr>
        </p:nvSpPr>
        <p:spPr>
          <a:xfrm>
            <a:off x="2682592" y="1517207"/>
            <a:ext cx="5832758" cy="2371327"/>
          </a:xfrm>
        </p:spPr>
        <p:txBody>
          <a:bodyPr/>
          <a:lstStyle/>
          <a:p>
            <a:r>
              <a:rPr lang="en-US" sz="1800" dirty="0">
                <a:latin typeface="+mn-lt"/>
                <a:ea typeface="Calibri"/>
                <a:cs typeface="Calibri"/>
                <a:sym typeface="Calibri"/>
              </a:rPr>
              <a:t>Take a moment to think about the discourse around inequities in your school or district. </a:t>
            </a:r>
          </a:p>
          <a:p>
            <a:pPr marL="387350" lvl="0" indent="-285750">
              <a:spcBef>
                <a:spcPts val="1000"/>
              </a:spcBef>
              <a:spcAft>
                <a:spcPts val="600"/>
              </a:spcAft>
              <a:buClr>
                <a:schemeClr val="accent6">
                  <a:lumMod val="75000"/>
                </a:schemeClr>
              </a:buClr>
              <a:buSzPct val="100000"/>
              <a:buFont typeface="Arial" panose="020B0604020202020204" pitchFamily="34" charset="0"/>
              <a:buChar char="•"/>
            </a:pPr>
            <a:r>
              <a:rPr lang="en-US" sz="1800" dirty="0">
                <a:latin typeface="+mn-lt"/>
                <a:ea typeface="Calibri"/>
                <a:cs typeface="Calibri"/>
                <a:sym typeface="Calibri"/>
              </a:rPr>
              <a:t>What types of discourse do you hear most frequently?</a:t>
            </a:r>
          </a:p>
          <a:p>
            <a:pPr marL="387350" lvl="0" indent="-285750">
              <a:spcBef>
                <a:spcPts val="0"/>
              </a:spcBef>
              <a:buClr>
                <a:schemeClr val="accent6">
                  <a:lumMod val="75000"/>
                </a:schemeClr>
              </a:buClr>
              <a:buSzPct val="100000"/>
              <a:buFont typeface="Arial" panose="020B0604020202020204" pitchFamily="34" charset="0"/>
              <a:buChar char="•"/>
            </a:pPr>
            <a:r>
              <a:rPr lang="en-US" sz="1800" dirty="0">
                <a:latin typeface="+mn-lt"/>
                <a:ea typeface="Calibri"/>
                <a:cs typeface="Calibri"/>
                <a:sym typeface="Calibri"/>
              </a:rPr>
              <a:t>Can you think of a time when unproductive discourse has been a barrier to addressing an equity issue?</a:t>
            </a:r>
          </a:p>
          <a:p>
            <a:pPr marL="519113" indent="-176213">
              <a:buSzPct val="125000"/>
              <a:buFont typeface="Arial" panose="020B0604020202020204" pitchFamily="34" charset="0"/>
              <a:buChar char="•"/>
            </a:pPr>
            <a:endParaRPr lang="en-US" sz="1600" dirty="0"/>
          </a:p>
        </p:txBody>
      </p:sp>
      <p:sp>
        <p:nvSpPr>
          <p:cNvPr id="3" name="Title 2">
            <a:extLst>
              <a:ext uri="{FF2B5EF4-FFF2-40B4-BE49-F238E27FC236}">
                <a16:creationId xmlns:a16="http://schemas.microsoft.com/office/drawing/2014/main" id="{DA3975C0-D426-DD4C-9585-9C8250221612}"/>
              </a:ext>
            </a:extLst>
          </p:cNvPr>
          <p:cNvSpPr>
            <a:spLocks noGrp="1"/>
          </p:cNvSpPr>
          <p:nvPr>
            <p:ph type="title"/>
          </p:nvPr>
        </p:nvSpPr>
        <p:spPr/>
        <p:txBody>
          <a:bodyPr/>
          <a:lstStyle/>
          <a:p>
            <a:r>
              <a:rPr lang="en" dirty="0"/>
              <a:t>Equity pause</a:t>
            </a:r>
            <a:endParaRPr lang="en-US" dirty="0"/>
          </a:p>
        </p:txBody>
      </p:sp>
      <p:sp>
        <p:nvSpPr>
          <p:cNvPr id="8" name="Google Shape;377;p58">
            <a:extLst>
              <a:ext uri="{FF2B5EF4-FFF2-40B4-BE49-F238E27FC236}">
                <a16:creationId xmlns:a16="http://schemas.microsoft.com/office/drawing/2014/main" id="{60D27C2B-8CDC-7940-A61C-6520F73B1E82}"/>
              </a:ext>
            </a:extLst>
          </p:cNvPr>
          <p:cNvSpPr txBox="1"/>
          <p:nvPr/>
        </p:nvSpPr>
        <p:spPr>
          <a:xfrm>
            <a:off x="628650" y="1395668"/>
            <a:ext cx="1947402" cy="2492866"/>
          </a:xfrm>
          <a:prstGeom prst="rect">
            <a:avLst/>
          </a:prstGeom>
          <a:solidFill>
            <a:srgbClr val="548135">
              <a:alpha val="15000"/>
            </a:srgbClr>
          </a:solidFill>
          <a:ln w="25400" cap="flat" cmpd="sng">
            <a:solidFill>
              <a:srgbClr val="54813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600"/>
              </a:spcBef>
              <a:spcAft>
                <a:spcPts val="0"/>
              </a:spcAft>
              <a:buNone/>
            </a:pPr>
            <a:r>
              <a:rPr lang="en" sz="2100" b="1" dirty="0">
                <a:solidFill>
                  <a:srgbClr val="548135"/>
                </a:solidFill>
                <a:latin typeface="+mn-lt"/>
                <a:ea typeface="Calibri"/>
                <a:cs typeface="Calibri"/>
                <a:sym typeface="Calibri"/>
              </a:rPr>
              <a:t>EQUITY </a:t>
            </a:r>
            <a:endParaRPr sz="2100" b="1" dirty="0">
              <a:solidFill>
                <a:srgbClr val="548135"/>
              </a:solidFill>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r>
              <a:rPr lang="en" sz="2100" b="1" dirty="0">
                <a:solidFill>
                  <a:srgbClr val="548135"/>
                </a:solidFill>
                <a:latin typeface="+mn-lt"/>
                <a:ea typeface="Calibri"/>
                <a:cs typeface="Calibri"/>
                <a:sym typeface="Calibri"/>
              </a:rPr>
              <a:t>PAUSE</a:t>
            </a:r>
            <a:endParaRPr sz="2100" b="1" dirty="0">
              <a:solidFill>
                <a:srgbClr val="548135"/>
              </a:solidFill>
              <a:latin typeface="+mn-lt"/>
              <a:ea typeface="Calibri"/>
              <a:cs typeface="Calibri"/>
              <a:sym typeface="Calibri"/>
            </a:endParaRPr>
          </a:p>
        </p:txBody>
      </p:sp>
      <p:grpSp>
        <p:nvGrpSpPr>
          <p:cNvPr id="15" name="Group 14">
            <a:extLst>
              <a:ext uri="{FF2B5EF4-FFF2-40B4-BE49-F238E27FC236}">
                <a16:creationId xmlns:a16="http://schemas.microsoft.com/office/drawing/2014/main" id="{6B875309-81A0-FA4F-A396-322ECD31C684}"/>
              </a:ext>
            </a:extLst>
          </p:cNvPr>
          <p:cNvGrpSpPr/>
          <p:nvPr/>
        </p:nvGrpSpPr>
        <p:grpSpPr>
          <a:xfrm>
            <a:off x="1063881" y="2127484"/>
            <a:ext cx="1076940" cy="1076940"/>
            <a:chOff x="4896464" y="-969225"/>
            <a:chExt cx="894736" cy="894736"/>
          </a:xfrm>
        </p:grpSpPr>
        <p:sp>
          <p:nvSpPr>
            <p:cNvPr id="10" name="Oval 9">
              <a:extLst>
                <a:ext uri="{FF2B5EF4-FFF2-40B4-BE49-F238E27FC236}">
                  <a16:creationId xmlns:a16="http://schemas.microsoft.com/office/drawing/2014/main" id="{F46FC333-5D64-5B4E-820A-2C4F74A4D1E7}"/>
                </a:ext>
              </a:extLst>
            </p:cNvPr>
            <p:cNvSpPr/>
            <p:nvPr/>
          </p:nvSpPr>
          <p:spPr>
            <a:xfrm>
              <a:off x="4896464" y="-969225"/>
              <a:ext cx="894736" cy="894736"/>
            </a:xfrm>
            <a:prstGeom prst="ellipse">
              <a:avLst/>
            </a:prstGeom>
            <a:solidFill>
              <a:srgbClr val="548135"/>
            </a:solidFill>
            <a:ln>
              <a:solidFill>
                <a:srgbClr val="548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3581674-9038-5D4B-BC91-C83B083EE57B}"/>
                </a:ext>
              </a:extLst>
            </p:cNvPr>
            <p:cNvCxnSpPr/>
            <p:nvPr/>
          </p:nvCxnSpPr>
          <p:spPr>
            <a:xfrm>
              <a:off x="5211097" y="-738167"/>
              <a:ext cx="0" cy="432619"/>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8909FB-545A-0C43-906B-CB6267422F0A}"/>
                </a:ext>
              </a:extLst>
            </p:cNvPr>
            <p:cNvCxnSpPr/>
            <p:nvPr/>
          </p:nvCxnSpPr>
          <p:spPr>
            <a:xfrm>
              <a:off x="5466735" y="-738167"/>
              <a:ext cx="0" cy="432619"/>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D711A80C-214E-4E6C-BB48-62F7999D10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3466899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2" name="Text Placeholder 1">
            <a:extLst>
              <a:ext uri="{FF2B5EF4-FFF2-40B4-BE49-F238E27FC236}">
                <a16:creationId xmlns:a16="http://schemas.microsoft.com/office/drawing/2014/main" id="{76E8A5A2-739D-4B10-8300-86ED8DF3C18F}"/>
              </a:ext>
            </a:extLst>
          </p:cNvPr>
          <p:cNvSpPr>
            <a:spLocks noGrp="1"/>
          </p:cNvSpPr>
          <p:nvPr>
            <p:ph type="body" idx="1"/>
          </p:nvPr>
        </p:nvSpPr>
        <p:spPr>
          <a:xfrm>
            <a:off x="628650" y="1273807"/>
            <a:ext cx="7886700" cy="3263400"/>
          </a:xfrm>
        </p:spPr>
        <p:txBody>
          <a:bodyPr/>
          <a:lstStyle/>
          <a:p>
            <a:pPr lvl="0">
              <a:lnSpc>
                <a:spcPct val="90000"/>
              </a:lnSpc>
              <a:spcBef>
                <a:spcPts val="800"/>
              </a:spcBef>
              <a:buClr>
                <a:srgbClr val="548135"/>
              </a:buClr>
              <a:buSzPts val="2100"/>
            </a:pPr>
            <a:r>
              <a:rPr lang="en-US" sz="2100" b="1" dirty="0">
                <a:solidFill>
                  <a:srgbClr val="888888"/>
                </a:solidFill>
                <a:sym typeface="Calibri"/>
              </a:rPr>
              <a:t>When listening to unproductive discourse, we often make judgments.</a:t>
            </a:r>
          </a:p>
          <a:p>
            <a:pPr lvl="0">
              <a:lnSpc>
                <a:spcPct val="90000"/>
              </a:lnSpc>
              <a:spcBef>
                <a:spcPts val="800"/>
              </a:spcBef>
              <a:buClr>
                <a:srgbClr val="548135"/>
              </a:buClr>
              <a:buSzPts val="2100"/>
            </a:pPr>
            <a:endParaRPr lang="en-US" sz="2100" b="1" dirty="0">
              <a:solidFill>
                <a:srgbClr val="888888"/>
              </a:solidFill>
              <a:sym typeface="Calibri"/>
            </a:endParaRPr>
          </a:p>
          <a:p>
            <a:pPr lvl="0">
              <a:lnSpc>
                <a:spcPct val="90000"/>
              </a:lnSpc>
              <a:spcBef>
                <a:spcPts val="800"/>
              </a:spcBef>
              <a:buClr>
                <a:srgbClr val="548135"/>
              </a:buClr>
              <a:buSzPts val="2100"/>
            </a:pPr>
            <a:r>
              <a:rPr lang="en-US" sz="2100" b="1" dirty="0">
                <a:solidFill>
                  <a:srgbClr val="888888"/>
                </a:solidFill>
                <a:sym typeface="Calibri"/>
              </a:rPr>
              <a:t>This “fast thinking” may cause us to react in ways that are counterproductive to our goals. </a:t>
            </a:r>
          </a:p>
          <a:p>
            <a:pPr lvl="0">
              <a:lnSpc>
                <a:spcPct val="90000"/>
              </a:lnSpc>
              <a:spcBef>
                <a:spcPts val="800"/>
              </a:spcBef>
              <a:buClr>
                <a:srgbClr val="548135"/>
              </a:buClr>
              <a:buSzPts val="2100"/>
            </a:pPr>
            <a:endParaRPr lang="en-US" sz="2100" b="1" dirty="0">
              <a:solidFill>
                <a:srgbClr val="888888"/>
              </a:solidFill>
              <a:sym typeface="Calibri"/>
            </a:endParaRPr>
          </a:p>
          <a:p>
            <a:pPr lvl="0">
              <a:lnSpc>
                <a:spcPct val="90000"/>
              </a:lnSpc>
              <a:spcBef>
                <a:spcPts val="800"/>
              </a:spcBef>
              <a:buClr>
                <a:srgbClr val="548135"/>
              </a:buClr>
              <a:buSzPts val="2100"/>
            </a:pPr>
            <a:r>
              <a:rPr lang="en-US" sz="2100" b="1" dirty="0">
                <a:solidFill>
                  <a:srgbClr val="888888"/>
                </a:solidFill>
                <a:sym typeface="Calibri"/>
              </a:rPr>
              <a:t>To shift unproductive discourse, you need to listen without judgment.</a:t>
            </a:r>
          </a:p>
        </p:txBody>
      </p:sp>
      <p:sp>
        <p:nvSpPr>
          <p:cNvPr id="321" name="Google Shape;321;p49"/>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r>
              <a:rPr lang="en" dirty="0">
                <a:sym typeface="Calibri"/>
              </a:rPr>
              <a:t>Begin with listening ...</a:t>
            </a:r>
            <a:endParaRPr dirty="0">
              <a:sym typeface="Calibri"/>
            </a:endParaRPr>
          </a:p>
        </p:txBody>
      </p:sp>
      <p:sp>
        <p:nvSpPr>
          <p:cNvPr id="3" name="Slide Number Placeholder 2">
            <a:extLst>
              <a:ext uri="{FF2B5EF4-FFF2-40B4-BE49-F238E27FC236}">
                <a16:creationId xmlns:a16="http://schemas.microsoft.com/office/drawing/2014/main" id="{4CA43576-9172-4172-A48E-0512C6BDD9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26"/>
        <p:cNvGrpSpPr/>
        <p:nvPr/>
      </p:nvGrpSpPr>
      <p:grpSpPr>
        <a:xfrm>
          <a:off x="0" y="0"/>
          <a:ext cx="0" cy="0"/>
          <a:chOff x="0" y="0"/>
          <a:chExt cx="0" cy="0"/>
        </a:xfrm>
      </p:grpSpPr>
      <p:sp>
        <p:nvSpPr>
          <p:cNvPr id="327" name="Google Shape;327;p5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Meeting planning and facilitation</a:t>
            </a:r>
            <a:endParaRPr dirty="0"/>
          </a:p>
        </p:txBody>
      </p:sp>
      <p:sp>
        <p:nvSpPr>
          <p:cNvPr id="2" name="Slide Number Placeholder 1">
            <a:extLst>
              <a:ext uri="{FF2B5EF4-FFF2-40B4-BE49-F238E27FC236}">
                <a16:creationId xmlns:a16="http://schemas.microsoft.com/office/drawing/2014/main" id="{39B6BF0A-866C-4CA7-9572-25D4346D05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50B879-B35B-4FBD-BB1D-D01E45A467BE}"/>
              </a:ext>
            </a:extLst>
          </p:cNvPr>
          <p:cNvSpPr>
            <a:spLocks noGrp="1"/>
          </p:cNvSpPr>
          <p:nvPr>
            <p:ph type="body" idx="1"/>
          </p:nvPr>
        </p:nvSpPr>
        <p:spPr/>
        <p:txBody>
          <a:bodyPr/>
          <a:lstStyle/>
          <a:p>
            <a:r>
              <a:rPr lang="en-US" b="0" dirty="0"/>
              <a:t>What types of meetings do you usually plan? </a:t>
            </a:r>
          </a:p>
          <a:p>
            <a:r>
              <a:rPr lang="en-US" b="0" dirty="0"/>
              <a:t>How do you know they are successful?</a:t>
            </a:r>
          </a:p>
        </p:txBody>
      </p:sp>
      <p:sp>
        <p:nvSpPr>
          <p:cNvPr id="3" name="Slide Number Placeholder 2">
            <a:extLst>
              <a:ext uri="{FF2B5EF4-FFF2-40B4-BE49-F238E27FC236}">
                <a16:creationId xmlns:a16="http://schemas.microsoft.com/office/drawing/2014/main" id="{BDECC6C8-65B9-47DE-8ACF-60A14C4423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
        <p:nvSpPr>
          <p:cNvPr id="4" name="Title 3">
            <a:extLst>
              <a:ext uri="{FF2B5EF4-FFF2-40B4-BE49-F238E27FC236}">
                <a16:creationId xmlns:a16="http://schemas.microsoft.com/office/drawing/2014/main" id="{96F133AE-317E-459F-898B-7EE97C78ACEB}"/>
              </a:ext>
            </a:extLst>
          </p:cNvPr>
          <p:cNvSpPr>
            <a:spLocks noGrp="1"/>
          </p:cNvSpPr>
          <p:nvPr>
            <p:ph type="title"/>
          </p:nvPr>
        </p:nvSpPr>
        <p:spPr/>
        <p:txBody>
          <a:bodyPr/>
          <a:lstStyle/>
          <a:p>
            <a:r>
              <a:rPr lang="en-US" dirty="0"/>
              <a:t>Self-reflection</a:t>
            </a:r>
          </a:p>
        </p:txBody>
      </p:sp>
      <p:pic>
        <p:nvPicPr>
          <p:cNvPr id="5" name="Google Shape;344;p53">
            <a:extLst>
              <a:ext uri="{FF2B5EF4-FFF2-40B4-BE49-F238E27FC236}">
                <a16:creationId xmlns:a16="http://schemas.microsoft.com/office/drawing/2014/main" id="{0BE94BF7-C436-5A4C-B0AF-B6CDB60A471F}"/>
              </a:ext>
            </a:extLst>
          </p:cNvPr>
          <p:cNvPicPr preferRelativeResize="0"/>
          <p:nvPr/>
        </p:nvPicPr>
        <p:blipFill>
          <a:blip r:embed="rId3"/>
          <a:stretch>
            <a:fillRect/>
          </a:stretch>
        </p:blipFill>
        <p:spPr>
          <a:xfrm>
            <a:off x="6858140" y="90805"/>
            <a:ext cx="1838087" cy="1598336"/>
          </a:xfrm>
          <a:prstGeom prst="rect">
            <a:avLst/>
          </a:prstGeom>
          <a:noFill/>
        </p:spPr>
      </p:pic>
    </p:spTree>
    <p:extLst>
      <p:ext uri="{BB962C8B-B14F-4D97-AF65-F5344CB8AC3E}">
        <p14:creationId xmlns:p14="http://schemas.microsoft.com/office/powerpoint/2010/main" val="1994529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D53541-7AA9-7845-B3C2-13AA22C1E2A3}"/>
              </a:ext>
            </a:extLst>
          </p:cNvPr>
          <p:cNvSpPr>
            <a:spLocks noGrp="1"/>
          </p:cNvSpPr>
          <p:nvPr>
            <p:ph type="body" idx="1"/>
          </p:nvPr>
        </p:nvSpPr>
        <p:spPr/>
        <p:txBody>
          <a:bodyPr/>
          <a:lstStyle/>
          <a:p>
            <a:pPr marL="342900" indent="-342900">
              <a:buFont typeface="Arial" panose="020B0604020202020204" pitchFamily="34" charset="0"/>
              <a:buChar char="•"/>
            </a:pPr>
            <a:r>
              <a:rPr lang="en-US" dirty="0"/>
              <a:t>General grade or department team meetings: </a:t>
            </a:r>
            <a:r>
              <a:rPr lang="en-US" b="0" dirty="0"/>
              <a:t>plan initial inquiry, reflect on and share learning.</a:t>
            </a:r>
          </a:p>
          <a:p>
            <a:pPr marL="342900" indent="-342900">
              <a:buFont typeface="Arial" panose="020B0604020202020204" pitchFamily="34" charset="0"/>
              <a:buChar char="•"/>
            </a:pPr>
            <a:r>
              <a:rPr lang="en-US" dirty="0"/>
              <a:t>Learning huddles: </a:t>
            </a:r>
            <a:r>
              <a:rPr lang="en-US" b="0" dirty="0"/>
              <a:t>maintain progress for ongoing inquiry, share early learning, make necessary adjustments and articulate next steps.</a:t>
            </a:r>
          </a:p>
          <a:p>
            <a:pPr marL="342900" indent="-342900">
              <a:buFont typeface="Arial" panose="020B0604020202020204" pitchFamily="34" charset="0"/>
              <a:buChar char="•"/>
            </a:pPr>
            <a:r>
              <a:rPr lang="en-US" dirty="0"/>
              <a:t>Check-in meetings: </a:t>
            </a:r>
            <a:r>
              <a:rPr lang="en-US" b="0" dirty="0"/>
              <a:t>check in on progress of inquiry and troubleshoot issues.</a:t>
            </a:r>
          </a:p>
          <a:p>
            <a:endParaRPr lang="en-US" dirty="0"/>
          </a:p>
        </p:txBody>
      </p:sp>
      <p:sp>
        <p:nvSpPr>
          <p:cNvPr id="3" name="Slide Number Placeholder 2">
            <a:extLst>
              <a:ext uri="{FF2B5EF4-FFF2-40B4-BE49-F238E27FC236}">
                <a16:creationId xmlns:a16="http://schemas.microsoft.com/office/drawing/2014/main" id="{85C36B01-5B6B-0044-BB10-21C5731430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
        <p:nvSpPr>
          <p:cNvPr id="4" name="Title 3">
            <a:extLst>
              <a:ext uri="{FF2B5EF4-FFF2-40B4-BE49-F238E27FC236}">
                <a16:creationId xmlns:a16="http://schemas.microsoft.com/office/drawing/2014/main" id="{5CD761F6-858C-834F-ABE4-1AC9F8E45CB5}"/>
              </a:ext>
            </a:extLst>
          </p:cNvPr>
          <p:cNvSpPr>
            <a:spLocks noGrp="1"/>
          </p:cNvSpPr>
          <p:nvPr>
            <p:ph type="title"/>
          </p:nvPr>
        </p:nvSpPr>
        <p:spPr/>
        <p:txBody>
          <a:bodyPr/>
          <a:lstStyle/>
          <a:p>
            <a:r>
              <a:rPr lang="en-US" dirty="0"/>
              <a:t>Types of meetings</a:t>
            </a:r>
          </a:p>
        </p:txBody>
      </p:sp>
    </p:spTree>
    <p:extLst>
      <p:ext uri="{BB962C8B-B14F-4D97-AF65-F5344CB8AC3E}">
        <p14:creationId xmlns:p14="http://schemas.microsoft.com/office/powerpoint/2010/main" val="2441823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31"/>
          <p:cNvSpPr txBox="1">
            <a:spLocks noGrp="1"/>
          </p:cNvSpPr>
          <p:nvPr>
            <p:ph type="body" idx="1"/>
          </p:nvPr>
        </p:nvSpPr>
        <p:spPr>
          <a:xfrm>
            <a:off x="628650" y="1225779"/>
            <a:ext cx="7886700" cy="3263400"/>
          </a:xfrm>
          <a:prstGeom prst="rect">
            <a:avLst/>
          </a:prstGeom>
        </p:spPr>
        <p:txBody>
          <a:bodyPr spcFirstLastPara="1" wrap="square" lIns="0" tIns="34275" rIns="68575" bIns="34275" anchor="t" anchorCtr="0">
            <a:noAutofit/>
          </a:bodyPr>
          <a:lstStyle/>
          <a:p>
            <a:pPr lvl="0">
              <a:spcAft>
                <a:spcPts val="1200"/>
              </a:spcAft>
            </a:pPr>
            <a:r>
              <a:rPr lang="en" sz="1800" dirty="0">
                <a:sym typeface="Calibri"/>
              </a:rPr>
              <a:t>For a meeting to be successful, it is important that all teachers …</a:t>
            </a:r>
            <a:endParaRPr sz="1800" dirty="0">
              <a:sym typeface="Calibri"/>
            </a:endParaRPr>
          </a:p>
          <a:p>
            <a:pPr marL="228600" lvl="0"/>
            <a:r>
              <a:rPr lang="en" sz="1800" dirty="0">
                <a:sym typeface="Calibri"/>
              </a:rPr>
              <a:t>1. Come prepared.</a:t>
            </a:r>
            <a:endParaRPr sz="1800" dirty="0">
              <a:sym typeface="Calibri"/>
            </a:endParaRPr>
          </a:p>
          <a:p>
            <a:pPr marL="228600" lvl="0"/>
            <a:r>
              <a:rPr lang="en" sz="1800" dirty="0">
                <a:sym typeface="Calibri"/>
              </a:rPr>
              <a:t>2. Listen actively and attentively.</a:t>
            </a:r>
            <a:endParaRPr sz="1800" dirty="0">
              <a:sym typeface="Calibri"/>
            </a:endParaRPr>
          </a:p>
          <a:p>
            <a:pPr marL="228600" lvl="0"/>
            <a:r>
              <a:rPr lang="en" sz="1800" dirty="0">
                <a:sym typeface="Calibri"/>
              </a:rPr>
              <a:t>3. Maintain a positive group dynamic (verbal and nonverbal).</a:t>
            </a:r>
            <a:endParaRPr sz="1800" dirty="0">
              <a:sym typeface="Calibri"/>
            </a:endParaRPr>
          </a:p>
          <a:p>
            <a:pPr marL="228600" lvl="0"/>
            <a:r>
              <a:rPr lang="en" sz="1800" dirty="0">
                <a:sym typeface="Calibri"/>
              </a:rPr>
              <a:t>4. Are focused and on task.</a:t>
            </a:r>
            <a:endParaRPr sz="1800" dirty="0">
              <a:sym typeface="Calibri"/>
            </a:endParaRPr>
          </a:p>
          <a:p>
            <a:pPr marL="228600" lvl="0"/>
            <a:r>
              <a:rPr lang="en" sz="1800" dirty="0">
                <a:sym typeface="Calibri"/>
              </a:rPr>
              <a:t>5. Complete all meeting objectives.</a:t>
            </a:r>
            <a:endParaRPr sz="1800" dirty="0">
              <a:sym typeface="Calibri"/>
            </a:endParaRPr>
          </a:p>
          <a:p>
            <a:pPr marL="228600" lvl="0"/>
            <a:r>
              <a:rPr lang="en" sz="1800" dirty="0">
                <a:sym typeface="Calibri"/>
              </a:rPr>
              <a:t>6. Ensure equity of voice (everyone is given the opportunity to speak).</a:t>
            </a:r>
            <a:endParaRPr sz="1800" dirty="0">
              <a:sym typeface="Calibri"/>
            </a:endParaRPr>
          </a:p>
          <a:p>
            <a:pPr marL="228600" lvl="0"/>
            <a:r>
              <a:rPr lang="en" sz="1800" dirty="0">
                <a:sym typeface="Calibri"/>
              </a:rPr>
              <a:t>7. Are reflective about their practice.</a:t>
            </a:r>
            <a:endParaRPr sz="1800" dirty="0">
              <a:sym typeface="Calibri"/>
            </a:endParaRPr>
          </a:p>
          <a:p>
            <a:pPr marL="0" lvl="0" indent="0" algn="l" rtl="0">
              <a:spcBef>
                <a:spcPts val="800"/>
              </a:spcBef>
              <a:spcAft>
                <a:spcPts val="500"/>
              </a:spcAft>
              <a:buNone/>
            </a:pPr>
            <a:endParaRPr sz="1800" b="0" dirty="0">
              <a:solidFill>
                <a:schemeClr val="dk2"/>
              </a:solidFill>
            </a:endParaRPr>
          </a:p>
        </p:txBody>
      </p:sp>
      <p:sp>
        <p:nvSpPr>
          <p:cNvPr id="195" name="Google Shape;195;p31"/>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a:t>What is a successful meeting?</a:t>
            </a:r>
            <a:endParaRPr/>
          </a:p>
        </p:txBody>
      </p:sp>
      <p:sp>
        <p:nvSpPr>
          <p:cNvPr id="2" name="Slide Number Placeholder 1">
            <a:extLst>
              <a:ext uri="{FF2B5EF4-FFF2-40B4-BE49-F238E27FC236}">
                <a16:creationId xmlns:a16="http://schemas.microsoft.com/office/drawing/2014/main" id="{3E02D9B2-9263-492C-AD48-116400263F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4" name="Picture 3">
            <a:extLst>
              <a:ext uri="{FF2B5EF4-FFF2-40B4-BE49-F238E27FC236}">
                <a16:creationId xmlns:a16="http://schemas.microsoft.com/office/drawing/2014/main" id="{E60DB819-D6E1-B846-A948-ADAFF02B2546}"/>
              </a:ext>
            </a:extLst>
          </p:cNvPr>
          <p:cNvPicPr>
            <a:picLocks noChangeAspect="1"/>
          </p:cNvPicPr>
          <p:nvPr/>
        </p:nvPicPr>
        <p:blipFill>
          <a:blip r:embed="rId3"/>
          <a:stretch>
            <a:fillRect/>
          </a:stretch>
        </p:blipFill>
        <p:spPr>
          <a:xfrm>
            <a:off x="952053" y="1542899"/>
            <a:ext cx="3741467" cy="2852869"/>
          </a:xfrm>
          <a:prstGeom prst="rect">
            <a:avLst/>
          </a:prstGeom>
          <a:noFill/>
          <a:ln>
            <a:noFill/>
          </a:ln>
        </p:spPr>
      </p:pic>
      <p:sp>
        <p:nvSpPr>
          <p:cNvPr id="2" name="Slide Number Placeholder 1">
            <a:extLst>
              <a:ext uri="{FF2B5EF4-FFF2-40B4-BE49-F238E27FC236}">
                <a16:creationId xmlns:a16="http://schemas.microsoft.com/office/drawing/2014/main" id="{A5A6D90E-F0BF-4D65-B273-3E26152D4F6C}"/>
              </a:ext>
            </a:extLst>
          </p:cNvPr>
          <p:cNvSpPr>
            <a:spLocks noGrp="1"/>
          </p:cNvSpPr>
          <p:nvPr>
            <p:ph type="sldNum" idx="12"/>
          </p:nvPr>
        </p:nvSpPr>
        <p:spPr>
          <a:xfrm>
            <a:off x="7044179" y="124630"/>
            <a:ext cx="2057400" cy="2739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mtClean="0"/>
              <a:pPr marL="0" lvl="0" indent="0" rtl="0">
                <a:lnSpc>
                  <a:spcPct val="90000"/>
                </a:lnSpc>
                <a:spcBef>
                  <a:spcPts val="0"/>
                </a:spcBef>
                <a:spcAft>
                  <a:spcPts val="600"/>
                </a:spcAft>
                <a:buNone/>
              </a:pPr>
              <a:t>48</a:t>
            </a:fld>
            <a:endParaRPr lang="en"/>
          </a:p>
        </p:txBody>
      </p:sp>
      <p:sp>
        <p:nvSpPr>
          <p:cNvPr id="332" name="Google Shape;332;p51"/>
          <p:cNvSpPr txBox="1">
            <a:spLocks noGrp="1"/>
          </p:cNvSpPr>
          <p:nvPr>
            <p:ph type="title"/>
          </p:nvPr>
        </p:nvSpPr>
        <p:spPr>
          <a:xfrm>
            <a:off x="628650" y="273844"/>
            <a:ext cx="7886700" cy="994200"/>
          </a:xfrm>
        </p:spPr>
        <p:txBody>
          <a:bodyPr spcFirstLastPara="1" wrap="square" lIns="0" tIns="34275" rIns="68575" bIns="34275" anchor="ctr" anchorCtr="0">
            <a:normAutofit/>
          </a:bodyPr>
          <a:lstStyle/>
          <a:p>
            <a:r>
              <a:rPr lang="en-US" sz="3300" dirty="0"/>
              <a:t>Meeting planning and facilitation process</a:t>
            </a:r>
          </a:p>
        </p:txBody>
      </p:sp>
      <p:sp>
        <p:nvSpPr>
          <p:cNvPr id="145" name="Text Placeholder 3">
            <a:extLst>
              <a:ext uri="{FF2B5EF4-FFF2-40B4-BE49-F238E27FC236}">
                <a16:creationId xmlns:a16="http://schemas.microsoft.com/office/drawing/2014/main" id="{A1C0B4BB-2B9C-4CF5-94A3-CE766114F94A}"/>
              </a:ext>
            </a:extLst>
          </p:cNvPr>
          <p:cNvSpPr>
            <a:spLocks noGrp="1"/>
          </p:cNvSpPr>
          <p:nvPr>
            <p:ph type="body" idx="1"/>
          </p:nvPr>
        </p:nvSpPr>
        <p:spPr>
          <a:xfrm>
            <a:off x="5291092" y="1541887"/>
            <a:ext cx="3409996" cy="2853881"/>
          </a:xfrm>
        </p:spPr>
        <p:txBody>
          <a:bodyPr wrap="square" anchor="t">
            <a:normAutofit/>
          </a:bodyPr>
          <a:lstStyle/>
          <a:p>
            <a:pPr>
              <a:buClr>
                <a:schemeClr val="accent6">
                  <a:lumMod val="75000"/>
                </a:schemeClr>
              </a:buClr>
            </a:pPr>
            <a:r>
              <a:rPr lang="en-US" sz="1800" dirty="0"/>
              <a:t>Before the meeting:</a:t>
            </a:r>
          </a:p>
          <a:p>
            <a:pPr marL="355600" lvl="1" indent="-285750">
              <a:buClr>
                <a:schemeClr val="accent6">
                  <a:lumMod val="75000"/>
                </a:schemeClr>
              </a:buClr>
              <a:buFont typeface="Wingdings" pitchFamily="2" charset="2"/>
              <a:buChar char="q"/>
            </a:pPr>
            <a:r>
              <a:rPr lang="en-US" sz="1800" dirty="0">
                <a:solidFill>
                  <a:srgbClr val="888888"/>
                </a:solidFill>
              </a:rPr>
              <a:t>Planning and materials development.</a:t>
            </a:r>
          </a:p>
          <a:p>
            <a:pPr marL="355600" lvl="1" indent="-285750">
              <a:buClr>
                <a:schemeClr val="accent6">
                  <a:lumMod val="75000"/>
                </a:schemeClr>
              </a:buClr>
              <a:buFont typeface="Wingdings" pitchFamily="2" charset="2"/>
              <a:buChar char="q"/>
            </a:pPr>
            <a:r>
              <a:rPr lang="en-US" sz="1800" dirty="0">
                <a:solidFill>
                  <a:srgbClr val="888888"/>
                </a:solidFill>
              </a:rPr>
              <a:t>Facilitation preparation.</a:t>
            </a:r>
          </a:p>
          <a:p>
            <a:pPr>
              <a:buClr>
                <a:schemeClr val="accent6">
                  <a:lumMod val="75000"/>
                </a:schemeClr>
              </a:buClr>
            </a:pPr>
            <a:r>
              <a:rPr lang="en-US" sz="1800" dirty="0"/>
              <a:t>During the meeting:</a:t>
            </a:r>
          </a:p>
          <a:p>
            <a:pPr marL="355600" lvl="1" indent="-285750">
              <a:buClr>
                <a:schemeClr val="accent6">
                  <a:lumMod val="75000"/>
                </a:schemeClr>
              </a:buClr>
              <a:buFont typeface="Wingdings" pitchFamily="2" charset="2"/>
              <a:buChar char="q"/>
            </a:pPr>
            <a:r>
              <a:rPr lang="en-US" sz="1800" dirty="0">
                <a:solidFill>
                  <a:srgbClr val="888888"/>
                </a:solidFill>
              </a:rPr>
              <a:t>Facilitation process.</a:t>
            </a:r>
          </a:p>
          <a:p>
            <a:pPr>
              <a:buClr>
                <a:schemeClr val="accent6">
                  <a:lumMod val="75000"/>
                </a:schemeClr>
              </a:buClr>
            </a:pPr>
            <a:r>
              <a:rPr lang="en-US" sz="1800" dirty="0"/>
              <a:t>After the meeting:</a:t>
            </a:r>
          </a:p>
          <a:p>
            <a:pPr marL="355600" lvl="1" indent="-285750">
              <a:buClr>
                <a:schemeClr val="accent6">
                  <a:lumMod val="75000"/>
                </a:schemeClr>
              </a:buClr>
              <a:buFont typeface="Wingdings" pitchFamily="2" charset="2"/>
              <a:buChar char="q"/>
            </a:pPr>
            <a:r>
              <a:rPr lang="en-US" sz="1800" dirty="0">
                <a:solidFill>
                  <a:srgbClr val="888888"/>
                </a:solidFill>
              </a:rPr>
              <a:t>Reflection and improvement.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3"/>
          <p:cNvSpPr txBox="1">
            <a:spLocks noGrp="1"/>
          </p:cNvSpPr>
          <p:nvPr>
            <p:ph type="title"/>
          </p:nvPr>
        </p:nvSpPr>
        <p:spPr>
          <a:xfrm>
            <a:off x="373437" y="2740414"/>
            <a:ext cx="8322789" cy="1046518"/>
          </a:xfrm>
          <a:prstGeom prst="rect">
            <a:avLst/>
          </a:prstGeom>
        </p:spPr>
        <p:txBody>
          <a:bodyPr spcFirstLastPara="1" wrap="square" lIns="0" tIns="34275" rIns="68575" bIns="34275" anchor="ctr" anchorCtr="0">
            <a:noAutofit/>
          </a:bodyPr>
          <a:lstStyle/>
          <a:p>
            <a:pPr marL="457200" lvl="0" indent="-438150" algn="l" rtl="0">
              <a:spcBef>
                <a:spcPts val="0"/>
              </a:spcBef>
              <a:spcAft>
                <a:spcPts val="0"/>
              </a:spcAft>
              <a:buSzPts val="3300"/>
              <a:buAutoNum type="arabicPeriod"/>
            </a:pPr>
            <a:r>
              <a:rPr lang="en" dirty="0"/>
              <a:t>Planning and materials development</a:t>
            </a:r>
            <a:endParaRPr dirty="0"/>
          </a:p>
        </p:txBody>
      </p:sp>
      <p:sp>
        <p:nvSpPr>
          <p:cNvPr id="2" name="Slide Number Placeholder 1">
            <a:extLst>
              <a:ext uri="{FF2B5EF4-FFF2-40B4-BE49-F238E27FC236}">
                <a16:creationId xmlns:a16="http://schemas.microsoft.com/office/drawing/2014/main" id="{6D4AE5A3-AD05-414E-A994-05832F0C80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pic>
        <p:nvPicPr>
          <p:cNvPr id="7" name="Picture 6">
            <a:extLst>
              <a:ext uri="{FF2B5EF4-FFF2-40B4-BE49-F238E27FC236}">
                <a16:creationId xmlns:a16="http://schemas.microsoft.com/office/drawing/2014/main" id="{A58D66CA-C400-7D41-8EEC-36F9EDF9A25F}"/>
              </a:ext>
            </a:extLst>
          </p:cNvPr>
          <p:cNvPicPr>
            <a:picLocks noChangeAspect="1"/>
          </p:cNvPicPr>
          <p:nvPr/>
        </p:nvPicPr>
        <p:blipFill>
          <a:blip r:embed="rId3"/>
          <a:stretch>
            <a:fillRect/>
          </a:stretch>
        </p:blipFill>
        <p:spPr>
          <a:xfrm>
            <a:off x="5367458" y="166399"/>
            <a:ext cx="3328768" cy="2538186"/>
          </a:xfrm>
          <a:prstGeom prst="rect">
            <a:avLst/>
          </a:prstGeom>
          <a:noFill/>
          <a:ln>
            <a:noFill/>
          </a:ln>
        </p:spPr>
      </p:pic>
      <p:sp>
        <p:nvSpPr>
          <p:cNvPr id="8" name="Right Arrow 7">
            <a:extLst>
              <a:ext uri="{FF2B5EF4-FFF2-40B4-BE49-F238E27FC236}">
                <a16:creationId xmlns:a16="http://schemas.microsoft.com/office/drawing/2014/main" id="{92822174-0441-614A-AAC6-5C9EDC4293C7}"/>
              </a:ext>
            </a:extLst>
          </p:cNvPr>
          <p:cNvSpPr/>
          <p:nvPr/>
        </p:nvSpPr>
        <p:spPr>
          <a:xfrm>
            <a:off x="6082906" y="369957"/>
            <a:ext cx="250853" cy="169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DED68-2CFB-EF4E-8A9B-E4CC44940E16}"/>
              </a:ext>
            </a:extLst>
          </p:cNvPr>
          <p:cNvSpPr>
            <a:spLocks noGrp="1"/>
          </p:cNvSpPr>
          <p:nvPr>
            <p:ph type="body" idx="1"/>
          </p:nvPr>
        </p:nvSpPr>
        <p:spPr>
          <a:xfrm>
            <a:off x="628650" y="1297499"/>
            <a:ext cx="7886700" cy="3263400"/>
          </a:xfrm>
        </p:spPr>
        <p:txBody>
          <a:bodyPr/>
          <a:lstStyle/>
          <a:p>
            <a:pPr marL="457200" indent="-228600">
              <a:buSzPct val="115000"/>
              <a:buFont typeface="Arial" panose="020B0604020202020204" pitchFamily="34" charset="0"/>
              <a:buChar char="•"/>
            </a:pPr>
            <a:r>
              <a:rPr lang="en-US" dirty="0"/>
              <a:t>Introductions (name/role, if needed).</a:t>
            </a:r>
          </a:p>
          <a:p>
            <a:pPr marL="457200" indent="-228600">
              <a:buSzPct val="115000"/>
              <a:buFont typeface="Arial" panose="020B0604020202020204" pitchFamily="34" charset="0"/>
              <a:buChar char="•"/>
            </a:pPr>
            <a:r>
              <a:rPr lang="en-US" dirty="0"/>
              <a:t>(2 minutes) Round-robin check-in: </a:t>
            </a:r>
          </a:p>
          <a:p>
            <a:pPr marL="1152525" lvl="1" indent="-234950">
              <a:buSzPct val="115000"/>
              <a:buFont typeface="Arial" panose="020B0604020202020204" pitchFamily="34" charset="0"/>
              <a:buChar char="•"/>
            </a:pPr>
            <a:r>
              <a:rPr lang="en-US" b="1" dirty="0">
                <a:solidFill>
                  <a:srgbClr val="888888"/>
                </a:solidFill>
              </a:rPr>
              <a:t>In one word, how are you feeling today?</a:t>
            </a:r>
          </a:p>
          <a:p>
            <a:pPr marL="457200" indent="-228600">
              <a:buSzPct val="115000"/>
              <a:buFont typeface="Arial" panose="020B0604020202020204" pitchFamily="34" charset="0"/>
              <a:buChar char="•"/>
            </a:pPr>
            <a:r>
              <a:rPr lang="en-US" dirty="0"/>
              <a:t>(8 minutes) Progress checks:</a:t>
            </a:r>
          </a:p>
          <a:p>
            <a:pPr marL="1152525" lvl="1" indent="-234950">
              <a:buSzPct val="115000"/>
              <a:buFont typeface="Arial" panose="020B0604020202020204" pitchFamily="34" charset="0"/>
              <a:buChar char="•"/>
            </a:pPr>
            <a:r>
              <a:rPr lang="en-US" b="1" dirty="0">
                <a:solidFill>
                  <a:srgbClr val="888888"/>
                </a:solidFill>
              </a:rPr>
              <a:t>Since our last session, what have you been working on?</a:t>
            </a:r>
          </a:p>
          <a:p>
            <a:pPr marL="1152525" lvl="1" indent="-234950">
              <a:buSzPct val="115000"/>
              <a:buFont typeface="Arial" panose="020B0604020202020204" pitchFamily="34" charset="0"/>
              <a:buChar char="•"/>
            </a:pPr>
            <a:r>
              <a:rPr lang="en-US" b="1" dirty="0">
                <a:solidFill>
                  <a:srgbClr val="888888"/>
                </a:solidFill>
              </a:rPr>
              <a:t>Has anything changed that impacts your work?</a:t>
            </a:r>
          </a:p>
          <a:p>
            <a:pPr marL="457200" indent="-228600">
              <a:buSzPct val="115000"/>
              <a:buFont typeface="Arial" panose="020B0604020202020204" pitchFamily="34" charset="0"/>
              <a:buChar char="•"/>
            </a:pPr>
            <a:r>
              <a:rPr lang="en-US" dirty="0"/>
              <a:t>Closing.</a:t>
            </a:r>
          </a:p>
        </p:txBody>
      </p:sp>
      <p:sp>
        <p:nvSpPr>
          <p:cNvPr id="3" name="Title 2">
            <a:extLst>
              <a:ext uri="{FF2B5EF4-FFF2-40B4-BE49-F238E27FC236}">
                <a16:creationId xmlns:a16="http://schemas.microsoft.com/office/drawing/2014/main" id="{A0339353-1C6C-6A48-906F-5411CC81F6FE}"/>
              </a:ext>
            </a:extLst>
          </p:cNvPr>
          <p:cNvSpPr>
            <a:spLocks noGrp="1"/>
          </p:cNvSpPr>
          <p:nvPr>
            <p:ph type="title"/>
          </p:nvPr>
        </p:nvSpPr>
        <p:spPr/>
        <p:txBody>
          <a:bodyPr/>
          <a:lstStyle/>
          <a:p>
            <a:r>
              <a:rPr lang="en-US" dirty="0">
                <a:latin typeface="+mj-lt"/>
              </a:rPr>
              <a:t>Progress check-in</a:t>
            </a:r>
          </a:p>
        </p:txBody>
      </p:sp>
      <p:sp>
        <p:nvSpPr>
          <p:cNvPr id="4" name="Slide Number Placeholder 3">
            <a:extLst>
              <a:ext uri="{FF2B5EF4-FFF2-40B4-BE49-F238E27FC236}">
                <a16:creationId xmlns:a16="http://schemas.microsoft.com/office/drawing/2014/main" id="{4107C451-B668-494D-A61B-56E390E160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968833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00839-1C46-4276-AB38-AD21EAAC2CF1}"/>
              </a:ext>
            </a:extLst>
          </p:cNvPr>
          <p:cNvSpPr>
            <a:spLocks noGrp="1"/>
          </p:cNvSpPr>
          <p:nvPr>
            <p:ph type="body" idx="1"/>
          </p:nvPr>
        </p:nvSpPr>
        <p:spPr/>
        <p:txBody>
          <a:bodyPr/>
          <a:lstStyle/>
          <a:p>
            <a:r>
              <a:rPr lang="en-US" b="0" dirty="0"/>
              <a:t>As the facilitator, it is important to make sure that you set aside time to plan your meeting and develop or collect any necessary materials ahead of time.</a:t>
            </a:r>
          </a:p>
        </p:txBody>
      </p:sp>
      <p:sp>
        <p:nvSpPr>
          <p:cNvPr id="3" name="Slide Number Placeholder 2">
            <a:extLst>
              <a:ext uri="{FF2B5EF4-FFF2-40B4-BE49-F238E27FC236}">
                <a16:creationId xmlns:a16="http://schemas.microsoft.com/office/drawing/2014/main" id="{A3F7589F-BF5F-4DCA-BDFF-E025704281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
        <p:nvSpPr>
          <p:cNvPr id="4" name="Title 3">
            <a:extLst>
              <a:ext uri="{FF2B5EF4-FFF2-40B4-BE49-F238E27FC236}">
                <a16:creationId xmlns:a16="http://schemas.microsoft.com/office/drawing/2014/main" id="{86EC9625-0331-4AD7-97AC-9095AFF600EF}"/>
              </a:ext>
            </a:extLst>
          </p:cNvPr>
          <p:cNvSpPr>
            <a:spLocks noGrp="1"/>
          </p:cNvSpPr>
          <p:nvPr>
            <p:ph type="title"/>
          </p:nvPr>
        </p:nvSpPr>
        <p:spPr/>
        <p:txBody>
          <a:bodyPr/>
          <a:lstStyle/>
          <a:p>
            <a:r>
              <a:rPr lang="en-US" dirty="0"/>
              <a:t>Planning and materials development</a:t>
            </a:r>
          </a:p>
        </p:txBody>
      </p:sp>
    </p:spTree>
    <p:extLst>
      <p:ext uri="{BB962C8B-B14F-4D97-AF65-F5344CB8AC3E}">
        <p14:creationId xmlns:p14="http://schemas.microsoft.com/office/powerpoint/2010/main" val="211532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00839-1C46-4276-AB38-AD21EAAC2CF1}"/>
              </a:ext>
            </a:extLst>
          </p:cNvPr>
          <p:cNvSpPr>
            <a:spLocks noGrp="1"/>
          </p:cNvSpPr>
          <p:nvPr>
            <p:ph type="body" idx="1"/>
          </p:nvPr>
        </p:nvSpPr>
        <p:spPr/>
        <p:txBody>
          <a:bodyPr/>
          <a:lstStyle/>
          <a:p>
            <a:r>
              <a:rPr lang="en-US" b="0" dirty="0"/>
              <a:t>Planning your meeting goes beyond creating an agenda. Often, activities need to be selected, necessary data need to be identified, and facilitation roles need to be determined. </a:t>
            </a:r>
          </a:p>
          <a:p>
            <a:endParaRPr lang="en-US" b="0" dirty="0"/>
          </a:p>
          <a:p>
            <a:r>
              <a:rPr lang="en-US" b="0" dirty="0"/>
              <a:t>The following slide is a checklist to help you to think about some of the actions that might be part of your planning process.</a:t>
            </a:r>
          </a:p>
        </p:txBody>
      </p:sp>
      <p:sp>
        <p:nvSpPr>
          <p:cNvPr id="3" name="Slide Number Placeholder 2">
            <a:extLst>
              <a:ext uri="{FF2B5EF4-FFF2-40B4-BE49-F238E27FC236}">
                <a16:creationId xmlns:a16="http://schemas.microsoft.com/office/drawing/2014/main" id="{A3F7589F-BF5F-4DCA-BDFF-E025704281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
        <p:nvSpPr>
          <p:cNvPr id="4" name="Title 3">
            <a:extLst>
              <a:ext uri="{FF2B5EF4-FFF2-40B4-BE49-F238E27FC236}">
                <a16:creationId xmlns:a16="http://schemas.microsoft.com/office/drawing/2014/main" id="{86EC9625-0331-4AD7-97AC-9095AFF600EF}"/>
              </a:ext>
            </a:extLst>
          </p:cNvPr>
          <p:cNvSpPr>
            <a:spLocks noGrp="1"/>
          </p:cNvSpPr>
          <p:nvPr>
            <p:ph type="title"/>
          </p:nvPr>
        </p:nvSpPr>
        <p:spPr/>
        <p:txBody>
          <a:bodyPr/>
          <a:lstStyle/>
          <a:p>
            <a:r>
              <a:rPr lang="en-US" dirty="0"/>
              <a:t>Planning and materials development</a:t>
            </a:r>
          </a:p>
        </p:txBody>
      </p:sp>
    </p:spTree>
    <p:extLst>
      <p:ext uri="{BB962C8B-B14F-4D97-AF65-F5344CB8AC3E}">
        <p14:creationId xmlns:p14="http://schemas.microsoft.com/office/powerpoint/2010/main" val="2464178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54"/>
          <p:cNvSpPr txBox="1">
            <a:spLocks noGrp="1"/>
          </p:cNvSpPr>
          <p:nvPr>
            <p:ph type="body" idx="1"/>
          </p:nvPr>
        </p:nvSpPr>
        <p:spPr>
          <a:xfrm>
            <a:off x="336042" y="990063"/>
            <a:ext cx="7886700" cy="3879593"/>
          </a:xfrm>
          <a:prstGeom prst="rect">
            <a:avLst/>
          </a:prstGeom>
        </p:spPr>
        <p:txBody>
          <a:bodyPr spcFirstLastPara="1" wrap="square" lIns="0" tIns="34275" rIns="68575" bIns="34275" anchor="t" anchorCtr="0">
            <a:noAutofit/>
          </a:bodyPr>
          <a:lstStyle/>
          <a:p>
            <a:pPr marL="514350" indent="-285750">
              <a:spcBef>
                <a:spcPts val="600"/>
              </a:spcBef>
              <a:buClr>
                <a:schemeClr val="accent6">
                  <a:lumMod val="75000"/>
                </a:schemeClr>
              </a:buClr>
              <a:buSzPct val="100000"/>
              <a:buFont typeface="Wingdings" pitchFamily="2" charset="2"/>
              <a:buChar char="q"/>
            </a:pPr>
            <a:r>
              <a:rPr lang="en" sz="1600" dirty="0"/>
              <a:t>Create a facilitator's agenda.</a:t>
            </a:r>
          </a:p>
          <a:p>
            <a:pPr marL="514350" lvl="0" indent="-285750">
              <a:spcBef>
                <a:spcPts val="600"/>
              </a:spcBef>
              <a:buClr>
                <a:schemeClr val="accent6">
                  <a:lumMod val="75000"/>
                </a:schemeClr>
              </a:buClr>
              <a:buSzPct val="100000"/>
              <a:buFont typeface="Wingdings" pitchFamily="2" charset="2"/>
              <a:buChar char="q"/>
            </a:pPr>
            <a:r>
              <a:rPr lang="en" sz="1600" dirty="0">
                <a:sym typeface="Calibri"/>
              </a:rPr>
              <a:t>Establish community agreements/roles.</a:t>
            </a:r>
            <a:endParaRPr lang="en-US" sz="1600" dirty="0"/>
          </a:p>
          <a:p>
            <a:pPr marL="514350" lvl="0" indent="-285750">
              <a:spcBef>
                <a:spcPts val="600"/>
              </a:spcBef>
              <a:buClr>
                <a:schemeClr val="accent6">
                  <a:lumMod val="75000"/>
                </a:schemeClr>
              </a:buClr>
              <a:buSzPct val="100000"/>
              <a:buFont typeface="Wingdings" pitchFamily="2" charset="2"/>
              <a:buChar char="q"/>
            </a:pPr>
            <a:r>
              <a:rPr lang="en" sz="1600" dirty="0">
                <a:sym typeface="Calibri"/>
              </a:rPr>
              <a:t>Develop meeting goals or outcomes.</a:t>
            </a:r>
            <a:endParaRPr sz="1600" dirty="0"/>
          </a:p>
          <a:p>
            <a:pPr marL="514350" indent="-285750">
              <a:spcBef>
                <a:spcPts val="600"/>
              </a:spcBef>
              <a:buClr>
                <a:schemeClr val="accent6">
                  <a:lumMod val="75000"/>
                </a:schemeClr>
              </a:buClr>
              <a:buSzPct val="100000"/>
              <a:buFont typeface="Wingdings" pitchFamily="2" charset="2"/>
              <a:buChar char="q"/>
            </a:pPr>
            <a:r>
              <a:rPr lang="en" sz="1600" dirty="0">
                <a:sym typeface="Calibri"/>
              </a:rPr>
              <a:t>Create activity directions based on the type of meeting (general, learning huddle, or check-in). </a:t>
            </a:r>
            <a:endParaRPr sz="1600" dirty="0"/>
          </a:p>
          <a:p>
            <a:pPr marL="514350" lvl="0" indent="-285750">
              <a:spcBef>
                <a:spcPts val="600"/>
              </a:spcBef>
              <a:buClr>
                <a:schemeClr val="accent6">
                  <a:lumMod val="75000"/>
                </a:schemeClr>
              </a:buClr>
              <a:buSzPct val="100000"/>
              <a:buFont typeface="Wingdings" pitchFamily="2" charset="2"/>
              <a:buChar char="q"/>
            </a:pPr>
            <a:r>
              <a:rPr lang="en" sz="1600" dirty="0">
                <a:sym typeface="Calibri"/>
              </a:rPr>
              <a:t>Determine who will facilitate each portion of the agenda.</a:t>
            </a:r>
            <a:endParaRPr sz="1600" dirty="0"/>
          </a:p>
          <a:p>
            <a:pPr marL="514350" lvl="0" indent="-285750">
              <a:spcBef>
                <a:spcPts val="600"/>
              </a:spcBef>
              <a:buClr>
                <a:schemeClr val="accent6">
                  <a:lumMod val="75000"/>
                </a:schemeClr>
              </a:buClr>
              <a:buSzPct val="100000"/>
              <a:buFont typeface="Wingdings" pitchFamily="2" charset="2"/>
              <a:buChar char="q"/>
            </a:pPr>
            <a:r>
              <a:rPr lang="en" sz="1600" dirty="0">
                <a:sym typeface="Calibri"/>
              </a:rPr>
              <a:t>Identify possible contributions from staff or bright spots that might be included in the meeting.</a:t>
            </a:r>
            <a:endParaRPr sz="1600" dirty="0"/>
          </a:p>
          <a:p>
            <a:pPr marL="514350" indent="-285750">
              <a:spcBef>
                <a:spcPts val="600"/>
              </a:spcBef>
              <a:buClr>
                <a:schemeClr val="accent6">
                  <a:lumMod val="75000"/>
                </a:schemeClr>
              </a:buClr>
              <a:buSzPct val="100000"/>
              <a:buFont typeface="Wingdings" pitchFamily="2" charset="2"/>
              <a:buChar char="q"/>
            </a:pPr>
            <a:r>
              <a:rPr lang="en" sz="1600" dirty="0">
                <a:sym typeface="Calibri"/>
              </a:rPr>
              <a:t>Determine whether any content support will be necessary for the meeting </a:t>
            </a:r>
            <a:r>
              <a:rPr lang="en-US" sz="1600" dirty="0"/>
              <a:t>and ask the relevant individuals to help plan and attend. </a:t>
            </a:r>
          </a:p>
          <a:p>
            <a:pPr marL="514350" lvl="0" indent="-285750">
              <a:spcBef>
                <a:spcPts val="600"/>
              </a:spcBef>
              <a:buClr>
                <a:schemeClr val="accent6">
                  <a:lumMod val="75000"/>
                </a:schemeClr>
              </a:buClr>
              <a:buSzPct val="100000"/>
              <a:buFont typeface="Wingdings" pitchFamily="2" charset="2"/>
              <a:buChar char="q"/>
            </a:pPr>
            <a:r>
              <a:rPr lang="en-US" sz="1600" dirty="0"/>
              <a:t>Schedule a facilitation debrief meeting and prepare for any work between meetings.</a:t>
            </a:r>
            <a:endParaRPr sz="1600" dirty="0"/>
          </a:p>
          <a:p>
            <a:pPr lvl="0" algn="l" rtl="0">
              <a:spcBef>
                <a:spcPts val="800"/>
              </a:spcBef>
              <a:spcAft>
                <a:spcPts val="500"/>
              </a:spcAft>
              <a:buClr>
                <a:schemeClr val="accent6">
                  <a:lumMod val="75000"/>
                </a:schemeClr>
              </a:buClr>
              <a:buSzPct val="100000"/>
            </a:pPr>
            <a:endParaRPr dirty="0"/>
          </a:p>
        </p:txBody>
      </p:sp>
      <p:sp>
        <p:nvSpPr>
          <p:cNvPr id="350" name="Google Shape;350;p54"/>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t>Meeting planning checklist</a:t>
            </a:r>
            <a:endParaRPr dirty="0"/>
          </a:p>
        </p:txBody>
      </p:sp>
      <p:sp>
        <p:nvSpPr>
          <p:cNvPr id="2" name="Slide Number Placeholder 1">
            <a:extLst>
              <a:ext uri="{FF2B5EF4-FFF2-40B4-BE49-F238E27FC236}">
                <a16:creationId xmlns:a16="http://schemas.microsoft.com/office/drawing/2014/main" id="{F3FDFECF-352A-449B-8EB6-E61193B4F3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pic>
        <p:nvPicPr>
          <p:cNvPr id="3" name="Picture 3" descr="Icon&#10;&#10;Description automatically generated">
            <a:extLst>
              <a:ext uri="{FF2B5EF4-FFF2-40B4-BE49-F238E27FC236}">
                <a16:creationId xmlns:a16="http://schemas.microsoft.com/office/drawing/2014/main" id="{E7DB714E-2EF2-4ABA-A1CF-B5721CE849B7}"/>
              </a:ext>
            </a:extLst>
          </p:cNvPr>
          <p:cNvPicPr>
            <a:picLocks noChangeAspect="1"/>
          </p:cNvPicPr>
          <p:nvPr/>
        </p:nvPicPr>
        <p:blipFill>
          <a:blip r:embed="rId3"/>
          <a:stretch>
            <a:fillRect/>
          </a:stretch>
        </p:blipFill>
        <p:spPr>
          <a:xfrm>
            <a:off x="7402132" y="443650"/>
            <a:ext cx="1262130" cy="109282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00839-1C46-4276-AB38-AD21EAAC2CF1}"/>
              </a:ext>
            </a:extLst>
          </p:cNvPr>
          <p:cNvSpPr>
            <a:spLocks noGrp="1"/>
          </p:cNvSpPr>
          <p:nvPr>
            <p:ph type="body" idx="1"/>
          </p:nvPr>
        </p:nvSpPr>
        <p:spPr/>
        <p:txBody>
          <a:bodyPr/>
          <a:lstStyle/>
          <a:p>
            <a:r>
              <a:rPr lang="en-US" b="0" dirty="0"/>
              <a:t>Materials development includes making sure that you have everything you need to complete your planned activities. This includes creating any unique tools or note-taking documents (including huddle protocols), collecting and preparing data for review, and making sure copies of necessary documents are available.</a:t>
            </a:r>
          </a:p>
          <a:p>
            <a:r>
              <a:rPr lang="en-US" b="0" dirty="0"/>
              <a:t>The following slide is a checklist to help you to think about some of the actions that might be part of your planning process.</a:t>
            </a:r>
          </a:p>
        </p:txBody>
      </p:sp>
      <p:sp>
        <p:nvSpPr>
          <p:cNvPr id="3" name="Slide Number Placeholder 2">
            <a:extLst>
              <a:ext uri="{FF2B5EF4-FFF2-40B4-BE49-F238E27FC236}">
                <a16:creationId xmlns:a16="http://schemas.microsoft.com/office/drawing/2014/main" id="{A3F7589F-BF5F-4DCA-BDFF-E025704281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
        <p:nvSpPr>
          <p:cNvPr id="4" name="Title 3">
            <a:extLst>
              <a:ext uri="{FF2B5EF4-FFF2-40B4-BE49-F238E27FC236}">
                <a16:creationId xmlns:a16="http://schemas.microsoft.com/office/drawing/2014/main" id="{86EC9625-0331-4AD7-97AC-9095AFF600EF}"/>
              </a:ext>
            </a:extLst>
          </p:cNvPr>
          <p:cNvSpPr>
            <a:spLocks noGrp="1"/>
          </p:cNvSpPr>
          <p:nvPr>
            <p:ph type="title"/>
          </p:nvPr>
        </p:nvSpPr>
        <p:spPr/>
        <p:txBody>
          <a:bodyPr/>
          <a:lstStyle/>
          <a:p>
            <a:r>
              <a:rPr lang="en-US" dirty="0"/>
              <a:t>Planning and materials development</a:t>
            </a:r>
          </a:p>
        </p:txBody>
      </p:sp>
    </p:spTree>
    <p:extLst>
      <p:ext uri="{BB962C8B-B14F-4D97-AF65-F5344CB8AC3E}">
        <p14:creationId xmlns:p14="http://schemas.microsoft.com/office/powerpoint/2010/main" val="986028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p56"/>
          <p:cNvSpPr txBox="1">
            <a:spLocks noGrp="1"/>
          </p:cNvSpPr>
          <p:nvPr>
            <p:ph type="body" idx="1"/>
          </p:nvPr>
        </p:nvSpPr>
        <p:spPr>
          <a:prstGeom prst="rect">
            <a:avLst/>
          </a:prstGeom>
        </p:spPr>
        <p:txBody>
          <a:bodyPr spcFirstLastPara="1" wrap="square" lIns="0" tIns="34275" rIns="68575" bIns="34275" anchor="t" anchorCtr="0">
            <a:noAutofit/>
          </a:bodyPr>
          <a:lstStyle/>
          <a:p>
            <a:pPr marL="514350" indent="-285750">
              <a:buClr>
                <a:schemeClr val="accent6">
                  <a:lumMod val="75000"/>
                </a:schemeClr>
              </a:buClr>
              <a:buSzPct val="100000"/>
              <a:buFont typeface="Wingdings" pitchFamily="2" charset="2"/>
              <a:buChar char="q"/>
            </a:pPr>
            <a:r>
              <a:rPr lang="en" sz="1800" dirty="0">
                <a:sym typeface="Calibri"/>
              </a:rPr>
              <a:t>Review the facilitator's agenda to develop content slides and activities.</a:t>
            </a:r>
            <a:endParaRPr lang="en-US" sz="1800" dirty="0"/>
          </a:p>
          <a:p>
            <a:pPr marL="514350" indent="-285750">
              <a:buClr>
                <a:schemeClr val="accent6">
                  <a:lumMod val="75000"/>
                </a:schemeClr>
              </a:buClr>
              <a:buSzPct val="100000"/>
              <a:buFont typeface="Wingdings" pitchFamily="2" charset="2"/>
              <a:buChar char="q"/>
            </a:pPr>
            <a:r>
              <a:rPr lang="en" sz="1800" dirty="0">
                <a:sym typeface="Calibri"/>
              </a:rPr>
              <a:t>Create participant agendas and handouts (may include a huddle protocol, note-taking documents, and so on).</a:t>
            </a:r>
            <a:endParaRPr lang="en" sz="1800" dirty="0"/>
          </a:p>
          <a:p>
            <a:pPr marL="514350" indent="-285750">
              <a:buClr>
                <a:schemeClr val="accent6">
                  <a:lumMod val="75000"/>
                </a:schemeClr>
              </a:buClr>
              <a:buSzPct val="100000"/>
              <a:buFont typeface="Wingdings" pitchFamily="2" charset="2"/>
              <a:buChar char="q"/>
            </a:pPr>
            <a:r>
              <a:rPr lang="en" sz="1800" dirty="0">
                <a:sym typeface="Calibri"/>
              </a:rPr>
              <a:t>Designate people responsible for preparation tasks.</a:t>
            </a:r>
            <a:endParaRPr sz="1800" dirty="0"/>
          </a:p>
          <a:p>
            <a:pPr marL="514350" indent="-285750">
              <a:buClr>
                <a:schemeClr val="accent6">
                  <a:lumMod val="75000"/>
                </a:schemeClr>
              </a:buClr>
              <a:buSzPct val="100000"/>
              <a:buFont typeface="Wingdings" pitchFamily="2" charset="2"/>
              <a:buChar char="q"/>
            </a:pPr>
            <a:r>
              <a:rPr lang="en" sz="1800" dirty="0">
                <a:sym typeface="Calibri"/>
              </a:rPr>
              <a:t>Determine when materials need to be ready.</a:t>
            </a:r>
            <a:endParaRPr sz="1800" dirty="0"/>
          </a:p>
          <a:p>
            <a:pPr marL="514350" indent="-285750">
              <a:buClr>
                <a:schemeClr val="accent6">
                  <a:lumMod val="75000"/>
                </a:schemeClr>
              </a:buClr>
              <a:buSzPct val="100000"/>
              <a:buFont typeface="Wingdings" pitchFamily="2" charset="2"/>
              <a:buChar char="q"/>
            </a:pPr>
            <a:r>
              <a:rPr lang="en" sz="1800" dirty="0">
                <a:ea typeface="Calibri"/>
              </a:rPr>
              <a:t>Review materials before the meeting to ensure everything is ready.</a:t>
            </a:r>
          </a:p>
        </p:txBody>
      </p:sp>
      <p:sp>
        <p:nvSpPr>
          <p:cNvPr id="361" name="Google Shape;361;p56"/>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sym typeface="Calibri"/>
              </a:rPr>
              <a:t>Materials development checklist</a:t>
            </a:r>
            <a:endParaRPr dirty="0">
              <a:sym typeface="Calibri"/>
            </a:endParaRPr>
          </a:p>
        </p:txBody>
      </p:sp>
      <p:sp>
        <p:nvSpPr>
          <p:cNvPr id="2" name="Slide Number Placeholder 1">
            <a:extLst>
              <a:ext uri="{FF2B5EF4-FFF2-40B4-BE49-F238E27FC236}">
                <a16:creationId xmlns:a16="http://schemas.microsoft.com/office/drawing/2014/main" id="{0A42939B-D161-4314-91C5-72CC1279E9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pic>
        <p:nvPicPr>
          <p:cNvPr id="3" name="Picture 3" descr="Icon&#10;&#10;Description automatically generated">
            <a:extLst>
              <a:ext uri="{FF2B5EF4-FFF2-40B4-BE49-F238E27FC236}">
                <a16:creationId xmlns:a16="http://schemas.microsoft.com/office/drawing/2014/main" id="{518AE711-F94A-4A62-BE97-50DFFA8E506B}"/>
              </a:ext>
            </a:extLst>
          </p:cNvPr>
          <p:cNvPicPr>
            <a:picLocks noChangeAspect="1"/>
          </p:cNvPicPr>
          <p:nvPr/>
        </p:nvPicPr>
        <p:blipFill>
          <a:blip r:embed="rId3"/>
          <a:stretch>
            <a:fillRect/>
          </a:stretch>
        </p:blipFill>
        <p:spPr>
          <a:xfrm>
            <a:off x="7595315" y="339010"/>
            <a:ext cx="1278229" cy="110892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7"/>
          <p:cNvSpPr txBox="1">
            <a:spLocks noGrp="1"/>
          </p:cNvSpPr>
          <p:nvPr>
            <p:ph type="title"/>
          </p:nvPr>
        </p:nvSpPr>
        <p:spPr>
          <a:xfrm>
            <a:off x="373438" y="2949008"/>
            <a:ext cx="8322789" cy="1046518"/>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2. Facilitation preparation</a:t>
            </a:r>
            <a:endParaRPr dirty="0"/>
          </a:p>
        </p:txBody>
      </p:sp>
      <p:sp>
        <p:nvSpPr>
          <p:cNvPr id="2" name="Slide Number Placeholder 1">
            <a:extLst>
              <a:ext uri="{FF2B5EF4-FFF2-40B4-BE49-F238E27FC236}">
                <a16:creationId xmlns:a16="http://schemas.microsoft.com/office/drawing/2014/main" id="{1F6AD7B6-8CA4-4AA5-B25C-3D8F07293B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pic>
        <p:nvPicPr>
          <p:cNvPr id="5" name="Picture 4">
            <a:extLst>
              <a:ext uri="{FF2B5EF4-FFF2-40B4-BE49-F238E27FC236}">
                <a16:creationId xmlns:a16="http://schemas.microsoft.com/office/drawing/2014/main" id="{EC3E6962-7A48-DA41-AF70-351882FD9595}"/>
              </a:ext>
            </a:extLst>
          </p:cNvPr>
          <p:cNvPicPr>
            <a:picLocks noChangeAspect="1"/>
          </p:cNvPicPr>
          <p:nvPr/>
        </p:nvPicPr>
        <p:blipFill>
          <a:blip r:embed="rId3"/>
          <a:stretch>
            <a:fillRect/>
          </a:stretch>
        </p:blipFill>
        <p:spPr>
          <a:xfrm>
            <a:off x="5367459" y="136922"/>
            <a:ext cx="3328768" cy="2538186"/>
          </a:xfrm>
          <a:prstGeom prst="rect">
            <a:avLst/>
          </a:prstGeom>
          <a:noFill/>
          <a:ln>
            <a:noFill/>
          </a:ln>
        </p:spPr>
      </p:pic>
      <p:sp>
        <p:nvSpPr>
          <p:cNvPr id="6" name="Right Arrow 5">
            <a:extLst>
              <a:ext uri="{FF2B5EF4-FFF2-40B4-BE49-F238E27FC236}">
                <a16:creationId xmlns:a16="http://schemas.microsoft.com/office/drawing/2014/main" id="{4FEEE928-434B-D64C-948B-928654E56832}"/>
              </a:ext>
            </a:extLst>
          </p:cNvPr>
          <p:cNvSpPr/>
          <p:nvPr/>
        </p:nvSpPr>
        <p:spPr>
          <a:xfrm>
            <a:off x="7003945" y="1303891"/>
            <a:ext cx="250853" cy="169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85226-CD30-FE4C-94DB-57E9C6C3C7AB}"/>
              </a:ext>
            </a:extLst>
          </p:cNvPr>
          <p:cNvSpPr>
            <a:spLocks noGrp="1"/>
          </p:cNvSpPr>
          <p:nvPr>
            <p:ph type="body" idx="1"/>
          </p:nvPr>
        </p:nvSpPr>
        <p:spPr/>
        <p:txBody>
          <a:bodyPr/>
          <a:lstStyle/>
          <a:p>
            <a:pPr marL="571500" lvl="0" indent="-342900">
              <a:buClr>
                <a:schemeClr val="accent6">
                  <a:lumMod val="75000"/>
                </a:schemeClr>
              </a:buClr>
              <a:buSzPct val="100000"/>
              <a:buFont typeface="Wingdings" pitchFamily="2" charset="2"/>
              <a:buChar char="q"/>
            </a:pPr>
            <a:r>
              <a:rPr lang="en-US" dirty="0">
                <a:sym typeface="Calibri"/>
              </a:rPr>
              <a:t>Create accountability process (products to collect, timelines, expectations).</a:t>
            </a:r>
          </a:p>
          <a:p>
            <a:pPr marL="571500" lvl="0" indent="-342900">
              <a:buClr>
                <a:schemeClr val="accent6">
                  <a:lumMod val="75000"/>
                </a:schemeClr>
              </a:buClr>
              <a:buSzPct val="100000"/>
              <a:buFont typeface="Wingdings" pitchFamily="2" charset="2"/>
              <a:buChar char="q"/>
            </a:pPr>
            <a:endParaRPr lang="en-US" dirty="0">
              <a:sym typeface="Calibri"/>
            </a:endParaRPr>
          </a:p>
          <a:p>
            <a:pPr marL="571500" lvl="0" indent="-342900">
              <a:buClr>
                <a:schemeClr val="accent6">
                  <a:lumMod val="75000"/>
                </a:schemeClr>
              </a:buClr>
              <a:buSzPct val="100000"/>
              <a:buFont typeface="Wingdings" pitchFamily="2" charset="2"/>
              <a:buChar char="q"/>
            </a:pPr>
            <a:r>
              <a:rPr lang="en-US" dirty="0">
                <a:sym typeface="Calibri"/>
              </a:rPr>
              <a:t>Identify how you will collect the team’s work products and where they will be stored (online folders, binders, and so on).</a:t>
            </a:r>
          </a:p>
          <a:p>
            <a:pPr marL="571500" lvl="0" indent="-342900">
              <a:buClr>
                <a:schemeClr val="accent6">
                  <a:lumMod val="75000"/>
                </a:schemeClr>
              </a:buClr>
              <a:buSzPct val="100000"/>
              <a:buFont typeface="Wingdings" pitchFamily="2" charset="2"/>
              <a:buChar char="q"/>
            </a:pPr>
            <a:endParaRPr lang="en-US" dirty="0">
              <a:sym typeface="Calibri"/>
            </a:endParaRPr>
          </a:p>
          <a:p>
            <a:pPr marL="571500" lvl="0" indent="-342900">
              <a:buClr>
                <a:schemeClr val="accent6">
                  <a:lumMod val="75000"/>
                </a:schemeClr>
              </a:buClr>
              <a:buSzPct val="100000"/>
              <a:buFont typeface="Wingdings" pitchFamily="2" charset="2"/>
              <a:buChar char="q"/>
            </a:pPr>
            <a:r>
              <a:rPr lang="en-US" dirty="0">
                <a:sym typeface="Calibri"/>
              </a:rPr>
              <a:t>Develop team meeting feedback survey/tool.</a:t>
            </a:r>
          </a:p>
          <a:p>
            <a:endParaRPr lang="en-US" dirty="0"/>
          </a:p>
        </p:txBody>
      </p:sp>
      <p:sp>
        <p:nvSpPr>
          <p:cNvPr id="3" name="Slide Number Placeholder 2">
            <a:extLst>
              <a:ext uri="{FF2B5EF4-FFF2-40B4-BE49-F238E27FC236}">
                <a16:creationId xmlns:a16="http://schemas.microsoft.com/office/drawing/2014/main" id="{5508007B-6952-7141-94C3-854FB1B5A7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a:p>
        </p:txBody>
      </p:sp>
      <p:sp>
        <p:nvSpPr>
          <p:cNvPr id="4" name="Title 3">
            <a:extLst>
              <a:ext uri="{FF2B5EF4-FFF2-40B4-BE49-F238E27FC236}">
                <a16:creationId xmlns:a16="http://schemas.microsoft.com/office/drawing/2014/main" id="{59A4A3AF-65F6-7E40-B9FF-093276FD81C6}"/>
              </a:ext>
            </a:extLst>
          </p:cNvPr>
          <p:cNvSpPr>
            <a:spLocks noGrp="1"/>
          </p:cNvSpPr>
          <p:nvPr>
            <p:ph type="title"/>
          </p:nvPr>
        </p:nvSpPr>
        <p:spPr/>
        <p:txBody>
          <a:bodyPr/>
          <a:lstStyle/>
          <a:p>
            <a:r>
              <a:rPr lang="en-US" dirty="0"/>
              <a:t>Organization systems checklist</a:t>
            </a:r>
          </a:p>
        </p:txBody>
      </p:sp>
      <p:pic>
        <p:nvPicPr>
          <p:cNvPr id="5" name="Picture 5" descr="Icon&#10;&#10;Description automatically generated">
            <a:extLst>
              <a:ext uri="{FF2B5EF4-FFF2-40B4-BE49-F238E27FC236}">
                <a16:creationId xmlns:a16="http://schemas.microsoft.com/office/drawing/2014/main" id="{652BF290-DEA3-4D44-A8BA-E51264E9B674}"/>
              </a:ext>
            </a:extLst>
          </p:cNvPr>
          <p:cNvPicPr>
            <a:picLocks noChangeAspect="1"/>
          </p:cNvPicPr>
          <p:nvPr/>
        </p:nvPicPr>
        <p:blipFill>
          <a:blip r:embed="rId2"/>
          <a:stretch>
            <a:fillRect/>
          </a:stretch>
        </p:blipFill>
        <p:spPr>
          <a:xfrm>
            <a:off x="7394083" y="242418"/>
            <a:ext cx="1334573" cy="1165270"/>
          </a:xfrm>
          <a:prstGeom prst="rect">
            <a:avLst/>
          </a:prstGeom>
        </p:spPr>
      </p:pic>
    </p:spTree>
    <p:extLst>
      <p:ext uri="{BB962C8B-B14F-4D97-AF65-F5344CB8AC3E}">
        <p14:creationId xmlns:p14="http://schemas.microsoft.com/office/powerpoint/2010/main" val="262313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F538E-F145-DA43-9550-C80F60E6A872}"/>
              </a:ext>
            </a:extLst>
          </p:cNvPr>
          <p:cNvSpPr>
            <a:spLocks noGrp="1"/>
          </p:cNvSpPr>
          <p:nvPr>
            <p:ph type="body" idx="1"/>
          </p:nvPr>
        </p:nvSpPr>
        <p:spPr>
          <a:xfrm>
            <a:off x="628650" y="1268044"/>
            <a:ext cx="7886700" cy="3263400"/>
          </a:xfrm>
        </p:spPr>
        <p:txBody>
          <a:bodyPr/>
          <a:lstStyle/>
          <a:p>
            <a:pPr marL="584200" indent="-342900">
              <a:buClr>
                <a:schemeClr val="accent6">
                  <a:lumMod val="75000"/>
                </a:schemeClr>
              </a:buClr>
              <a:buSzPct val="100000"/>
              <a:buFont typeface="Wingdings" pitchFamily="2" charset="2"/>
              <a:buChar char="q"/>
            </a:pPr>
            <a:r>
              <a:rPr lang="en-US" dirty="0">
                <a:sym typeface="Calibri"/>
              </a:rPr>
              <a:t>Identify the learning/support needs of each team member and where differentiated support might be needed.</a:t>
            </a:r>
            <a:endParaRPr lang="en-US" dirty="0"/>
          </a:p>
          <a:p>
            <a:pPr marL="584200" indent="-342900">
              <a:buClr>
                <a:schemeClr val="accent6">
                  <a:lumMod val="75000"/>
                </a:schemeClr>
              </a:buClr>
              <a:buSzPct val="100000"/>
              <a:buFont typeface="Wingdings" pitchFamily="2" charset="2"/>
              <a:buChar char="q"/>
            </a:pPr>
            <a:r>
              <a:rPr lang="en-US" dirty="0">
                <a:sym typeface="Calibri"/>
              </a:rPr>
              <a:t>Check with facilitators and clarify roles and responsibilities for the meeting.</a:t>
            </a:r>
            <a:endParaRPr lang="en-US" dirty="0"/>
          </a:p>
          <a:p>
            <a:pPr marL="571500" lvl="0" indent="-342900">
              <a:buClr>
                <a:schemeClr val="accent6">
                  <a:lumMod val="75000"/>
                </a:schemeClr>
              </a:buClr>
              <a:buSzPct val="100000"/>
              <a:buFont typeface="Wingdings" pitchFamily="2" charset="2"/>
              <a:buChar char="q"/>
            </a:pPr>
            <a:r>
              <a:rPr lang="en-US" dirty="0">
                <a:sym typeface="Calibri"/>
              </a:rPr>
              <a:t>Check in with team leads/members to make sure they know what to bring to meetings.</a:t>
            </a:r>
            <a:endParaRPr lang="en-US" dirty="0"/>
          </a:p>
          <a:p>
            <a:pPr marL="571500" lvl="0" indent="-342900">
              <a:buClr>
                <a:schemeClr val="accent6">
                  <a:lumMod val="75000"/>
                </a:schemeClr>
              </a:buClr>
              <a:buSzPct val="100000"/>
              <a:buFont typeface="Wingdings" pitchFamily="2" charset="2"/>
              <a:buChar char="q"/>
            </a:pPr>
            <a:r>
              <a:rPr lang="en-US" dirty="0">
                <a:sym typeface="Calibri"/>
              </a:rPr>
              <a:t>Invite content specialists who may be able to support the work.</a:t>
            </a:r>
            <a:endParaRPr lang="en-US" dirty="0"/>
          </a:p>
        </p:txBody>
      </p:sp>
      <p:sp>
        <p:nvSpPr>
          <p:cNvPr id="3" name="Slide Number Placeholder 2">
            <a:extLst>
              <a:ext uri="{FF2B5EF4-FFF2-40B4-BE49-F238E27FC236}">
                <a16:creationId xmlns:a16="http://schemas.microsoft.com/office/drawing/2014/main" id="{F8114632-68EF-9049-89C8-E42A8DD53A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
        <p:nvSpPr>
          <p:cNvPr id="4" name="Title 3">
            <a:extLst>
              <a:ext uri="{FF2B5EF4-FFF2-40B4-BE49-F238E27FC236}">
                <a16:creationId xmlns:a16="http://schemas.microsoft.com/office/drawing/2014/main" id="{97B95135-6B12-0649-9CF6-297C3DD9DF69}"/>
              </a:ext>
            </a:extLst>
          </p:cNvPr>
          <p:cNvSpPr>
            <a:spLocks noGrp="1"/>
          </p:cNvSpPr>
          <p:nvPr>
            <p:ph type="title"/>
          </p:nvPr>
        </p:nvSpPr>
        <p:spPr/>
        <p:txBody>
          <a:bodyPr/>
          <a:lstStyle/>
          <a:p>
            <a:r>
              <a:rPr lang="en-US" dirty="0"/>
              <a:t>Communication checklist </a:t>
            </a:r>
          </a:p>
        </p:txBody>
      </p:sp>
      <p:pic>
        <p:nvPicPr>
          <p:cNvPr id="5" name="Picture 5" descr="Icon&#10;&#10;Description automatically generated">
            <a:extLst>
              <a:ext uri="{FF2B5EF4-FFF2-40B4-BE49-F238E27FC236}">
                <a16:creationId xmlns:a16="http://schemas.microsoft.com/office/drawing/2014/main" id="{1AEC6E11-7770-8B45-8D50-D7245A47D962}"/>
              </a:ext>
            </a:extLst>
          </p:cNvPr>
          <p:cNvPicPr>
            <a:picLocks noChangeAspect="1"/>
          </p:cNvPicPr>
          <p:nvPr/>
        </p:nvPicPr>
        <p:blipFill>
          <a:blip r:embed="rId3"/>
          <a:stretch>
            <a:fillRect/>
          </a:stretch>
        </p:blipFill>
        <p:spPr>
          <a:xfrm>
            <a:off x="7394083" y="242418"/>
            <a:ext cx="1334573" cy="1165270"/>
          </a:xfrm>
          <a:prstGeom prst="rect">
            <a:avLst/>
          </a:prstGeom>
        </p:spPr>
      </p:pic>
    </p:spTree>
    <p:extLst>
      <p:ext uri="{BB962C8B-B14F-4D97-AF65-F5344CB8AC3E}">
        <p14:creationId xmlns:p14="http://schemas.microsoft.com/office/powerpoint/2010/main" val="977025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AA20D6-FBD3-2B40-81A2-9DC578D4364B}"/>
              </a:ext>
            </a:extLst>
          </p:cNvPr>
          <p:cNvSpPr>
            <a:spLocks noGrp="1"/>
          </p:cNvSpPr>
          <p:nvPr>
            <p:ph type="body" idx="1"/>
          </p:nvPr>
        </p:nvSpPr>
        <p:spPr/>
        <p:txBody>
          <a:bodyPr/>
          <a:lstStyle/>
          <a:p>
            <a:pPr marL="342900" indent="-342900">
              <a:buFont typeface="Wingdings" panose="020B0604020202020204" pitchFamily="34" charset="0"/>
              <a:buChar char="q"/>
            </a:pPr>
            <a:r>
              <a:rPr lang="en-US" dirty="0">
                <a:sym typeface="Calibri"/>
              </a:rPr>
              <a:t>Review learning huddle protocol and materials.</a:t>
            </a:r>
            <a:endParaRPr lang="en-US" dirty="0"/>
          </a:p>
          <a:p>
            <a:pPr marL="342900" indent="-342900">
              <a:buFont typeface="Wingdings" panose="020B0604020202020204" pitchFamily="34" charset="0"/>
              <a:buChar char="q"/>
            </a:pPr>
            <a:r>
              <a:rPr lang="en-US" dirty="0">
                <a:sym typeface="Calibri"/>
              </a:rPr>
              <a:t>Add facilitation notes to a facilitator version of the protocol.</a:t>
            </a:r>
            <a:endParaRPr lang="en-US" dirty="0"/>
          </a:p>
          <a:p>
            <a:pPr marL="342900" indent="-342900">
              <a:buFont typeface="Wingdings" panose="020B0604020202020204" pitchFamily="34" charset="0"/>
              <a:buChar char="q"/>
            </a:pPr>
            <a:r>
              <a:rPr lang="en-US" dirty="0">
                <a:sym typeface="Calibri"/>
              </a:rPr>
              <a:t>Anticipate any possible team dynamic issues and how you might respond.</a:t>
            </a:r>
            <a:endParaRPr lang="en-US" dirty="0"/>
          </a:p>
          <a:p>
            <a:pPr marL="342900" indent="-342900">
              <a:buFont typeface="Wingdings" panose="020B0604020202020204" pitchFamily="34" charset="0"/>
              <a:buChar char="q"/>
            </a:pPr>
            <a:r>
              <a:rPr lang="en-US" dirty="0">
                <a:sym typeface="Calibri"/>
              </a:rPr>
              <a:t>Review the agenda and materials to make sure everything is prepared and you have enough copies.</a:t>
            </a:r>
            <a:endParaRPr lang="en-US" dirty="0"/>
          </a:p>
          <a:p>
            <a:endParaRPr lang="en-US" dirty="0"/>
          </a:p>
        </p:txBody>
      </p:sp>
      <p:sp>
        <p:nvSpPr>
          <p:cNvPr id="3" name="Slide Number Placeholder 2">
            <a:extLst>
              <a:ext uri="{FF2B5EF4-FFF2-40B4-BE49-F238E27FC236}">
                <a16:creationId xmlns:a16="http://schemas.microsoft.com/office/drawing/2014/main" id="{021A0C31-E99B-5342-9D39-0B2BD3C49B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a:p>
        </p:txBody>
      </p:sp>
      <p:sp>
        <p:nvSpPr>
          <p:cNvPr id="4" name="Title 3">
            <a:extLst>
              <a:ext uri="{FF2B5EF4-FFF2-40B4-BE49-F238E27FC236}">
                <a16:creationId xmlns:a16="http://schemas.microsoft.com/office/drawing/2014/main" id="{E6CA9C2F-CEC2-3D47-9F80-DE21FDD7AC2F}"/>
              </a:ext>
            </a:extLst>
          </p:cNvPr>
          <p:cNvSpPr>
            <a:spLocks noGrp="1"/>
          </p:cNvSpPr>
          <p:nvPr>
            <p:ph type="title"/>
          </p:nvPr>
        </p:nvSpPr>
        <p:spPr/>
        <p:txBody>
          <a:bodyPr/>
          <a:lstStyle/>
          <a:p>
            <a:br>
              <a:rPr lang="en-US" dirty="0"/>
            </a:br>
            <a:r>
              <a:rPr lang="en-US" dirty="0"/>
              <a:t>Preparation checklist</a:t>
            </a:r>
          </a:p>
        </p:txBody>
      </p:sp>
      <p:pic>
        <p:nvPicPr>
          <p:cNvPr id="5" name="Picture 5" descr="Icon&#10;&#10;Description automatically generated">
            <a:extLst>
              <a:ext uri="{FF2B5EF4-FFF2-40B4-BE49-F238E27FC236}">
                <a16:creationId xmlns:a16="http://schemas.microsoft.com/office/drawing/2014/main" id="{3EEA4289-8E54-488B-AC8D-D956E47A02EE}"/>
              </a:ext>
            </a:extLst>
          </p:cNvPr>
          <p:cNvPicPr>
            <a:picLocks noChangeAspect="1"/>
          </p:cNvPicPr>
          <p:nvPr/>
        </p:nvPicPr>
        <p:blipFill>
          <a:blip r:embed="rId2"/>
          <a:stretch>
            <a:fillRect/>
          </a:stretch>
        </p:blipFill>
        <p:spPr>
          <a:xfrm>
            <a:off x="7394083" y="242418"/>
            <a:ext cx="1334573" cy="1165270"/>
          </a:xfrm>
          <a:prstGeom prst="rect">
            <a:avLst/>
          </a:prstGeom>
        </p:spPr>
      </p:pic>
    </p:spTree>
    <p:extLst>
      <p:ext uri="{BB962C8B-B14F-4D97-AF65-F5344CB8AC3E}">
        <p14:creationId xmlns:p14="http://schemas.microsoft.com/office/powerpoint/2010/main" val="2408058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DB4FA2-2817-446A-B424-6630E6B3A95D}"/>
              </a:ext>
            </a:extLst>
          </p:cNvPr>
          <p:cNvSpPr>
            <a:spLocks noGrp="1"/>
          </p:cNvSpPr>
          <p:nvPr>
            <p:ph type="body" idx="1"/>
          </p:nvPr>
        </p:nvSpPr>
        <p:spPr/>
        <p:txBody>
          <a:bodyPr/>
          <a:lstStyle/>
          <a:p>
            <a:r>
              <a:rPr lang="en-US" dirty="0"/>
              <a:t>Look at the meeting planning, materials development, and facilitation preparation checklists in your handout. </a:t>
            </a:r>
          </a:p>
          <a:p>
            <a:endParaRPr lang="en-US" dirty="0"/>
          </a:p>
          <a:p>
            <a:r>
              <a:rPr lang="en-US" dirty="0"/>
              <a:t>Share with your group:</a:t>
            </a:r>
          </a:p>
          <a:p>
            <a:r>
              <a:rPr lang="en-US" dirty="0"/>
              <a:t>Which of these steps are part of your usual process? Are there any steps that you want to add to your routine?</a:t>
            </a:r>
          </a:p>
        </p:txBody>
      </p:sp>
      <p:sp>
        <p:nvSpPr>
          <p:cNvPr id="3" name="Slide Number Placeholder 2">
            <a:extLst>
              <a:ext uri="{FF2B5EF4-FFF2-40B4-BE49-F238E27FC236}">
                <a16:creationId xmlns:a16="http://schemas.microsoft.com/office/drawing/2014/main" id="{D42E11FB-96D2-4A75-AB8C-C4625C0268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59</a:t>
            </a:fld>
            <a:endParaRPr lang="en"/>
          </a:p>
        </p:txBody>
      </p:sp>
      <p:sp>
        <p:nvSpPr>
          <p:cNvPr id="4" name="Title 3">
            <a:extLst>
              <a:ext uri="{FF2B5EF4-FFF2-40B4-BE49-F238E27FC236}">
                <a16:creationId xmlns:a16="http://schemas.microsoft.com/office/drawing/2014/main" id="{DDFF487A-3FD1-4423-8F85-513670B72418}"/>
              </a:ext>
            </a:extLst>
          </p:cNvPr>
          <p:cNvSpPr>
            <a:spLocks noGrp="1"/>
          </p:cNvSpPr>
          <p:nvPr>
            <p:ph type="title"/>
          </p:nvPr>
        </p:nvSpPr>
        <p:spPr/>
        <p:txBody>
          <a:bodyPr/>
          <a:lstStyle/>
          <a:p>
            <a:r>
              <a:rPr lang="en-US" dirty="0"/>
              <a:t>Small-group discussion</a:t>
            </a:r>
          </a:p>
        </p:txBody>
      </p:sp>
    </p:spTree>
    <p:extLst>
      <p:ext uri="{BB962C8B-B14F-4D97-AF65-F5344CB8AC3E}">
        <p14:creationId xmlns:p14="http://schemas.microsoft.com/office/powerpoint/2010/main" val="358049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Learning arc for modules</a:t>
            </a:r>
            <a:endParaRPr dirty="0"/>
          </a:p>
        </p:txBody>
      </p:sp>
      <p:sp>
        <p:nvSpPr>
          <p:cNvPr id="2" name="Slide Number Placeholder 1">
            <a:extLst>
              <a:ext uri="{FF2B5EF4-FFF2-40B4-BE49-F238E27FC236}">
                <a16:creationId xmlns:a16="http://schemas.microsoft.com/office/drawing/2014/main" id="{45A3FB73-9470-4BE3-B655-C8E1F5B020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15" name="Picture 14" descr="A screenshot of a video game&#10;&#10;Description automatically generated">
            <a:extLst>
              <a:ext uri="{FF2B5EF4-FFF2-40B4-BE49-F238E27FC236}">
                <a16:creationId xmlns:a16="http://schemas.microsoft.com/office/drawing/2014/main" id="{659F9AA1-109F-6942-8663-079286D10DF1}"/>
              </a:ext>
            </a:extLst>
          </p:cNvPr>
          <p:cNvPicPr>
            <a:picLocks noChangeAspect="1"/>
          </p:cNvPicPr>
          <p:nvPr/>
        </p:nvPicPr>
        <p:blipFill>
          <a:blip r:embed="rId3"/>
          <a:stretch>
            <a:fillRect/>
          </a:stretch>
        </p:blipFill>
        <p:spPr>
          <a:xfrm>
            <a:off x="-33679" y="1494075"/>
            <a:ext cx="8729906" cy="3026554"/>
          </a:xfrm>
          <a:prstGeom prst="rect">
            <a:avLst/>
          </a:prstGeom>
        </p:spPr>
      </p:pic>
    </p:spTree>
    <p:extLst>
      <p:ext uri="{BB962C8B-B14F-4D97-AF65-F5344CB8AC3E}">
        <p14:creationId xmlns:p14="http://schemas.microsoft.com/office/powerpoint/2010/main" val="395486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9"/>
          <p:cNvSpPr txBox="1">
            <a:spLocks noGrp="1"/>
          </p:cNvSpPr>
          <p:nvPr>
            <p:ph type="title"/>
          </p:nvPr>
        </p:nvSpPr>
        <p:spPr>
          <a:xfrm>
            <a:off x="373437" y="2879261"/>
            <a:ext cx="8322789" cy="1046518"/>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3. Facilitation process</a:t>
            </a:r>
            <a:endParaRPr dirty="0"/>
          </a:p>
        </p:txBody>
      </p:sp>
      <p:sp>
        <p:nvSpPr>
          <p:cNvPr id="2" name="Slide Number Placeholder 1">
            <a:extLst>
              <a:ext uri="{FF2B5EF4-FFF2-40B4-BE49-F238E27FC236}">
                <a16:creationId xmlns:a16="http://schemas.microsoft.com/office/drawing/2014/main" id="{7122A503-4298-4E57-AC86-1CA557EEA6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60</a:t>
            </a:fld>
            <a:endParaRPr lang="en"/>
          </a:p>
        </p:txBody>
      </p:sp>
      <p:pic>
        <p:nvPicPr>
          <p:cNvPr id="8" name="Picture 7">
            <a:extLst>
              <a:ext uri="{FF2B5EF4-FFF2-40B4-BE49-F238E27FC236}">
                <a16:creationId xmlns:a16="http://schemas.microsoft.com/office/drawing/2014/main" id="{27F5F55C-D2A5-7C43-A482-207080656FDD}"/>
              </a:ext>
            </a:extLst>
          </p:cNvPr>
          <p:cNvPicPr>
            <a:picLocks noChangeAspect="1"/>
          </p:cNvPicPr>
          <p:nvPr/>
        </p:nvPicPr>
        <p:blipFill>
          <a:blip r:embed="rId3"/>
          <a:stretch>
            <a:fillRect/>
          </a:stretch>
        </p:blipFill>
        <p:spPr>
          <a:xfrm>
            <a:off x="5367458" y="166399"/>
            <a:ext cx="3328768" cy="2538186"/>
          </a:xfrm>
          <a:prstGeom prst="rect">
            <a:avLst/>
          </a:prstGeom>
          <a:noFill/>
          <a:ln>
            <a:noFill/>
          </a:ln>
        </p:spPr>
      </p:pic>
      <p:sp>
        <p:nvSpPr>
          <p:cNvPr id="5" name="Right Arrow 4">
            <a:extLst>
              <a:ext uri="{FF2B5EF4-FFF2-40B4-BE49-F238E27FC236}">
                <a16:creationId xmlns:a16="http://schemas.microsoft.com/office/drawing/2014/main" id="{9CB3AEAC-1156-E244-8EAE-877B6DD3B911}"/>
              </a:ext>
            </a:extLst>
          </p:cNvPr>
          <p:cNvSpPr/>
          <p:nvPr/>
        </p:nvSpPr>
        <p:spPr>
          <a:xfrm>
            <a:off x="6068503" y="2242360"/>
            <a:ext cx="250853" cy="169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B01255-BFCA-1840-A53C-77C6EF60FC67}"/>
              </a:ext>
            </a:extLst>
          </p:cNvPr>
          <p:cNvSpPr>
            <a:spLocks noGrp="1"/>
          </p:cNvSpPr>
          <p:nvPr>
            <p:ph type="body" idx="1"/>
          </p:nvPr>
        </p:nvSpPr>
        <p:spPr>
          <a:xfrm>
            <a:off x="1003627" y="1139087"/>
            <a:ext cx="7886700" cy="3648814"/>
          </a:xfrm>
        </p:spPr>
        <p:txBody>
          <a:bodyPr/>
          <a:lstStyle/>
          <a:p>
            <a:pPr>
              <a:buClr>
                <a:schemeClr val="accent6">
                  <a:lumMod val="75000"/>
                </a:schemeClr>
              </a:buClr>
            </a:pPr>
            <a:r>
              <a:rPr lang="en-US" sz="1800" dirty="0"/>
              <a:t>Build relationships:</a:t>
            </a:r>
          </a:p>
          <a:p>
            <a:pPr marL="342900" indent="-342900">
              <a:buClr>
                <a:schemeClr val="accent6">
                  <a:lumMod val="75000"/>
                </a:schemeClr>
              </a:buClr>
              <a:buFont typeface="Arial" panose="020B0604020202020204" pitchFamily="34" charset="0"/>
              <a:buChar char="•"/>
            </a:pPr>
            <a:r>
              <a:rPr lang="en-US" sz="1800" b="0" dirty="0"/>
              <a:t>Allow time for individuals to transition into the meeting.</a:t>
            </a:r>
          </a:p>
          <a:p>
            <a:pPr marL="342900" indent="-342900">
              <a:buClr>
                <a:schemeClr val="accent6">
                  <a:lumMod val="75000"/>
                </a:schemeClr>
              </a:buClr>
              <a:buFont typeface="Arial" panose="020B0604020202020204" pitchFamily="34" charset="0"/>
              <a:buChar char="•"/>
            </a:pPr>
            <a:r>
              <a:rPr lang="en-US" sz="1800" b="0" dirty="0"/>
              <a:t>Review community agreements.</a:t>
            </a:r>
          </a:p>
          <a:p>
            <a:pPr>
              <a:buClr>
                <a:schemeClr val="accent6">
                  <a:lumMod val="75000"/>
                </a:schemeClr>
              </a:buClr>
            </a:pPr>
            <a:r>
              <a:rPr lang="en-US" sz="1800" dirty="0"/>
              <a:t>Provide guidance and structure:</a:t>
            </a:r>
          </a:p>
          <a:p>
            <a:pPr marL="342900" indent="-342900">
              <a:buClr>
                <a:schemeClr val="accent6">
                  <a:lumMod val="75000"/>
                </a:schemeClr>
              </a:buClr>
              <a:buFont typeface="Arial" panose="020B0604020202020204" pitchFamily="34" charset="0"/>
              <a:buChar char="•"/>
            </a:pPr>
            <a:r>
              <a:rPr lang="en-US" sz="1800" b="0" dirty="0"/>
              <a:t>Create clear meeting objectives and tasks.</a:t>
            </a:r>
          </a:p>
          <a:p>
            <a:pPr>
              <a:buClr>
                <a:schemeClr val="accent6">
                  <a:lumMod val="75000"/>
                </a:schemeClr>
              </a:buClr>
            </a:pPr>
            <a:r>
              <a:rPr lang="en-US" sz="1800" dirty="0"/>
              <a:t>Be goal-oriented:</a:t>
            </a:r>
          </a:p>
          <a:p>
            <a:pPr marL="342900" indent="-342900">
              <a:buClr>
                <a:schemeClr val="accent6">
                  <a:lumMod val="75000"/>
                </a:schemeClr>
              </a:buClr>
              <a:buFont typeface="Arial" panose="020B0604020202020204" pitchFamily="34" charset="0"/>
              <a:buChar char="•"/>
            </a:pPr>
            <a:r>
              <a:rPr lang="en-US" sz="1800" b="0" dirty="0"/>
              <a:t>Make connections between the work of a particular meeting and the overall goals of the team.</a:t>
            </a:r>
          </a:p>
          <a:p>
            <a:pPr>
              <a:buClr>
                <a:schemeClr val="accent6">
                  <a:lumMod val="75000"/>
                </a:schemeClr>
              </a:buClr>
            </a:pPr>
            <a:r>
              <a:rPr lang="en-US" sz="1800" dirty="0"/>
              <a:t>Foster interdependence:</a:t>
            </a:r>
          </a:p>
          <a:p>
            <a:pPr marL="342900" indent="-342900">
              <a:buClr>
                <a:schemeClr val="accent6">
                  <a:lumMod val="75000"/>
                </a:schemeClr>
              </a:buClr>
              <a:buFont typeface="Arial" panose="020B0604020202020204" pitchFamily="34" charset="0"/>
              <a:buChar char="•"/>
            </a:pPr>
            <a:r>
              <a:rPr lang="en-US" sz="1800" b="0" dirty="0"/>
              <a:t>Share successes and collective impacts.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CEBAC960-882D-5C49-B0C7-EECC6B9471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a:p>
        </p:txBody>
      </p:sp>
      <p:sp>
        <p:nvSpPr>
          <p:cNvPr id="4" name="Title 3">
            <a:extLst>
              <a:ext uri="{FF2B5EF4-FFF2-40B4-BE49-F238E27FC236}">
                <a16:creationId xmlns:a16="http://schemas.microsoft.com/office/drawing/2014/main" id="{1F7AA1B9-F3D3-7144-8574-A857CF92B6D3}"/>
              </a:ext>
            </a:extLst>
          </p:cNvPr>
          <p:cNvSpPr>
            <a:spLocks noGrp="1"/>
          </p:cNvSpPr>
          <p:nvPr>
            <p:ph type="title"/>
          </p:nvPr>
        </p:nvSpPr>
        <p:spPr/>
        <p:txBody>
          <a:bodyPr/>
          <a:lstStyle/>
          <a:p>
            <a:r>
              <a:rPr lang="en-US" dirty="0"/>
              <a:t>Managing multiple preferences</a:t>
            </a:r>
          </a:p>
        </p:txBody>
      </p:sp>
    </p:spTree>
    <p:extLst>
      <p:ext uri="{BB962C8B-B14F-4D97-AF65-F5344CB8AC3E}">
        <p14:creationId xmlns:p14="http://schemas.microsoft.com/office/powerpoint/2010/main" val="645219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60"/>
          <p:cNvSpPr txBox="1">
            <a:spLocks noGrp="1"/>
          </p:cNvSpPr>
          <p:nvPr>
            <p:ph type="body" idx="1"/>
          </p:nvPr>
        </p:nvSpPr>
        <p:spPr>
          <a:xfrm>
            <a:off x="708163" y="1084860"/>
            <a:ext cx="7886700" cy="3715123"/>
          </a:xfrm>
          <a:prstGeom prst="rect">
            <a:avLst/>
          </a:prstGeom>
        </p:spPr>
        <p:txBody>
          <a:bodyPr spcFirstLastPara="1" wrap="square" lIns="0" tIns="34275" rIns="68575" bIns="34275" anchor="t" anchorCtr="0">
            <a:noAutofit/>
          </a:bodyPr>
          <a:lstStyle/>
          <a:p>
            <a:pPr marL="228600"/>
            <a:r>
              <a:rPr lang="en" dirty="0">
                <a:sym typeface="Calibri"/>
              </a:rPr>
              <a:t>Open with an icebreaker or warm-up.</a:t>
            </a:r>
          </a:p>
          <a:p>
            <a:pPr marL="228600"/>
            <a:endParaRPr lang="en" sz="2000" dirty="0">
              <a:sym typeface="Calibri"/>
            </a:endParaRPr>
          </a:p>
          <a:p>
            <a:pPr marL="228600"/>
            <a:r>
              <a:rPr lang="en" b="0" dirty="0">
                <a:sym typeface="Calibri"/>
              </a:rPr>
              <a:t>Icebreakers and warm-ups may sometimes seem extraneous, but in fact they play an important role. They help meeting participants to have a clean break from the activities they were engaged in before the meeting. This allows them to be more focused during the meeting.</a:t>
            </a:r>
          </a:p>
          <a:p>
            <a:pPr marL="228600"/>
            <a:r>
              <a:rPr lang="en" b="0" dirty="0">
                <a:sym typeface="Calibri"/>
              </a:rPr>
              <a:t>Depending on the activity, icebreakers and warm-ups can also be community builders and serve as an entry point to the participants’ common work.</a:t>
            </a:r>
            <a:endParaRPr lang="en" b="0" dirty="0"/>
          </a:p>
          <a:p>
            <a:pPr marL="0" lvl="0" indent="0" algn="l" rtl="0">
              <a:spcBef>
                <a:spcPts val="800"/>
              </a:spcBef>
              <a:spcAft>
                <a:spcPts val="500"/>
              </a:spcAft>
              <a:buNone/>
            </a:pPr>
            <a:endParaRPr dirty="0"/>
          </a:p>
        </p:txBody>
      </p:sp>
      <p:sp>
        <p:nvSpPr>
          <p:cNvPr id="383" name="Google Shape;383;p60"/>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sym typeface="Calibri"/>
              </a:rPr>
              <a:t>Meeting facilitation </a:t>
            </a:r>
            <a:endParaRPr dirty="0">
              <a:sym typeface="Calibri"/>
            </a:endParaRPr>
          </a:p>
        </p:txBody>
      </p:sp>
      <p:sp>
        <p:nvSpPr>
          <p:cNvPr id="2" name="Slide Number Placeholder 1">
            <a:extLst>
              <a:ext uri="{FF2B5EF4-FFF2-40B4-BE49-F238E27FC236}">
                <a16:creationId xmlns:a16="http://schemas.microsoft.com/office/drawing/2014/main" id="{5192E968-A6B4-4763-8807-BED4C7F62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62</a:t>
            </a:fld>
            <a:endParaRPr lang="en"/>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60"/>
          <p:cNvSpPr txBox="1">
            <a:spLocks noGrp="1"/>
          </p:cNvSpPr>
          <p:nvPr>
            <p:ph type="body" idx="1"/>
          </p:nvPr>
        </p:nvSpPr>
        <p:spPr>
          <a:xfrm>
            <a:off x="708163" y="1084860"/>
            <a:ext cx="7886700" cy="3715123"/>
          </a:xfrm>
          <a:prstGeom prst="rect">
            <a:avLst/>
          </a:prstGeom>
        </p:spPr>
        <p:txBody>
          <a:bodyPr spcFirstLastPara="1" wrap="square" lIns="0" tIns="34275" rIns="68575" bIns="34275" anchor="t" anchorCtr="0">
            <a:noAutofit/>
          </a:bodyPr>
          <a:lstStyle/>
          <a:p>
            <a:pPr marL="228600"/>
            <a:r>
              <a:rPr lang="en" sz="2000" dirty="0">
                <a:sym typeface="Calibri"/>
              </a:rPr>
              <a:t>Review community agreements.</a:t>
            </a:r>
            <a:endParaRPr sz="2000" dirty="0">
              <a:sym typeface="Calibri"/>
            </a:endParaRPr>
          </a:p>
          <a:p>
            <a:pPr marL="228600"/>
            <a:r>
              <a:rPr lang="en" sz="2000" b="0" dirty="0">
                <a:sym typeface="Calibri"/>
              </a:rPr>
              <a:t>Community agreements are effective only if they are used consistently. They are an important facilitation tool when things start going off track. Even if it feels repetitive, it is important to always remind the team members of their agreements. </a:t>
            </a:r>
          </a:p>
          <a:p>
            <a:pPr marL="228600"/>
            <a:r>
              <a:rPr lang="en" sz="2000" b="0" dirty="0">
                <a:sym typeface="Calibri"/>
              </a:rPr>
              <a:t>Initially you may want to review the agreements and identify those that might be helpful for navigating the particular work of a meeting, but eventually you can ask participants to read over the agreements on their own and identify one that they would like to focus on for themselves.</a:t>
            </a:r>
          </a:p>
          <a:p>
            <a:pPr marL="0" lvl="0" indent="0" algn="l" rtl="0">
              <a:spcBef>
                <a:spcPts val="800"/>
              </a:spcBef>
              <a:spcAft>
                <a:spcPts val="500"/>
              </a:spcAft>
              <a:buNone/>
            </a:pPr>
            <a:endParaRPr dirty="0"/>
          </a:p>
        </p:txBody>
      </p:sp>
      <p:sp>
        <p:nvSpPr>
          <p:cNvPr id="383" name="Google Shape;383;p60"/>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sym typeface="Calibri"/>
              </a:rPr>
              <a:t>Meeting facilitation</a:t>
            </a:r>
            <a:endParaRPr dirty="0">
              <a:sym typeface="Calibri"/>
            </a:endParaRPr>
          </a:p>
        </p:txBody>
      </p:sp>
      <p:sp>
        <p:nvSpPr>
          <p:cNvPr id="2" name="Slide Number Placeholder 1">
            <a:extLst>
              <a:ext uri="{FF2B5EF4-FFF2-40B4-BE49-F238E27FC236}">
                <a16:creationId xmlns:a16="http://schemas.microsoft.com/office/drawing/2014/main" id="{5192E968-A6B4-4763-8807-BED4C7F62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63</a:t>
            </a:fld>
            <a:endParaRPr lang="en"/>
          </a:p>
        </p:txBody>
      </p:sp>
    </p:spTree>
    <p:extLst>
      <p:ext uri="{BB962C8B-B14F-4D97-AF65-F5344CB8AC3E}">
        <p14:creationId xmlns:p14="http://schemas.microsoft.com/office/powerpoint/2010/main" val="3474116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60"/>
          <p:cNvSpPr txBox="1">
            <a:spLocks noGrp="1"/>
          </p:cNvSpPr>
          <p:nvPr>
            <p:ph type="body" idx="1"/>
          </p:nvPr>
        </p:nvSpPr>
        <p:spPr>
          <a:xfrm>
            <a:off x="708163" y="1084860"/>
            <a:ext cx="7886700" cy="3715123"/>
          </a:xfrm>
          <a:prstGeom prst="rect">
            <a:avLst/>
          </a:prstGeom>
        </p:spPr>
        <p:txBody>
          <a:bodyPr spcFirstLastPara="1" wrap="square" lIns="0" tIns="34275" rIns="68575" bIns="34275" anchor="t" anchorCtr="0">
            <a:noAutofit/>
          </a:bodyPr>
          <a:lstStyle/>
          <a:p>
            <a:pPr marL="228600"/>
            <a:r>
              <a:rPr lang="en" dirty="0">
                <a:sym typeface="Calibri"/>
              </a:rPr>
              <a:t>Collect notes and artifacts.</a:t>
            </a:r>
          </a:p>
          <a:p>
            <a:pPr marL="228600"/>
            <a:endParaRPr lang="en" dirty="0">
              <a:sym typeface="Calibri"/>
            </a:endParaRPr>
          </a:p>
          <a:p>
            <a:pPr marL="228600"/>
            <a:r>
              <a:rPr lang="en" b="0" dirty="0">
                <a:sym typeface="Calibri"/>
              </a:rPr>
              <a:t>When engaging in improvement work, it is important to document your learning as you go. This documentation helps you to </a:t>
            </a:r>
            <a:r>
              <a:rPr lang="en-US" b="0" dirty="0">
                <a:sym typeface="Calibri"/>
              </a:rPr>
              <a:t>see the shifts in thinking and to capture successes and failures, and eventually allows you to share your journey with others.</a:t>
            </a:r>
            <a:endParaRPr b="0" dirty="0">
              <a:sym typeface="Calibri"/>
            </a:endParaRPr>
          </a:p>
          <a:p>
            <a:pPr marL="0" lvl="0" indent="0" algn="l" rtl="0">
              <a:spcBef>
                <a:spcPts val="800"/>
              </a:spcBef>
              <a:spcAft>
                <a:spcPts val="500"/>
              </a:spcAft>
              <a:buNone/>
            </a:pPr>
            <a:endParaRPr dirty="0"/>
          </a:p>
        </p:txBody>
      </p:sp>
      <p:sp>
        <p:nvSpPr>
          <p:cNvPr id="383" name="Google Shape;383;p60"/>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sym typeface="Calibri"/>
              </a:rPr>
              <a:t>Meeting facilitation</a:t>
            </a:r>
            <a:endParaRPr dirty="0">
              <a:sym typeface="Calibri"/>
            </a:endParaRPr>
          </a:p>
        </p:txBody>
      </p:sp>
      <p:sp>
        <p:nvSpPr>
          <p:cNvPr id="2" name="Slide Number Placeholder 1">
            <a:extLst>
              <a:ext uri="{FF2B5EF4-FFF2-40B4-BE49-F238E27FC236}">
                <a16:creationId xmlns:a16="http://schemas.microsoft.com/office/drawing/2014/main" id="{5192E968-A6B4-4763-8807-BED4C7F62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64</a:t>
            </a:fld>
            <a:endParaRPr lang="en"/>
          </a:p>
        </p:txBody>
      </p:sp>
    </p:spTree>
    <p:extLst>
      <p:ext uri="{BB962C8B-B14F-4D97-AF65-F5344CB8AC3E}">
        <p14:creationId xmlns:p14="http://schemas.microsoft.com/office/powerpoint/2010/main" val="2114813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60"/>
          <p:cNvSpPr txBox="1">
            <a:spLocks noGrp="1"/>
          </p:cNvSpPr>
          <p:nvPr>
            <p:ph type="body" idx="1"/>
          </p:nvPr>
        </p:nvSpPr>
        <p:spPr>
          <a:xfrm>
            <a:off x="708163" y="1084860"/>
            <a:ext cx="7886700" cy="3715123"/>
          </a:xfrm>
          <a:prstGeom prst="rect">
            <a:avLst/>
          </a:prstGeom>
        </p:spPr>
        <p:txBody>
          <a:bodyPr spcFirstLastPara="1" wrap="square" lIns="0" tIns="34275" rIns="68575" bIns="34275" anchor="t" anchorCtr="0">
            <a:noAutofit/>
          </a:bodyPr>
          <a:lstStyle/>
          <a:p>
            <a:pPr marL="228600"/>
            <a:r>
              <a:rPr lang="en-US" dirty="0">
                <a:sym typeface="Calibri"/>
              </a:rPr>
              <a:t>Establish and agree on clear next steps.</a:t>
            </a:r>
          </a:p>
          <a:p>
            <a:pPr marL="228600"/>
            <a:endParaRPr lang="en-US" dirty="0">
              <a:sym typeface="Calibri"/>
            </a:endParaRPr>
          </a:p>
          <a:p>
            <a:pPr marL="228600"/>
            <a:r>
              <a:rPr lang="en-US" b="0" dirty="0">
                <a:sym typeface="Calibri"/>
              </a:rPr>
              <a:t>One of the biggest pitfalls in improvement work is a lack of follow-through. It is important that everyone on the team agrees on the next steps, deliverables, and timelines.</a:t>
            </a:r>
          </a:p>
          <a:p>
            <a:pPr marL="228600"/>
            <a:endParaRPr lang="en-US" b="0" dirty="0">
              <a:sym typeface="Calibri"/>
            </a:endParaRPr>
          </a:p>
          <a:p>
            <a:pPr marL="228600"/>
            <a:r>
              <a:rPr lang="en-US" b="0" dirty="0">
                <a:sym typeface="Calibri"/>
              </a:rPr>
              <a:t>Making agreements as a team creates a team culture of shared accountability.</a:t>
            </a:r>
            <a:endParaRPr b="0" dirty="0">
              <a:sym typeface="Calibri"/>
            </a:endParaRPr>
          </a:p>
        </p:txBody>
      </p:sp>
      <p:sp>
        <p:nvSpPr>
          <p:cNvPr id="383" name="Google Shape;383;p60"/>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sym typeface="Calibri"/>
              </a:rPr>
              <a:t>Meeting facilitation</a:t>
            </a:r>
            <a:endParaRPr dirty="0">
              <a:sym typeface="Calibri"/>
            </a:endParaRPr>
          </a:p>
        </p:txBody>
      </p:sp>
      <p:sp>
        <p:nvSpPr>
          <p:cNvPr id="2" name="Slide Number Placeholder 1">
            <a:extLst>
              <a:ext uri="{FF2B5EF4-FFF2-40B4-BE49-F238E27FC236}">
                <a16:creationId xmlns:a16="http://schemas.microsoft.com/office/drawing/2014/main" id="{5192E968-A6B4-4763-8807-BED4C7F62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65</a:t>
            </a:fld>
            <a:endParaRPr lang="en"/>
          </a:p>
        </p:txBody>
      </p:sp>
    </p:spTree>
    <p:extLst>
      <p:ext uri="{BB962C8B-B14F-4D97-AF65-F5344CB8AC3E}">
        <p14:creationId xmlns:p14="http://schemas.microsoft.com/office/powerpoint/2010/main" val="23847882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60"/>
          <p:cNvSpPr txBox="1">
            <a:spLocks noGrp="1"/>
          </p:cNvSpPr>
          <p:nvPr>
            <p:ph type="body" idx="1"/>
          </p:nvPr>
        </p:nvSpPr>
        <p:spPr>
          <a:xfrm>
            <a:off x="708163" y="1084860"/>
            <a:ext cx="7886700" cy="3715123"/>
          </a:xfrm>
          <a:prstGeom prst="rect">
            <a:avLst/>
          </a:prstGeom>
        </p:spPr>
        <p:txBody>
          <a:bodyPr spcFirstLastPara="1" wrap="square" lIns="0" tIns="34275" rIns="68575" bIns="34275" anchor="t" anchorCtr="0">
            <a:noAutofit/>
          </a:bodyPr>
          <a:lstStyle/>
          <a:p>
            <a:pPr marL="228600"/>
            <a:r>
              <a:rPr lang="en-US" dirty="0">
                <a:sym typeface="Calibri"/>
              </a:rPr>
              <a:t>Collect feedback.</a:t>
            </a:r>
          </a:p>
          <a:p>
            <a:pPr marL="228600"/>
            <a:endParaRPr lang="en-US" dirty="0">
              <a:sym typeface="Calibri"/>
            </a:endParaRPr>
          </a:p>
          <a:p>
            <a:pPr marL="228600"/>
            <a:r>
              <a:rPr lang="en-US" b="0" dirty="0">
                <a:sym typeface="Calibri"/>
              </a:rPr>
              <a:t>There is always room for improvement in meeting design and facilitation. Consistently asking for and acting on feedback from the team promotes agency and contributes to the collective efficacy of the team.</a:t>
            </a:r>
            <a:endParaRPr b="0" dirty="0">
              <a:sym typeface="Calibri"/>
            </a:endParaRPr>
          </a:p>
          <a:p>
            <a:pPr marL="0" lvl="0" indent="0" algn="l" rtl="0">
              <a:spcBef>
                <a:spcPts val="800"/>
              </a:spcBef>
              <a:spcAft>
                <a:spcPts val="500"/>
              </a:spcAft>
              <a:buNone/>
            </a:pPr>
            <a:endParaRPr dirty="0"/>
          </a:p>
        </p:txBody>
      </p:sp>
      <p:sp>
        <p:nvSpPr>
          <p:cNvPr id="383" name="Google Shape;383;p60"/>
          <p:cNvSpPr txBox="1">
            <a:spLocks noGrp="1"/>
          </p:cNvSpPr>
          <p:nvPr>
            <p:ph type="title"/>
          </p:nvPr>
        </p:nvSpPr>
        <p:spPr>
          <a:xfrm>
            <a:off x="628650" y="343517"/>
            <a:ext cx="7886700" cy="994200"/>
          </a:xfrm>
          <a:prstGeom prst="rect">
            <a:avLst/>
          </a:prstGeom>
        </p:spPr>
        <p:txBody>
          <a:bodyPr spcFirstLastPara="1" wrap="square" lIns="0" tIns="34275" rIns="68575" bIns="34275" anchor="ctr" anchorCtr="0">
            <a:noAutofit/>
          </a:bodyPr>
          <a:lstStyle/>
          <a:p>
            <a:pPr lvl="0" indent="0"/>
            <a:r>
              <a:rPr lang="en" dirty="0">
                <a:sym typeface="Calibri"/>
              </a:rPr>
              <a:t>Meeting facilitation</a:t>
            </a:r>
            <a:endParaRPr dirty="0">
              <a:sym typeface="Calibri"/>
            </a:endParaRPr>
          </a:p>
        </p:txBody>
      </p:sp>
      <p:sp>
        <p:nvSpPr>
          <p:cNvPr id="2" name="Slide Number Placeholder 1">
            <a:extLst>
              <a:ext uri="{FF2B5EF4-FFF2-40B4-BE49-F238E27FC236}">
                <a16:creationId xmlns:a16="http://schemas.microsoft.com/office/drawing/2014/main" id="{5192E968-A6B4-4763-8807-BED4C7F62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66</a:t>
            </a:fld>
            <a:endParaRPr lang="en"/>
          </a:p>
        </p:txBody>
      </p:sp>
    </p:spTree>
    <p:extLst>
      <p:ext uri="{BB962C8B-B14F-4D97-AF65-F5344CB8AC3E}">
        <p14:creationId xmlns:p14="http://schemas.microsoft.com/office/powerpoint/2010/main" val="3554259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2"/>
          <p:cNvSpPr txBox="1">
            <a:spLocks noGrp="1"/>
          </p:cNvSpPr>
          <p:nvPr>
            <p:ph type="body" idx="1"/>
          </p:nvPr>
        </p:nvSpPr>
        <p:spPr>
          <a:xfrm>
            <a:off x="628650" y="1178719"/>
            <a:ext cx="7886700" cy="3263400"/>
          </a:xfrm>
          <a:prstGeom prst="rect">
            <a:avLst/>
          </a:prstGeom>
        </p:spPr>
        <p:txBody>
          <a:bodyPr spcFirstLastPara="1" wrap="square" lIns="0" tIns="34275" rIns="68575" bIns="34275" anchor="t" anchorCtr="0">
            <a:noAutofit/>
          </a:bodyPr>
          <a:lstStyle/>
          <a:p>
            <a:pPr marL="342900" indent="-342900">
              <a:buClr>
                <a:schemeClr val="accent6">
                  <a:lumMod val="75000"/>
                </a:schemeClr>
              </a:buClr>
              <a:buSzPct val="100000"/>
              <a:buFont typeface="Wingdings" pitchFamily="2" charset="2"/>
              <a:buChar char="Ø"/>
            </a:pPr>
            <a:r>
              <a:rPr lang="en" dirty="0">
                <a:sym typeface="Calibri"/>
              </a:rPr>
              <a:t>Open with an icebreaker or warm-up.</a:t>
            </a:r>
            <a:endParaRPr lang="en-US"/>
          </a:p>
          <a:p>
            <a:pPr marL="342900" indent="-342900">
              <a:buClr>
                <a:schemeClr val="accent6">
                  <a:lumMod val="75000"/>
                </a:schemeClr>
              </a:buClr>
              <a:buSzPct val="100000"/>
              <a:buFont typeface="Wingdings" pitchFamily="2" charset="2"/>
              <a:buChar char="Ø"/>
            </a:pPr>
            <a:r>
              <a:rPr lang="en-US" dirty="0">
                <a:sym typeface="Calibri"/>
              </a:rPr>
              <a:t>Review community agreements.</a:t>
            </a:r>
            <a:endParaRPr lang="en-US" dirty="0"/>
          </a:p>
          <a:p>
            <a:pPr marL="342900" indent="-342900">
              <a:buClr>
                <a:schemeClr val="accent6">
                  <a:lumMod val="75000"/>
                </a:schemeClr>
              </a:buClr>
              <a:buSzPct val="100000"/>
              <a:buFont typeface="Wingdings" pitchFamily="2" charset="2"/>
              <a:buChar char="Ø"/>
            </a:pPr>
            <a:r>
              <a:rPr lang="en" dirty="0">
                <a:sym typeface="Calibri"/>
              </a:rPr>
              <a:t>Collect notes and artifacts.</a:t>
            </a:r>
            <a:endParaRPr lang="en" dirty="0"/>
          </a:p>
          <a:p>
            <a:pPr marL="342900" indent="-342900">
              <a:buClr>
                <a:schemeClr val="accent6">
                  <a:lumMod val="75000"/>
                </a:schemeClr>
              </a:buClr>
              <a:buSzPct val="100000"/>
              <a:buFont typeface="Wingdings" pitchFamily="2" charset="2"/>
              <a:buChar char="Ø"/>
            </a:pPr>
            <a:r>
              <a:rPr lang="en-US" dirty="0">
                <a:sym typeface="Calibri"/>
              </a:rPr>
              <a:t>Establish and agree on clear next steps.</a:t>
            </a:r>
            <a:endParaRPr lang="en-US" dirty="0"/>
          </a:p>
          <a:p>
            <a:pPr marL="342900" indent="-342900">
              <a:buClr>
                <a:schemeClr val="accent6">
                  <a:lumMod val="75000"/>
                </a:schemeClr>
              </a:buClr>
              <a:buSzPct val="100000"/>
              <a:buFont typeface="Wingdings" pitchFamily="2" charset="2"/>
              <a:buChar char="Ø"/>
            </a:pPr>
            <a:r>
              <a:rPr lang="en-US" dirty="0">
                <a:sym typeface="Calibri"/>
              </a:rPr>
              <a:t>Collect feedback.</a:t>
            </a:r>
            <a:endParaRPr lang="en-US" dirty="0"/>
          </a:p>
          <a:p>
            <a:pPr lvl="0">
              <a:buClr>
                <a:schemeClr val="accent6">
                  <a:lumMod val="75000"/>
                </a:schemeClr>
              </a:buClr>
            </a:pPr>
            <a:endParaRPr lang="en-US" dirty="0">
              <a:sym typeface="Calibri"/>
            </a:endParaRPr>
          </a:p>
          <a:p>
            <a:pPr lvl="0">
              <a:buClr>
                <a:schemeClr val="accent6">
                  <a:lumMod val="75000"/>
                </a:schemeClr>
              </a:buClr>
            </a:pPr>
            <a:r>
              <a:rPr lang="en-US" dirty="0">
                <a:sym typeface="Calibri"/>
              </a:rPr>
              <a:t>Which of these facilitation moves do you consider to be strengths</a:t>
            </a:r>
            <a:r>
              <a:rPr lang="en" dirty="0">
                <a:sym typeface="Calibri"/>
              </a:rPr>
              <a:t>? Which </a:t>
            </a:r>
            <a:r>
              <a:rPr lang="en-US" dirty="0">
                <a:sym typeface="Calibri"/>
              </a:rPr>
              <a:t>are areas of growth?</a:t>
            </a:r>
            <a:endParaRPr dirty="0">
              <a:sym typeface="Calibri"/>
            </a:endParaRPr>
          </a:p>
          <a:p>
            <a:pPr marL="0" lvl="0" indent="0" algn="l" rtl="0">
              <a:lnSpc>
                <a:spcPct val="100000"/>
              </a:lnSpc>
              <a:spcBef>
                <a:spcPts val="800"/>
              </a:spcBef>
              <a:spcAft>
                <a:spcPts val="0"/>
              </a:spcAft>
              <a:buNone/>
            </a:pPr>
            <a:endParaRPr dirty="0">
              <a:solidFill>
                <a:schemeClr val="dk2"/>
              </a:solidFill>
              <a:latin typeface="Calibri"/>
              <a:ea typeface="Calibri"/>
              <a:cs typeface="Calibri"/>
              <a:sym typeface="Calibri"/>
            </a:endParaRPr>
          </a:p>
          <a:p>
            <a:pPr marL="0" lvl="0" indent="0" algn="l" rtl="0">
              <a:lnSpc>
                <a:spcPct val="100000"/>
              </a:lnSpc>
              <a:spcBef>
                <a:spcPts val="800"/>
              </a:spcBef>
              <a:spcAft>
                <a:spcPts val="0"/>
              </a:spcAft>
              <a:buClr>
                <a:schemeClr val="dk1"/>
              </a:buClr>
              <a:buSzPts val="1100"/>
              <a:buFont typeface="Arial"/>
              <a:buNone/>
            </a:pPr>
            <a:endParaRPr sz="2000" b="0" dirty="0">
              <a:solidFill>
                <a:schemeClr val="dk2"/>
              </a:solidFill>
              <a:latin typeface="Calibri"/>
              <a:ea typeface="Calibri"/>
              <a:cs typeface="Calibri"/>
              <a:sym typeface="Calibri"/>
            </a:endParaRPr>
          </a:p>
        </p:txBody>
      </p:sp>
      <p:sp>
        <p:nvSpPr>
          <p:cNvPr id="339" name="Google Shape;339;p52"/>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t>Meeting facilitation processes</a:t>
            </a:r>
            <a:endParaRPr dirty="0"/>
          </a:p>
        </p:txBody>
      </p:sp>
      <p:pic>
        <p:nvPicPr>
          <p:cNvPr id="5" name="Google Shape;351;p54">
            <a:extLst>
              <a:ext uri="{FF2B5EF4-FFF2-40B4-BE49-F238E27FC236}">
                <a16:creationId xmlns:a16="http://schemas.microsoft.com/office/drawing/2014/main" id="{FC13F58E-8F13-4CE2-A8FD-8FFAD786548C}"/>
              </a:ext>
            </a:extLst>
          </p:cNvPr>
          <p:cNvPicPr preferRelativeResize="0"/>
          <p:nvPr/>
        </p:nvPicPr>
        <p:blipFill>
          <a:blip r:embed="rId3"/>
          <a:stretch>
            <a:fillRect/>
          </a:stretch>
        </p:blipFill>
        <p:spPr>
          <a:xfrm>
            <a:off x="7389072" y="2571750"/>
            <a:ext cx="1501255" cy="1305438"/>
          </a:xfrm>
          <a:prstGeom prst="rect">
            <a:avLst/>
          </a:prstGeom>
          <a:noFill/>
          <a:ln>
            <a:noFill/>
          </a:ln>
        </p:spPr>
      </p:pic>
      <p:sp>
        <p:nvSpPr>
          <p:cNvPr id="2" name="Slide Number Placeholder 1">
            <a:extLst>
              <a:ext uri="{FF2B5EF4-FFF2-40B4-BE49-F238E27FC236}">
                <a16:creationId xmlns:a16="http://schemas.microsoft.com/office/drawing/2014/main" id="{28477DCC-381F-45F0-B335-7C815F0C5E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67</a:t>
            </a:fld>
            <a:endParaRPr lang="en"/>
          </a:p>
        </p:txBody>
      </p:sp>
    </p:spTree>
    <p:extLst>
      <p:ext uri="{BB962C8B-B14F-4D97-AF65-F5344CB8AC3E}">
        <p14:creationId xmlns:p14="http://schemas.microsoft.com/office/powerpoint/2010/main" val="3983880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9"/>
          <p:cNvSpPr txBox="1">
            <a:spLocks noGrp="1"/>
          </p:cNvSpPr>
          <p:nvPr>
            <p:ph type="title"/>
          </p:nvPr>
        </p:nvSpPr>
        <p:spPr>
          <a:xfrm>
            <a:off x="373437" y="2815872"/>
            <a:ext cx="8322789" cy="1046518"/>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4. Reflection and improvement</a:t>
            </a:r>
            <a:endParaRPr dirty="0"/>
          </a:p>
        </p:txBody>
      </p:sp>
      <p:sp>
        <p:nvSpPr>
          <p:cNvPr id="2" name="Slide Number Placeholder 1">
            <a:extLst>
              <a:ext uri="{FF2B5EF4-FFF2-40B4-BE49-F238E27FC236}">
                <a16:creationId xmlns:a16="http://schemas.microsoft.com/office/drawing/2014/main" id="{7122A503-4298-4E57-AC86-1CA557EEA6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68</a:t>
            </a:fld>
            <a:endParaRPr lang="en"/>
          </a:p>
        </p:txBody>
      </p:sp>
      <p:pic>
        <p:nvPicPr>
          <p:cNvPr id="5" name="Picture 4">
            <a:extLst>
              <a:ext uri="{FF2B5EF4-FFF2-40B4-BE49-F238E27FC236}">
                <a16:creationId xmlns:a16="http://schemas.microsoft.com/office/drawing/2014/main" id="{31E2FDA4-F809-6E4A-9262-FE3CDCD02E77}"/>
              </a:ext>
            </a:extLst>
          </p:cNvPr>
          <p:cNvPicPr>
            <a:picLocks noChangeAspect="1"/>
          </p:cNvPicPr>
          <p:nvPr/>
        </p:nvPicPr>
        <p:blipFill>
          <a:blip r:embed="rId3"/>
          <a:stretch>
            <a:fillRect/>
          </a:stretch>
        </p:blipFill>
        <p:spPr>
          <a:xfrm>
            <a:off x="5367458" y="166399"/>
            <a:ext cx="3328768" cy="2538186"/>
          </a:xfrm>
          <a:prstGeom prst="rect">
            <a:avLst/>
          </a:prstGeom>
          <a:noFill/>
          <a:ln>
            <a:noFill/>
          </a:ln>
        </p:spPr>
      </p:pic>
      <p:sp>
        <p:nvSpPr>
          <p:cNvPr id="6" name="Right Arrow 5">
            <a:extLst>
              <a:ext uri="{FF2B5EF4-FFF2-40B4-BE49-F238E27FC236}">
                <a16:creationId xmlns:a16="http://schemas.microsoft.com/office/drawing/2014/main" id="{2D4E37D9-61CB-8843-B71D-C9019AAD4B4E}"/>
              </a:ext>
            </a:extLst>
          </p:cNvPr>
          <p:cNvSpPr/>
          <p:nvPr/>
        </p:nvSpPr>
        <p:spPr>
          <a:xfrm>
            <a:off x="5242030" y="1265559"/>
            <a:ext cx="250853" cy="169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49290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60"/>
          <p:cNvSpPr txBox="1">
            <a:spLocks noGrp="1"/>
          </p:cNvSpPr>
          <p:nvPr>
            <p:ph type="body" idx="1"/>
          </p:nvPr>
        </p:nvSpPr>
        <p:spPr>
          <a:xfrm>
            <a:off x="708163" y="1084860"/>
            <a:ext cx="7886700" cy="3715123"/>
          </a:xfrm>
          <a:prstGeom prst="rect">
            <a:avLst/>
          </a:prstGeom>
        </p:spPr>
        <p:txBody>
          <a:bodyPr spcFirstLastPara="1" wrap="square" lIns="0" tIns="34275" rIns="68575" bIns="34275" anchor="t" anchorCtr="0">
            <a:noAutofit/>
          </a:bodyPr>
          <a:lstStyle/>
          <a:p>
            <a:pPr>
              <a:buClr>
                <a:schemeClr val="accent6">
                  <a:lumMod val="75000"/>
                </a:schemeClr>
              </a:buClr>
              <a:buSzPct val="100000"/>
            </a:pPr>
            <a:r>
              <a:rPr lang="en" dirty="0">
                <a:sym typeface="Calibri"/>
              </a:rPr>
              <a:t>After-the-meeting checklist:</a:t>
            </a:r>
          </a:p>
          <a:p>
            <a:pPr>
              <a:buClr>
                <a:schemeClr val="accent6">
                  <a:lumMod val="75000"/>
                </a:schemeClr>
              </a:buClr>
              <a:buSzPct val="100000"/>
            </a:pPr>
            <a:endParaRPr dirty="0">
              <a:sym typeface="Calibri"/>
            </a:endParaRPr>
          </a:p>
          <a:p>
            <a:pPr marL="571500" lvl="0" indent="-342900">
              <a:buClr>
                <a:schemeClr val="accent6">
                  <a:lumMod val="75000"/>
                </a:schemeClr>
              </a:buClr>
              <a:buSzPct val="100000"/>
              <a:buFont typeface="Wingdings" pitchFamily="2" charset="2"/>
              <a:buChar char="q"/>
            </a:pPr>
            <a:r>
              <a:rPr lang="en" dirty="0">
                <a:sym typeface="Calibri"/>
              </a:rPr>
              <a:t>Review participant feedback.</a:t>
            </a:r>
          </a:p>
          <a:p>
            <a:pPr marL="571500" lvl="0" indent="-342900">
              <a:buClr>
                <a:schemeClr val="accent6">
                  <a:lumMod val="75000"/>
                </a:schemeClr>
              </a:buClr>
              <a:buSzPct val="100000"/>
              <a:buFont typeface="Wingdings" pitchFamily="2" charset="2"/>
              <a:buChar char="q"/>
            </a:pPr>
            <a:r>
              <a:rPr lang="en" dirty="0">
                <a:sym typeface="Calibri"/>
              </a:rPr>
              <a:t>Debrief meeting after completion with any coplanners.</a:t>
            </a:r>
          </a:p>
          <a:p>
            <a:pPr marL="571500" indent="-342900">
              <a:buClr>
                <a:schemeClr val="accent6">
                  <a:lumMod val="75000"/>
                </a:schemeClr>
              </a:buClr>
              <a:buSzPct val="100000"/>
              <a:buFont typeface="Wingdings" pitchFamily="2" charset="2"/>
              <a:buChar char="q"/>
            </a:pPr>
            <a:r>
              <a:rPr lang="en" dirty="0">
                <a:sym typeface="Calibri"/>
              </a:rPr>
              <a:t>Use participant feedback and debrief to identify areas for improvement and further support.</a:t>
            </a:r>
            <a:endParaRPr lang="en" dirty="0"/>
          </a:p>
          <a:p>
            <a:pPr marL="571500" lvl="0" indent="-342900">
              <a:buClr>
                <a:schemeClr val="accent6">
                  <a:lumMod val="75000"/>
                </a:schemeClr>
              </a:buClr>
              <a:buSzPct val="100000"/>
              <a:buFont typeface="Wingdings" pitchFamily="2" charset="2"/>
              <a:buChar char="q"/>
            </a:pPr>
            <a:r>
              <a:rPr lang="en" dirty="0">
                <a:sym typeface="Calibri"/>
              </a:rPr>
              <a:t>Send reminders to teams regarding action steps.</a:t>
            </a:r>
            <a:endParaRPr dirty="0">
              <a:sym typeface="Calibri"/>
            </a:endParaRPr>
          </a:p>
          <a:p>
            <a:pPr marL="571500" lvl="0" indent="-342900">
              <a:buClr>
                <a:schemeClr val="accent6">
                  <a:lumMod val="75000"/>
                </a:schemeClr>
              </a:buClr>
              <a:buSzPct val="100000"/>
              <a:buFont typeface="Wingdings" pitchFamily="2" charset="2"/>
              <a:buChar char="q"/>
            </a:pPr>
            <a:r>
              <a:rPr lang="en" dirty="0">
                <a:sym typeface="Calibri"/>
              </a:rPr>
              <a:t>Support data collection with suggested tools.</a:t>
            </a:r>
            <a:endParaRPr dirty="0">
              <a:sym typeface="Calibri"/>
            </a:endParaRPr>
          </a:p>
          <a:p>
            <a:pPr marL="0" lvl="0" indent="0" algn="l" rtl="0">
              <a:spcBef>
                <a:spcPts val="800"/>
              </a:spcBef>
              <a:spcAft>
                <a:spcPts val="500"/>
              </a:spcAft>
              <a:buNone/>
            </a:pPr>
            <a:endParaRPr dirty="0"/>
          </a:p>
        </p:txBody>
      </p:sp>
      <p:sp>
        <p:nvSpPr>
          <p:cNvPr id="383" name="Google Shape;383;p60"/>
          <p:cNvSpPr txBox="1">
            <a:spLocks noGrp="1"/>
          </p:cNvSpPr>
          <p:nvPr>
            <p:ph type="title"/>
          </p:nvPr>
        </p:nvSpPr>
        <p:spPr>
          <a:xfrm>
            <a:off x="407294" y="273872"/>
            <a:ext cx="7886700" cy="994200"/>
          </a:xfrm>
          <a:prstGeom prst="rect">
            <a:avLst/>
          </a:prstGeom>
        </p:spPr>
        <p:txBody>
          <a:bodyPr spcFirstLastPara="1" wrap="square" lIns="0" tIns="34275" rIns="68575" bIns="34275" anchor="ctr" anchorCtr="0">
            <a:noAutofit/>
          </a:bodyPr>
          <a:lstStyle/>
          <a:p>
            <a:pPr lvl="0" indent="0"/>
            <a:r>
              <a:rPr lang="en" sz="3000" dirty="0">
                <a:sym typeface="Calibri"/>
              </a:rPr>
              <a:t>Reflection and improvement checklist</a:t>
            </a:r>
            <a:endParaRPr sz="3000" dirty="0">
              <a:sym typeface="Calibri"/>
            </a:endParaRPr>
          </a:p>
        </p:txBody>
      </p:sp>
      <p:sp>
        <p:nvSpPr>
          <p:cNvPr id="2" name="Slide Number Placeholder 1">
            <a:extLst>
              <a:ext uri="{FF2B5EF4-FFF2-40B4-BE49-F238E27FC236}">
                <a16:creationId xmlns:a16="http://schemas.microsoft.com/office/drawing/2014/main" id="{5192E968-A6B4-4763-8807-BED4C7F62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69</a:t>
            </a:fld>
            <a:endParaRPr lang="en"/>
          </a:p>
        </p:txBody>
      </p:sp>
      <p:pic>
        <p:nvPicPr>
          <p:cNvPr id="3" name="Picture 3" descr="Icon&#10;&#10;Description automatically generated">
            <a:extLst>
              <a:ext uri="{FF2B5EF4-FFF2-40B4-BE49-F238E27FC236}">
                <a16:creationId xmlns:a16="http://schemas.microsoft.com/office/drawing/2014/main" id="{D89AD239-2B4E-4F83-86F0-9816A95FE584}"/>
              </a:ext>
            </a:extLst>
          </p:cNvPr>
          <p:cNvPicPr>
            <a:picLocks noChangeAspect="1"/>
          </p:cNvPicPr>
          <p:nvPr/>
        </p:nvPicPr>
        <p:blipFill>
          <a:blip r:embed="rId3"/>
          <a:stretch>
            <a:fillRect/>
          </a:stretch>
        </p:blipFill>
        <p:spPr>
          <a:xfrm>
            <a:off x="7426280" y="347059"/>
            <a:ext cx="1310426" cy="1141122"/>
          </a:xfrm>
          <a:prstGeom prst="rect">
            <a:avLst/>
          </a:prstGeom>
        </p:spPr>
      </p:pic>
    </p:spTree>
    <p:extLst>
      <p:ext uri="{BB962C8B-B14F-4D97-AF65-F5344CB8AC3E}">
        <p14:creationId xmlns:p14="http://schemas.microsoft.com/office/powerpoint/2010/main" val="300961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D3AE32-1375-ED4B-A91A-7FE5ADF6CB07}"/>
              </a:ext>
            </a:extLst>
          </p:cNvPr>
          <p:cNvSpPr>
            <a:spLocks noGrp="1"/>
          </p:cNvSpPr>
          <p:nvPr>
            <p:ph type="body" idx="1"/>
          </p:nvPr>
        </p:nvSpPr>
        <p:spPr>
          <a:xfrm>
            <a:off x="628650" y="1072405"/>
            <a:ext cx="7886700" cy="3263400"/>
          </a:xfrm>
        </p:spPr>
        <p:txBody>
          <a:bodyPr/>
          <a:lstStyle/>
          <a:p>
            <a:pPr marL="228600"/>
            <a:r>
              <a:rPr lang="en-US" dirty="0"/>
              <a:t>We have four key improvement questions to </a:t>
            </a:r>
            <a:br>
              <a:rPr lang="en-US" dirty="0"/>
            </a:br>
            <a:r>
              <a:rPr lang="en-US" dirty="0"/>
              <a:t>improve our work: </a:t>
            </a:r>
          </a:p>
        </p:txBody>
      </p:sp>
      <p:sp>
        <p:nvSpPr>
          <p:cNvPr id="2" name="Title 1">
            <a:extLst>
              <a:ext uri="{FF2B5EF4-FFF2-40B4-BE49-F238E27FC236}">
                <a16:creationId xmlns:a16="http://schemas.microsoft.com/office/drawing/2014/main" id="{9657D453-317A-004D-B037-FF1B6B77F296}"/>
              </a:ext>
            </a:extLst>
          </p:cNvPr>
          <p:cNvSpPr>
            <a:spLocks noGrp="1"/>
          </p:cNvSpPr>
          <p:nvPr>
            <p:ph type="title"/>
          </p:nvPr>
        </p:nvSpPr>
        <p:spPr/>
        <p:txBody>
          <a:bodyPr/>
          <a:lstStyle/>
          <a:p>
            <a:r>
              <a:rPr lang="en-US" dirty="0"/>
              <a:t>Improvement questions</a:t>
            </a:r>
          </a:p>
        </p:txBody>
      </p:sp>
      <p:sp>
        <p:nvSpPr>
          <p:cNvPr id="4" name="Google Shape;197;p34">
            <a:extLst>
              <a:ext uri="{FF2B5EF4-FFF2-40B4-BE49-F238E27FC236}">
                <a16:creationId xmlns:a16="http://schemas.microsoft.com/office/drawing/2014/main" id="{7EC6D49D-EECD-B64A-87DB-8E1EDF4242FA}"/>
              </a:ext>
            </a:extLst>
          </p:cNvPr>
          <p:cNvSpPr txBox="1"/>
          <p:nvPr/>
        </p:nvSpPr>
        <p:spPr>
          <a:xfrm>
            <a:off x="812801" y="4471604"/>
            <a:ext cx="5334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 sz="1000" dirty="0">
              <a:solidFill>
                <a:srgbClr val="44546A"/>
              </a:solidFill>
              <a:latin typeface="+mn-lt"/>
              <a:ea typeface="Calibri"/>
              <a:cs typeface="Calibri"/>
            </a:endParaRPr>
          </a:p>
        </p:txBody>
      </p:sp>
      <p:grpSp>
        <p:nvGrpSpPr>
          <p:cNvPr id="11" name="Group 10">
            <a:extLst>
              <a:ext uri="{FF2B5EF4-FFF2-40B4-BE49-F238E27FC236}">
                <a16:creationId xmlns:a16="http://schemas.microsoft.com/office/drawing/2014/main" id="{D9390432-170D-41D7-8C29-37DD39719030}"/>
              </a:ext>
            </a:extLst>
          </p:cNvPr>
          <p:cNvGrpSpPr/>
          <p:nvPr/>
        </p:nvGrpSpPr>
        <p:grpSpPr>
          <a:xfrm>
            <a:off x="812799" y="1931992"/>
            <a:ext cx="6007101" cy="2391113"/>
            <a:chOff x="812799" y="1931992"/>
            <a:chExt cx="6007101" cy="2391113"/>
          </a:xfrm>
        </p:grpSpPr>
        <p:sp>
          <p:nvSpPr>
            <p:cNvPr id="5" name="Rectangle 4">
              <a:extLst>
                <a:ext uri="{FF2B5EF4-FFF2-40B4-BE49-F238E27FC236}">
                  <a16:creationId xmlns:a16="http://schemas.microsoft.com/office/drawing/2014/main" id="{DCBF01E4-186F-604D-A931-9225BEC570C9}"/>
                </a:ext>
              </a:extLst>
            </p:cNvPr>
            <p:cNvSpPr/>
            <p:nvPr/>
          </p:nvSpPr>
          <p:spPr>
            <a:xfrm>
              <a:off x="812799" y="1931992"/>
              <a:ext cx="6007101" cy="549543"/>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B264D2-F8C6-A04C-B97F-622A8BB6357F}"/>
                </a:ext>
              </a:extLst>
            </p:cNvPr>
            <p:cNvSpPr/>
            <p:nvPr/>
          </p:nvSpPr>
          <p:spPr>
            <a:xfrm>
              <a:off x="812799" y="2542352"/>
              <a:ext cx="6007101" cy="549543"/>
            </a:xfrm>
            <a:prstGeom prst="rect">
              <a:avLst/>
            </a:prstGeom>
            <a:solidFill>
              <a:srgbClr val="7030A0">
                <a:alpha val="8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2259F2-87C0-EA4C-A9F1-DCBCCC3D868E}"/>
                </a:ext>
              </a:extLst>
            </p:cNvPr>
            <p:cNvSpPr/>
            <p:nvPr/>
          </p:nvSpPr>
          <p:spPr>
            <a:xfrm>
              <a:off x="812799" y="3160307"/>
              <a:ext cx="6007101" cy="549543"/>
            </a:xfrm>
            <a:prstGeom prst="rect">
              <a:avLst/>
            </a:prstGeom>
            <a:solidFill>
              <a:srgbClr val="7030A0">
                <a:alpha val="5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4B207D02-D90C-CC42-8376-B90C5E9653B3}"/>
                </a:ext>
              </a:extLst>
            </p:cNvPr>
            <p:cNvSpPr txBox="1">
              <a:spLocks/>
            </p:cNvSpPr>
            <p:nvPr/>
          </p:nvSpPr>
          <p:spPr>
            <a:xfrm>
              <a:off x="812801" y="1992809"/>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1. What are our priority needs?</a:t>
              </a:r>
            </a:p>
          </p:txBody>
        </p:sp>
        <p:sp>
          <p:nvSpPr>
            <p:cNvPr id="9" name="Text Placeholder 2">
              <a:extLst>
                <a:ext uri="{FF2B5EF4-FFF2-40B4-BE49-F238E27FC236}">
                  <a16:creationId xmlns:a16="http://schemas.microsoft.com/office/drawing/2014/main" id="{27FF1B24-A4FD-7441-961C-F7ED13B7BEC4}"/>
                </a:ext>
              </a:extLst>
            </p:cNvPr>
            <p:cNvSpPr txBox="1">
              <a:spLocks/>
            </p:cNvSpPr>
            <p:nvPr/>
          </p:nvSpPr>
          <p:spPr>
            <a:xfrm>
              <a:off x="812801" y="2585364"/>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2. What is the problem we are trying to solve?</a:t>
              </a:r>
            </a:p>
          </p:txBody>
        </p:sp>
        <p:sp>
          <p:nvSpPr>
            <p:cNvPr id="10" name="Text Placeholder 2">
              <a:extLst>
                <a:ext uri="{FF2B5EF4-FFF2-40B4-BE49-F238E27FC236}">
                  <a16:creationId xmlns:a16="http://schemas.microsoft.com/office/drawing/2014/main" id="{13B4E2C2-8BA2-9A42-BE84-E768E278538E}"/>
                </a:ext>
              </a:extLst>
            </p:cNvPr>
            <p:cNvSpPr txBox="1">
              <a:spLocks/>
            </p:cNvSpPr>
            <p:nvPr/>
          </p:nvSpPr>
          <p:spPr>
            <a:xfrm>
              <a:off x="812801" y="3194779"/>
              <a:ext cx="57530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3. What might we change or introduce and why?</a:t>
              </a:r>
            </a:p>
          </p:txBody>
        </p:sp>
        <p:sp>
          <p:nvSpPr>
            <p:cNvPr id="13" name="Rectangle 12">
              <a:extLst>
                <a:ext uri="{FF2B5EF4-FFF2-40B4-BE49-F238E27FC236}">
                  <a16:creationId xmlns:a16="http://schemas.microsoft.com/office/drawing/2014/main" id="{517AB170-A00E-F547-BD83-FC9C9F8B8639}"/>
                </a:ext>
              </a:extLst>
            </p:cNvPr>
            <p:cNvSpPr/>
            <p:nvPr/>
          </p:nvSpPr>
          <p:spPr>
            <a:xfrm>
              <a:off x="812799" y="3773562"/>
              <a:ext cx="6007101" cy="549543"/>
            </a:xfrm>
            <a:prstGeom prst="rect">
              <a:avLst/>
            </a:prstGeom>
            <a:solidFill>
              <a:srgbClr val="7030A0">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6E58EF21-9EB6-9441-8E2B-A76FC75D6B8F}"/>
                </a:ext>
              </a:extLst>
            </p:cNvPr>
            <p:cNvSpPr txBox="1">
              <a:spLocks/>
            </p:cNvSpPr>
            <p:nvPr/>
          </p:nvSpPr>
          <p:spPr>
            <a:xfrm>
              <a:off x="812799" y="3809211"/>
              <a:ext cx="56641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4. How will we test and build confidence in our changes?</a:t>
              </a:r>
            </a:p>
          </p:txBody>
        </p:sp>
      </p:grpSp>
      <p:sp>
        <p:nvSpPr>
          <p:cNvPr id="12" name="Slide Number Placeholder 11">
            <a:extLst>
              <a:ext uri="{FF2B5EF4-FFF2-40B4-BE49-F238E27FC236}">
                <a16:creationId xmlns:a16="http://schemas.microsoft.com/office/drawing/2014/main" id="{561AE99D-9D6B-4F91-BCE8-39D67DD8F3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15" name="Google Shape;197;p34">
            <a:extLst>
              <a:ext uri="{FF2B5EF4-FFF2-40B4-BE49-F238E27FC236}">
                <a16:creationId xmlns:a16="http://schemas.microsoft.com/office/drawing/2014/main" id="{B5049E68-C46F-46A6-A890-993CF39AF06C}"/>
              </a:ext>
            </a:extLst>
          </p:cNvPr>
          <p:cNvSpPr txBox="1"/>
          <p:nvPr/>
        </p:nvSpPr>
        <p:spPr>
          <a:xfrm>
            <a:off x="812801" y="4471604"/>
            <a:ext cx="533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000" dirty="0">
                <a:solidFill>
                  <a:srgbClr val="888888"/>
                </a:solidFill>
                <a:latin typeface="+mn-lt"/>
                <a:ea typeface="Calibri"/>
                <a:cs typeface="Calibri"/>
                <a:sym typeface="Calibri"/>
              </a:rPr>
              <a:t>Source: Adapted from </a:t>
            </a:r>
            <a:r>
              <a:rPr lang="en" sz="1000" dirty="0">
                <a:solidFill>
                  <a:srgbClr val="888888"/>
                </a:solidFill>
                <a:latin typeface="+mn-lt"/>
                <a:ea typeface="Calibri"/>
                <a:sym typeface="Calibri"/>
              </a:rPr>
              <a:t>Langley (2009)</a:t>
            </a:r>
            <a:r>
              <a:rPr lang="en" sz="1000" dirty="0">
                <a:solidFill>
                  <a:srgbClr val="888888"/>
                </a:solidFill>
                <a:latin typeface="+mn-lt"/>
                <a:ea typeface="Calibri"/>
                <a:cs typeface="Calibri"/>
                <a:sym typeface="Calibri"/>
              </a:rPr>
              <a:t>.</a:t>
            </a:r>
            <a:endParaRPr sz="1000" dirty="0">
              <a:solidFill>
                <a:srgbClr val="888888"/>
              </a:solidFill>
              <a:latin typeface="+mn-lt"/>
              <a:ea typeface="Calibri"/>
              <a:cs typeface="Calibri"/>
              <a:sym typeface="Calibri"/>
            </a:endParaRPr>
          </a:p>
        </p:txBody>
      </p:sp>
    </p:spTree>
    <p:extLst>
      <p:ext uri="{BB962C8B-B14F-4D97-AF65-F5344CB8AC3E}">
        <p14:creationId xmlns:p14="http://schemas.microsoft.com/office/powerpoint/2010/main" val="15014398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60"/>
          <p:cNvSpPr txBox="1">
            <a:spLocks noGrp="1"/>
          </p:cNvSpPr>
          <p:nvPr>
            <p:ph type="body" idx="1"/>
          </p:nvPr>
        </p:nvSpPr>
        <p:spPr>
          <a:xfrm>
            <a:off x="708163" y="1084860"/>
            <a:ext cx="7886700" cy="3715123"/>
          </a:xfrm>
          <a:prstGeom prst="rect">
            <a:avLst/>
          </a:prstGeom>
        </p:spPr>
        <p:txBody>
          <a:bodyPr spcFirstLastPara="1" wrap="square" lIns="0" tIns="34275" rIns="68575" bIns="34275" anchor="t" anchorCtr="0">
            <a:noAutofit/>
          </a:bodyPr>
          <a:lstStyle/>
          <a:p>
            <a:r>
              <a:rPr lang="en" dirty="0">
                <a:sym typeface="Calibri"/>
              </a:rPr>
              <a:t>After-</a:t>
            </a:r>
            <a:r>
              <a:rPr lang="en-US" dirty="0">
                <a:sym typeface="Calibri"/>
              </a:rPr>
              <a:t>action review:</a:t>
            </a:r>
          </a:p>
          <a:p>
            <a:r>
              <a:rPr lang="en-US" dirty="0">
                <a:sym typeface="Calibri"/>
              </a:rPr>
              <a:t>An after-action review is an opportunity to look back on a segment of work (such as an entire inquiry cycle or how you look at data) and identify successes and areas for improvement. These are some examples of improvements as a result of after-action reviews:</a:t>
            </a:r>
            <a:endParaRPr dirty="0">
              <a:sym typeface="Calibri"/>
            </a:endParaRPr>
          </a:p>
          <a:p>
            <a:pPr marL="571500" lvl="0" indent="-342900">
              <a:buClr>
                <a:schemeClr val="accent6">
                  <a:lumMod val="75000"/>
                </a:schemeClr>
              </a:buClr>
              <a:buFont typeface="Arial" panose="020B0604020202020204" pitchFamily="34" charset="0"/>
              <a:buChar char="•"/>
            </a:pPr>
            <a:r>
              <a:rPr lang="en" dirty="0">
                <a:sym typeface="Calibri"/>
              </a:rPr>
              <a:t>Changing your meeting structure, timing, or duration.</a:t>
            </a:r>
          </a:p>
          <a:p>
            <a:pPr marL="571500" lvl="0" indent="-342900">
              <a:buClr>
                <a:schemeClr val="accent6">
                  <a:lumMod val="75000"/>
                </a:schemeClr>
              </a:buClr>
              <a:buFont typeface="Arial" panose="020B0604020202020204" pitchFamily="34" charset="0"/>
              <a:buChar char="•"/>
            </a:pPr>
            <a:r>
              <a:rPr lang="en" dirty="0">
                <a:sym typeface="Calibri"/>
              </a:rPr>
              <a:t>Altering or replacing routines and protocols.</a:t>
            </a:r>
          </a:p>
          <a:p>
            <a:pPr marL="571500" lvl="0" indent="-342900">
              <a:buClr>
                <a:schemeClr val="accent6">
                  <a:lumMod val="75000"/>
                </a:schemeClr>
              </a:buClr>
              <a:buFont typeface="Arial" panose="020B0604020202020204" pitchFamily="34" charset="0"/>
              <a:buChar char="•"/>
            </a:pPr>
            <a:r>
              <a:rPr lang="en-US" dirty="0">
                <a:sym typeface="Calibri"/>
              </a:rPr>
              <a:t>Revisiting community agreements.</a:t>
            </a:r>
            <a:endParaRPr dirty="0">
              <a:sym typeface="Calibri"/>
            </a:endParaRPr>
          </a:p>
          <a:p>
            <a:pPr marL="0" lvl="0" indent="0" algn="l" rtl="0">
              <a:spcBef>
                <a:spcPts val="800"/>
              </a:spcBef>
              <a:spcAft>
                <a:spcPts val="500"/>
              </a:spcAft>
              <a:buNone/>
            </a:pPr>
            <a:endParaRPr dirty="0"/>
          </a:p>
        </p:txBody>
      </p:sp>
      <p:sp>
        <p:nvSpPr>
          <p:cNvPr id="383" name="Google Shape;383;p60"/>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sym typeface="Calibri"/>
              </a:rPr>
              <a:t>Reflection and improvement</a:t>
            </a:r>
            <a:endParaRPr dirty="0">
              <a:sym typeface="Calibri"/>
            </a:endParaRPr>
          </a:p>
        </p:txBody>
      </p:sp>
      <p:sp>
        <p:nvSpPr>
          <p:cNvPr id="2" name="Slide Number Placeholder 1">
            <a:extLst>
              <a:ext uri="{FF2B5EF4-FFF2-40B4-BE49-F238E27FC236}">
                <a16:creationId xmlns:a16="http://schemas.microsoft.com/office/drawing/2014/main" id="{5192E968-A6B4-4763-8807-BED4C7F62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70</a:t>
            </a:fld>
            <a:endParaRPr lang="en"/>
          </a:p>
        </p:txBody>
      </p:sp>
    </p:spTree>
    <p:extLst>
      <p:ext uri="{BB962C8B-B14F-4D97-AF65-F5344CB8AC3E}">
        <p14:creationId xmlns:p14="http://schemas.microsoft.com/office/powerpoint/2010/main" val="1656884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532752-E0A2-1240-A9A2-1870FB69D09F}"/>
              </a:ext>
            </a:extLst>
          </p:cNvPr>
          <p:cNvSpPr/>
          <p:nvPr/>
        </p:nvSpPr>
        <p:spPr>
          <a:xfrm>
            <a:off x="2576052" y="1395668"/>
            <a:ext cx="6024740" cy="2492866"/>
          </a:xfrm>
          <a:prstGeom prst="rect">
            <a:avLst/>
          </a:prstGeom>
          <a:solidFill>
            <a:srgbClr val="548135">
              <a:alpha val="15000"/>
            </a:srgbClr>
          </a:solidFill>
          <a:ln>
            <a:solidFill>
              <a:srgbClr val="548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BCE1081-0EB4-5346-9E40-EF73F3A68D78}"/>
              </a:ext>
            </a:extLst>
          </p:cNvPr>
          <p:cNvSpPr>
            <a:spLocks noGrp="1"/>
          </p:cNvSpPr>
          <p:nvPr>
            <p:ph type="body" idx="1"/>
          </p:nvPr>
        </p:nvSpPr>
        <p:spPr>
          <a:xfrm>
            <a:off x="2682592" y="1517207"/>
            <a:ext cx="5832758" cy="2371327"/>
          </a:xfrm>
        </p:spPr>
        <p:txBody>
          <a:bodyPr/>
          <a:lstStyle/>
          <a:p>
            <a:r>
              <a:rPr lang="en-US" sz="1800" dirty="0">
                <a:latin typeface="+mn-lt"/>
                <a:ea typeface="Calibri"/>
                <a:cs typeface="Calibri"/>
                <a:sym typeface="Calibri"/>
              </a:rPr>
              <a:t>Take a moment to think about the reflection and improvement process. </a:t>
            </a:r>
          </a:p>
          <a:p>
            <a:pPr marL="387350" indent="-285750">
              <a:spcBef>
                <a:spcPts val="1000"/>
              </a:spcBef>
              <a:spcAft>
                <a:spcPts val="600"/>
              </a:spcAft>
              <a:buClr>
                <a:schemeClr val="accent6">
                  <a:lumMod val="75000"/>
                </a:schemeClr>
              </a:buClr>
              <a:buSzPct val="100000"/>
              <a:buFont typeface="Arial" panose="020B0604020202020204" pitchFamily="34" charset="0"/>
              <a:buChar char="•"/>
            </a:pPr>
            <a:r>
              <a:rPr lang="en-US" sz="1800" dirty="0">
                <a:latin typeface="+mn-lt"/>
                <a:ea typeface="Calibri"/>
                <a:cs typeface="Calibri"/>
                <a:sym typeface="Calibri"/>
              </a:rPr>
              <a:t>How can the reflection and improvement process promote equity?</a:t>
            </a:r>
            <a:endParaRPr lang="en-US" sz="1800" dirty="0">
              <a:latin typeface="+mn-lt"/>
              <a:ea typeface="Calibri"/>
              <a:cs typeface="Calibri"/>
            </a:endParaRPr>
          </a:p>
          <a:p>
            <a:pPr marL="387350" indent="-285750">
              <a:spcBef>
                <a:spcPts val="0"/>
              </a:spcBef>
              <a:buClr>
                <a:schemeClr val="accent6">
                  <a:lumMod val="75000"/>
                </a:schemeClr>
              </a:buClr>
              <a:buSzPct val="100000"/>
              <a:buFont typeface="Arial" panose="020B0604020202020204" pitchFamily="34" charset="0"/>
              <a:buChar char="•"/>
            </a:pPr>
            <a:r>
              <a:rPr lang="en-US" sz="1800" dirty="0">
                <a:latin typeface="+mn-lt"/>
                <a:ea typeface="Calibri"/>
                <a:cs typeface="Calibri"/>
                <a:sym typeface="Calibri"/>
              </a:rPr>
              <a:t>Can you think of a time when it might have been beneficial to reflect and take stock of what you were doing, but you did not? What happened?</a:t>
            </a:r>
            <a:endParaRPr lang="en-US" sz="1800" dirty="0">
              <a:latin typeface="+mn-lt"/>
              <a:ea typeface="Calibri"/>
              <a:cs typeface="Calibri"/>
            </a:endParaRPr>
          </a:p>
          <a:p>
            <a:pPr marL="519113" indent="-176213">
              <a:buSzPct val="125000"/>
              <a:buFont typeface="Arial" panose="020B0604020202020204" pitchFamily="34" charset="0"/>
              <a:buChar char="•"/>
            </a:pPr>
            <a:endParaRPr lang="en-US" sz="1600" dirty="0"/>
          </a:p>
        </p:txBody>
      </p:sp>
      <p:sp>
        <p:nvSpPr>
          <p:cNvPr id="3" name="Title 2">
            <a:extLst>
              <a:ext uri="{FF2B5EF4-FFF2-40B4-BE49-F238E27FC236}">
                <a16:creationId xmlns:a16="http://schemas.microsoft.com/office/drawing/2014/main" id="{DA3975C0-D426-DD4C-9585-9C8250221612}"/>
              </a:ext>
            </a:extLst>
          </p:cNvPr>
          <p:cNvSpPr>
            <a:spLocks noGrp="1"/>
          </p:cNvSpPr>
          <p:nvPr>
            <p:ph type="title"/>
          </p:nvPr>
        </p:nvSpPr>
        <p:spPr/>
        <p:txBody>
          <a:bodyPr/>
          <a:lstStyle/>
          <a:p>
            <a:r>
              <a:rPr lang="en" dirty="0"/>
              <a:t>Equity pause</a:t>
            </a:r>
            <a:endParaRPr lang="en-US" dirty="0"/>
          </a:p>
        </p:txBody>
      </p:sp>
      <p:sp>
        <p:nvSpPr>
          <p:cNvPr id="8" name="Google Shape;377;p58">
            <a:extLst>
              <a:ext uri="{FF2B5EF4-FFF2-40B4-BE49-F238E27FC236}">
                <a16:creationId xmlns:a16="http://schemas.microsoft.com/office/drawing/2014/main" id="{60D27C2B-8CDC-7940-A61C-6520F73B1E82}"/>
              </a:ext>
            </a:extLst>
          </p:cNvPr>
          <p:cNvSpPr txBox="1"/>
          <p:nvPr/>
        </p:nvSpPr>
        <p:spPr>
          <a:xfrm>
            <a:off x="628650" y="1395668"/>
            <a:ext cx="1947402" cy="2492866"/>
          </a:xfrm>
          <a:prstGeom prst="rect">
            <a:avLst/>
          </a:prstGeom>
          <a:solidFill>
            <a:srgbClr val="548135">
              <a:alpha val="15000"/>
            </a:srgbClr>
          </a:solidFill>
          <a:ln w="25400" cap="flat" cmpd="sng">
            <a:solidFill>
              <a:srgbClr val="54813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600"/>
              </a:spcBef>
              <a:spcAft>
                <a:spcPts val="0"/>
              </a:spcAft>
              <a:buNone/>
            </a:pPr>
            <a:r>
              <a:rPr lang="en" sz="2100" b="1" dirty="0">
                <a:solidFill>
                  <a:srgbClr val="548135"/>
                </a:solidFill>
                <a:latin typeface="+mn-lt"/>
                <a:ea typeface="Calibri"/>
                <a:cs typeface="Calibri"/>
                <a:sym typeface="Calibri"/>
              </a:rPr>
              <a:t>EQUITY </a:t>
            </a:r>
            <a:endParaRPr sz="2100" b="1" dirty="0">
              <a:solidFill>
                <a:srgbClr val="548135"/>
              </a:solidFill>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r>
              <a:rPr lang="en" sz="2100" b="1" dirty="0">
                <a:solidFill>
                  <a:srgbClr val="548135"/>
                </a:solidFill>
                <a:latin typeface="+mn-lt"/>
                <a:ea typeface="Calibri"/>
                <a:cs typeface="Calibri"/>
                <a:sym typeface="Calibri"/>
              </a:rPr>
              <a:t>PAUSE</a:t>
            </a:r>
            <a:endParaRPr sz="2100" b="1" dirty="0">
              <a:solidFill>
                <a:srgbClr val="548135"/>
              </a:solidFill>
              <a:latin typeface="+mn-lt"/>
              <a:ea typeface="Calibri"/>
              <a:cs typeface="Calibri"/>
              <a:sym typeface="Calibri"/>
            </a:endParaRPr>
          </a:p>
        </p:txBody>
      </p:sp>
      <p:grpSp>
        <p:nvGrpSpPr>
          <p:cNvPr id="15" name="Group 14">
            <a:extLst>
              <a:ext uri="{FF2B5EF4-FFF2-40B4-BE49-F238E27FC236}">
                <a16:creationId xmlns:a16="http://schemas.microsoft.com/office/drawing/2014/main" id="{6B875309-81A0-FA4F-A396-322ECD31C684}"/>
              </a:ext>
            </a:extLst>
          </p:cNvPr>
          <p:cNvGrpSpPr/>
          <p:nvPr/>
        </p:nvGrpSpPr>
        <p:grpSpPr>
          <a:xfrm>
            <a:off x="1063881" y="2127484"/>
            <a:ext cx="1076940" cy="1076940"/>
            <a:chOff x="4896464" y="-969225"/>
            <a:chExt cx="894736" cy="894736"/>
          </a:xfrm>
        </p:grpSpPr>
        <p:sp>
          <p:nvSpPr>
            <p:cNvPr id="10" name="Oval 9">
              <a:extLst>
                <a:ext uri="{FF2B5EF4-FFF2-40B4-BE49-F238E27FC236}">
                  <a16:creationId xmlns:a16="http://schemas.microsoft.com/office/drawing/2014/main" id="{F46FC333-5D64-5B4E-820A-2C4F74A4D1E7}"/>
                </a:ext>
              </a:extLst>
            </p:cNvPr>
            <p:cNvSpPr/>
            <p:nvPr/>
          </p:nvSpPr>
          <p:spPr>
            <a:xfrm>
              <a:off x="4896464" y="-969225"/>
              <a:ext cx="894736" cy="894736"/>
            </a:xfrm>
            <a:prstGeom prst="ellipse">
              <a:avLst/>
            </a:prstGeom>
            <a:solidFill>
              <a:srgbClr val="548135"/>
            </a:solidFill>
            <a:ln>
              <a:solidFill>
                <a:srgbClr val="548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3581674-9038-5D4B-BC91-C83B083EE57B}"/>
                </a:ext>
              </a:extLst>
            </p:cNvPr>
            <p:cNvCxnSpPr/>
            <p:nvPr/>
          </p:nvCxnSpPr>
          <p:spPr>
            <a:xfrm>
              <a:off x="5211097" y="-738167"/>
              <a:ext cx="0" cy="432619"/>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8909FB-545A-0C43-906B-CB6267422F0A}"/>
                </a:ext>
              </a:extLst>
            </p:cNvPr>
            <p:cNvCxnSpPr/>
            <p:nvPr/>
          </p:nvCxnSpPr>
          <p:spPr>
            <a:xfrm>
              <a:off x="5466735" y="-738167"/>
              <a:ext cx="0" cy="432619"/>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D711A80C-214E-4E6C-BB48-62F7999D10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71</a:t>
            </a:fld>
            <a:endParaRPr lang="en"/>
          </a:p>
        </p:txBody>
      </p:sp>
    </p:spTree>
    <p:extLst>
      <p:ext uri="{BB962C8B-B14F-4D97-AF65-F5344CB8AC3E}">
        <p14:creationId xmlns:p14="http://schemas.microsoft.com/office/powerpoint/2010/main" val="2095257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5"/>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Meeting routines in action: </a:t>
            </a:r>
            <a:br>
              <a:rPr lang="en" dirty="0"/>
            </a:br>
            <a:r>
              <a:rPr lang="en" dirty="0"/>
              <a:t>Learning huddles</a:t>
            </a:r>
            <a:endParaRPr dirty="0"/>
          </a:p>
        </p:txBody>
      </p:sp>
      <p:sp>
        <p:nvSpPr>
          <p:cNvPr id="2" name="Slide Number Placeholder 1">
            <a:extLst>
              <a:ext uri="{FF2B5EF4-FFF2-40B4-BE49-F238E27FC236}">
                <a16:creationId xmlns:a16="http://schemas.microsoft.com/office/drawing/2014/main" id="{EFB0F6CE-C6CE-45C0-9B12-C8C68F49BA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72</a:t>
            </a:fld>
            <a:endParaRPr lang="en"/>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2"/>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What meeting routines do you usually use when you work with teams, and how are they helpful for you?</a:t>
            </a:r>
            <a:endParaRPr dirty="0">
              <a:sym typeface="Calibri"/>
            </a:endParaRPr>
          </a:p>
          <a:p>
            <a:pPr marL="0" lvl="0" indent="0" algn="l" rtl="0">
              <a:lnSpc>
                <a:spcPct val="100000"/>
              </a:lnSpc>
              <a:spcBef>
                <a:spcPts val="800"/>
              </a:spcBef>
              <a:spcAft>
                <a:spcPts val="0"/>
              </a:spcAft>
              <a:buNone/>
            </a:pPr>
            <a:endParaRPr dirty="0">
              <a:solidFill>
                <a:schemeClr val="dk2"/>
              </a:solidFill>
              <a:latin typeface="Calibri"/>
              <a:ea typeface="Calibri"/>
              <a:cs typeface="Calibri"/>
              <a:sym typeface="Calibri"/>
            </a:endParaRPr>
          </a:p>
          <a:p>
            <a:pPr marL="0" lvl="0" indent="0" algn="l" rtl="0">
              <a:lnSpc>
                <a:spcPct val="100000"/>
              </a:lnSpc>
              <a:spcBef>
                <a:spcPts val="800"/>
              </a:spcBef>
              <a:spcAft>
                <a:spcPts val="0"/>
              </a:spcAft>
              <a:buClr>
                <a:schemeClr val="dk1"/>
              </a:buClr>
              <a:buSzPts val="1100"/>
              <a:buFont typeface="Arial"/>
              <a:buNone/>
            </a:pPr>
            <a:endParaRPr sz="2000" b="0" dirty="0">
              <a:solidFill>
                <a:schemeClr val="dk2"/>
              </a:solidFill>
              <a:latin typeface="Calibri"/>
              <a:ea typeface="Calibri"/>
              <a:cs typeface="Calibri"/>
              <a:sym typeface="Calibri"/>
            </a:endParaRPr>
          </a:p>
        </p:txBody>
      </p:sp>
      <p:sp>
        <p:nvSpPr>
          <p:cNvPr id="339" name="Google Shape;339;p52"/>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t>Meeting routines</a:t>
            </a:r>
            <a:endParaRPr dirty="0"/>
          </a:p>
        </p:txBody>
      </p:sp>
      <p:pic>
        <p:nvPicPr>
          <p:cNvPr id="5" name="Google Shape;351;p54">
            <a:extLst>
              <a:ext uri="{FF2B5EF4-FFF2-40B4-BE49-F238E27FC236}">
                <a16:creationId xmlns:a16="http://schemas.microsoft.com/office/drawing/2014/main" id="{FC13F58E-8F13-4CE2-A8FD-8FFAD786548C}"/>
              </a:ext>
            </a:extLst>
          </p:cNvPr>
          <p:cNvPicPr preferRelativeResize="0"/>
          <p:nvPr/>
        </p:nvPicPr>
        <p:blipFill>
          <a:blip r:embed="rId3"/>
          <a:stretch>
            <a:fillRect/>
          </a:stretch>
        </p:blipFill>
        <p:spPr>
          <a:xfrm>
            <a:off x="7229442" y="196883"/>
            <a:ext cx="1501255" cy="1305438"/>
          </a:xfrm>
          <a:prstGeom prst="rect">
            <a:avLst/>
          </a:prstGeom>
          <a:noFill/>
          <a:ln>
            <a:noFill/>
          </a:ln>
        </p:spPr>
      </p:pic>
      <p:sp>
        <p:nvSpPr>
          <p:cNvPr id="2" name="Slide Number Placeholder 1">
            <a:extLst>
              <a:ext uri="{FF2B5EF4-FFF2-40B4-BE49-F238E27FC236}">
                <a16:creationId xmlns:a16="http://schemas.microsoft.com/office/drawing/2014/main" id="{28477DCC-381F-45F0-B335-7C815F0C5E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73</a:t>
            </a:fld>
            <a:endParaRPr lang="en"/>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8BC999-55DB-CA4B-BC3D-81206F5D4C6E}"/>
              </a:ext>
            </a:extLst>
          </p:cNvPr>
          <p:cNvSpPr>
            <a:spLocks noGrp="1"/>
          </p:cNvSpPr>
          <p:nvPr>
            <p:ph type="title"/>
          </p:nvPr>
        </p:nvSpPr>
        <p:spPr>
          <a:xfrm>
            <a:off x="628650" y="273844"/>
            <a:ext cx="7886700" cy="994200"/>
          </a:xfrm>
        </p:spPr>
        <p:txBody>
          <a:bodyPr wrap="square" anchor="ctr">
            <a:normAutofit/>
          </a:bodyPr>
          <a:lstStyle/>
          <a:p>
            <a:r>
              <a:rPr lang="en-US" dirty="0"/>
              <a:t>Some types of meeting routines</a:t>
            </a:r>
          </a:p>
        </p:txBody>
      </p:sp>
      <p:sp>
        <p:nvSpPr>
          <p:cNvPr id="2" name="Text Placeholder 1">
            <a:extLst>
              <a:ext uri="{FF2B5EF4-FFF2-40B4-BE49-F238E27FC236}">
                <a16:creationId xmlns:a16="http://schemas.microsoft.com/office/drawing/2014/main" id="{66672101-658C-A849-B81A-112D11AA66B0}"/>
              </a:ext>
            </a:extLst>
          </p:cNvPr>
          <p:cNvSpPr>
            <a:spLocks noGrp="1"/>
          </p:cNvSpPr>
          <p:nvPr>
            <p:ph type="body" idx="1"/>
          </p:nvPr>
        </p:nvSpPr>
        <p:spPr>
          <a:xfrm>
            <a:off x="628650" y="1369219"/>
            <a:ext cx="7886700" cy="3263400"/>
          </a:xfrm>
        </p:spPr>
        <p:txBody>
          <a:bodyPr wrap="square" anchor="t">
            <a:normAutofit/>
          </a:bodyPr>
          <a:lstStyle/>
          <a:p>
            <a:pPr marL="342900" indent="-342900">
              <a:buClr>
                <a:schemeClr val="accent6">
                  <a:lumMod val="75000"/>
                </a:schemeClr>
              </a:buClr>
              <a:buFont typeface="Arial" panose="020B0604020202020204" pitchFamily="34" charset="0"/>
              <a:buChar char="•"/>
            </a:pPr>
            <a:r>
              <a:rPr lang="en-US" dirty="0"/>
              <a:t>Agenda structure with elements that stay constant. </a:t>
            </a:r>
          </a:p>
          <a:p>
            <a:pPr marL="342900" indent="-342900">
              <a:buClr>
                <a:schemeClr val="accent6">
                  <a:lumMod val="75000"/>
                </a:schemeClr>
              </a:buClr>
              <a:buFont typeface="Arial" panose="020B0604020202020204" pitchFamily="34" charset="0"/>
              <a:buChar char="•"/>
            </a:pPr>
            <a:r>
              <a:rPr lang="en-US" dirty="0"/>
              <a:t>Assigned roles.</a:t>
            </a:r>
          </a:p>
          <a:p>
            <a:pPr marL="342900" indent="-342900">
              <a:buClr>
                <a:schemeClr val="accent6">
                  <a:lumMod val="75000"/>
                </a:schemeClr>
              </a:buClr>
              <a:buFont typeface="Arial" panose="020B0604020202020204" pitchFamily="34" charset="0"/>
              <a:buChar char="•"/>
            </a:pPr>
            <a:r>
              <a:rPr lang="en-US" dirty="0"/>
              <a:t>Clear decision-making processes.</a:t>
            </a:r>
          </a:p>
          <a:p>
            <a:pPr marL="342900" indent="-342900">
              <a:buClr>
                <a:schemeClr val="accent6">
                  <a:lumMod val="75000"/>
                </a:schemeClr>
              </a:buClr>
              <a:buFont typeface="Arial" panose="020B0604020202020204" pitchFamily="34" charset="0"/>
              <a:buChar char="•"/>
            </a:pPr>
            <a:r>
              <a:rPr lang="en-US" dirty="0"/>
              <a:t>Limited set of protocols that everyone knows how to use.</a:t>
            </a:r>
          </a:p>
          <a:p>
            <a:pPr marL="342900" indent="-342900">
              <a:buClr>
                <a:schemeClr val="accent6">
                  <a:lumMod val="75000"/>
                </a:schemeClr>
              </a:buClr>
              <a:buFont typeface="Arial" panose="020B0604020202020204" pitchFamily="34" charset="0"/>
              <a:buChar char="•"/>
            </a:pPr>
            <a:r>
              <a:rPr lang="en-US" dirty="0"/>
              <a:t>Celebrations. </a:t>
            </a:r>
          </a:p>
          <a:p>
            <a:pPr marL="342900" indent="-342900">
              <a:buClr>
                <a:schemeClr val="accent6">
                  <a:lumMod val="75000"/>
                </a:schemeClr>
              </a:buClr>
              <a:buFont typeface="Arial" panose="020B0604020202020204" pitchFamily="34" charset="0"/>
              <a:buChar char="•"/>
            </a:pPr>
            <a:r>
              <a:rPr lang="en-US" dirty="0"/>
              <a:t>Reflections and feedback processes.</a:t>
            </a:r>
          </a:p>
        </p:txBody>
      </p:sp>
      <p:sp>
        <p:nvSpPr>
          <p:cNvPr id="3" name="Slide Number Placeholder 2">
            <a:extLst>
              <a:ext uri="{FF2B5EF4-FFF2-40B4-BE49-F238E27FC236}">
                <a16:creationId xmlns:a16="http://schemas.microsoft.com/office/drawing/2014/main" id="{AB1684BF-6AB5-BF44-8023-F4273C214AF7}"/>
              </a:ext>
            </a:extLst>
          </p:cNvPr>
          <p:cNvSpPr>
            <a:spLocks noGrp="1"/>
          </p:cNvSpPr>
          <p:nvPr>
            <p:ph type="sldNum" idx="12"/>
          </p:nvPr>
        </p:nvSpPr>
        <p:spPr>
          <a:xfrm>
            <a:off x="8696227" y="136922"/>
            <a:ext cx="388200" cy="2739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mtClean="0"/>
              <a:pPr marL="0" lvl="0" indent="0" rtl="0">
                <a:lnSpc>
                  <a:spcPct val="90000"/>
                </a:lnSpc>
                <a:spcBef>
                  <a:spcPts val="0"/>
                </a:spcBef>
                <a:spcAft>
                  <a:spcPts val="600"/>
                </a:spcAft>
                <a:buNone/>
              </a:pPr>
              <a:t>74</a:t>
            </a:fld>
            <a:endParaRPr lang="en"/>
          </a:p>
        </p:txBody>
      </p:sp>
    </p:spTree>
    <p:extLst>
      <p:ext uri="{BB962C8B-B14F-4D97-AF65-F5344CB8AC3E}">
        <p14:creationId xmlns:p14="http://schemas.microsoft.com/office/powerpoint/2010/main" val="33023490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61"/>
          <p:cNvSpPr txBox="1">
            <a:spLocks noGrp="1"/>
          </p:cNvSpPr>
          <p:nvPr>
            <p:ph type="body" idx="1"/>
          </p:nvPr>
        </p:nvSpPr>
        <p:spPr>
          <a:xfrm>
            <a:off x="628650" y="1369219"/>
            <a:ext cx="5810639" cy="3263400"/>
          </a:xfrm>
          <a:prstGeom prst="rect">
            <a:avLst/>
          </a:prstGeom>
        </p:spPr>
        <p:txBody>
          <a:bodyPr spcFirstLastPara="1" wrap="square" lIns="0" tIns="34275" rIns="68575" bIns="34275" anchor="t" anchorCtr="0">
            <a:noAutofit/>
          </a:bodyPr>
          <a:lstStyle/>
          <a:p>
            <a:r>
              <a:rPr lang="en" b="0" dirty="0">
                <a:sym typeface="Calibri"/>
              </a:rPr>
              <a:t>Learning huddles are short meetings used to support teachers’ improvement of instruction. Learning huddles are the “engine” of the inquiry cycle and focus the group’s efforts on common problems and solutions in practice. </a:t>
            </a:r>
            <a:endParaRPr lang="en-US" dirty="0">
              <a:sym typeface="Calibri"/>
            </a:endParaRPr>
          </a:p>
          <a:p>
            <a:endParaRPr lang="en" sz="1600" dirty="0"/>
          </a:p>
          <a:p>
            <a:pPr lvl="0">
              <a:lnSpc>
                <a:spcPct val="100000"/>
              </a:lnSpc>
              <a:buClr>
                <a:srgbClr val="000000"/>
              </a:buClr>
              <a:buSzPts val="1100"/>
            </a:pPr>
            <a:endParaRPr b="0" dirty="0">
              <a:latin typeface="Calibri"/>
              <a:ea typeface="Calibri"/>
              <a:cs typeface="Calibri"/>
              <a:sym typeface="Calibri"/>
            </a:endParaRPr>
          </a:p>
        </p:txBody>
      </p:sp>
      <p:sp>
        <p:nvSpPr>
          <p:cNvPr id="389" name="Google Shape;389;p61"/>
          <p:cNvSpPr txBox="1">
            <a:spLocks noGrp="1"/>
          </p:cNvSpPr>
          <p:nvPr>
            <p:ph type="title"/>
          </p:nvPr>
        </p:nvSpPr>
        <p:spPr>
          <a:prstGeom prst="rect">
            <a:avLst/>
          </a:prstGeom>
        </p:spPr>
        <p:txBody>
          <a:bodyPr spcFirstLastPara="1" wrap="square" lIns="0" tIns="34275" rIns="68575" bIns="34275" anchor="ctr" anchorCtr="0">
            <a:noAutofit/>
          </a:bodyPr>
          <a:lstStyle/>
          <a:p>
            <a:pPr marL="0"/>
            <a:r>
              <a:rPr lang="en" dirty="0">
                <a:sym typeface="Calibri"/>
              </a:rPr>
              <a:t>Learning huddles</a:t>
            </a:r>
            <a:endParaRPr dirty="0">
              <a:sym typeface="Calibri"/>
            </a:endParaRPr>
          </a:p>
        </p:txBody>
      </p:sp>
      <p:pic>
        <p:nvPicPr>
          <p:cNvPr id="391" name="Google Shape;391;p61"/>
          <p:cNvPicPr preferRelativeResize="0"/>
          <p:nvPr/>
        </p:nvPicPr>
        <p:blipFill rotWithShape="1">
          <a:blip r:embed="rId3">
            <a:alphaModFix/>
          </a:blip>
          <a:srcRect/>
          <a:stretch/>
        </p:blipFill>
        <p:spPr>
          <a:xfrm rot="5400000">
            <a:off x="6341524" y="1871760"/>
            <a:ext cx="2861903" cy="2146427"/>
          </a:xfrm>
          <a:prstGeom prst="rect">
            <a:avLst/>
          </a:prstGeom>
          <a:noFill/>
          <a:ln>
            <a:noFill/>
          </a:ln>
        </p:spPr>
      </p:pic>
      <p:sp>
        <p:nvSpPr>
          <p:cNvPr id="2" name="Slide Number Placeholder 1">
            <a:extLst>
              <a:ext uri="{FF2B5EF4-FFF2-40B4-BE49-F238E27FC236}">
                <a16:creationId xmlns:a16="http://schemas.microsoft.com/office/drawing/2014/main" id="{59793052-34D0-4B6D-9A37-3E950284E7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75</a:t>
            </a:fld>
            <a:endParaRPr lang="en"/>
          </a:p>
        </p:txBody>
      </p:sp>
    </p:spTree>
    <p:extLst>
      <p:ext uri="{BB962C8B-B14F-4D97-AF65-F5344CB8AC3E}">
        <p14:creationId xmlns:p14="http://schemas.microsoft.com/office/powerpoint/2010/main" val="709857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61"/>
          <p:cNvSpPr txBox="1">
            <a:spLocks noGrp="1"/>
          </p:cNvSpPr>
          <p:nvPr>
            <p:ph type="body" idx="1"/>
          </p:nvPr>
        </p:nvSpPr>
        <p:spPr>
          <a:xfrm>
            <a:off x="628650" y="1136386"/>
            <a:ext cx="6003083" cy="3733270"/>
          </a:xfrm>
          <a:prstGeom prst="rect">
            <a:avLst/>
          </a:prstGeom>
        </p:spPr>
        <p:txBody>
          <a:bodyPr spcFirstLastPara="1" wrap="square" lIns="0" tIns="34275" rIns="68575" bIns="34275" anchor="t" anchorCtr="0">
            <a:noAutofit/>
          </a:bodyPr>
          <a:lstStyle/>
          <a:p>
            <a:r>
              <a:rPr lang="en" sz="1800" dirty="0">
                <a:sym typeface="Calibri"/>
              </a:rPr>
              <a:t>Learning huddles are …</a:t>
            </a:r>
            <a:endParaRPr sz="1800" dirty="0">
              <a:sym typeface="Calibri"/>
            </a:endParaRPr>
          </a:p>
          <a:p>
            <a:pPr marL="514350" lvl="0" indent="-285750">
              <a:buClr>
                <a:schemeClr val="accent6">
                  <a:lumMod val="75000"/>
                </a:schemeClr>
              </a:buClr>
              <a:buSzPct val="100000"/>
              <a:buFont typeface="Arial" panose="020B0604020202020204" pitchFamily="34" charset="0"/>
              <a:buChar char="•"/>
            </a:pPr>
            <a:r>
              <a:rPr lang="en" sz="1800" dirty="0">
                <a:sym typeface="Calibri"/>
              </a:rPr>
              <a:t>Short (30–45 minutes, fitting within a typical meeting time).</a:t>
            </a:r>
            <a:endParaRPr sz="1800" dirty="0">
              <a:sym typeface="Calibri"/>
            </a:endParaRPr>
          </a:p>
          <a:p>
            <a:pPr marL="514350" lvl="0" indent="-285750">
              <a:buClr>
                <a:schemeClr val="accent6">
                  <a:lumMod val="75000"/>
                </a:schemeClr>
              </a:buClr>
              <a:buSzPct val="100000"/>
              <a:buFont typeface="Arial" panose="020B0604020202020204" pitchFamily="34" charset="0"/>
              <a:buChar char="•"/>
            </a:pPr>
            <a:r>
              <a:rPr lang="en" sz="1800" dirty="0">
                <a:sym typeface="Calibri"/>
              </a:rPr>
              <a:t>Focused on a specific topic and aim.</a:t>
            </a:r>
            <a:endParaRPr sz="1800" dirty="0">
              <a:sym typeface="Calibri"/>
            </a:endParaRPr>
          </a:p>
          <a:p>
            <a:pPr marL="514350" lvl="0" indent="-285750">
              <a:buClr>
                <a:schemeClr val="accent6">
                  <a:lumMod val="75000"/>
                </a:schemeClr>
              </a:buClr>
              <a:buSzPct val="100000"/>
              <a:buFont typeface="Arial" panose="020B0604020202020204" pitchFamily="34" charset="0"/>
              <a:buChar char="•"/>
            </a:pPr>
            <a:r>
              <a:rPr lang="en" sz="1800" dirty="0">
                <a:sym typeface="Calibri"/>
              </a:rPr>
              <a:t>Guided by agenda and roles.</a:t>
            </a:r>
            <a:endParaRPr sz="1800" dirty="0">
              <a:sym typeface="Calibri"/>
            </a:endParaRPr>
          </a:p>
          <a:p>
            <a:pPr marL="514350" lvl="0" indent="-285750">
              <a:buClr>
                <a:schemeClr val="accent6">
                  <a:lumMod val="75000"/>
                </a:schemeClr>
              </a:buClr>
              <a:buSzPct val="100000"/>
              <a:buFont typeface="Arial" panose="020B0604020202020204" pitchFamily="34" charset="0"/>
              <a:buChar char="•"/>
            </a:pPr>
            <a:r>
              <a:rPr lang="en" sz="1800" dirty="0">
                <a:sym typeface="Calibri"/>
              </a:rPr>
              <a:t>Equitable (everyone shares).</a:t>
            </a:r>
            <a:endParaRPr sz="1800" dirty="0">
              <a:sym typeface="Calibri"/>
            </a:endParaRPr>
          </a:p>
          <a:p>
            <a:pPr marL="514350" lvl="0" indent="-285750">
              <a:buClr>
                <a:schemeClr val="accent6">
                  <a:lumMod val="75000"/>
                </a:schemeClr>
              </a:buClr>
              <a:buSzPct val="100000"/>
              <a:buFont typeface="Arial" panose="020B0604020202020204" pitchFamily="34" charset="0"/>
              <a:buChar char="•"/>
            </a:pPr>
            <a:r>
              <a:rPr lang="en" sz="1800" dirty="0">
                <a:sym typeface="Calibri"/>
              </a:rPr>
              <a:t>Autonomous (teacher-facilitated).</a:t>
            </a:r>
            <a:endParaRPr sz="1800" dirty="0">
              <a:sym typeface="Calibri"/>
            </a:endParaRPr>
          </a:p>
          <a:p>
            <a:pPr marL="514350" lvl="0" indent="-285750">
              <a:buClr>
                <a:schemeClr val="accent6">
                  <a:lumMod val="75000"/>
                </a:schemeClr>
              </a:buClr>
              <a:buSzPct val="100000"/>
              <a:buFont typeface="Arial" panose="020B0604020202020204" pitchFamily="34" charset="0"/>
              <a:buChar char="•"/>
            </a:pPr>
            <a:r>
              <a:rPr lang="en" sz="1800" dirty="0">
                <a:sym typeface="Calibri"/>
              </a:rPr>
              <a:t>Embedded in an inquiry cycle (not stand-alone).</a:t>
            </a:r>
            <a:endParaRPr sz="1800" dirty="0">
              <a:sym typeface="Calibri"/>
            </a:endParaRPr>
          </a:p>
          <a:p>
            <a:pPr marL="514350" indent="-285750">
              <a:buClr>
                <a:schemeClr val="accent6">
                  <a:lumMod val="75000"/>
                </a:schemeClr>
              </a:buClr>
              <a:buSzPct val="100000"/>
              <a:buFont typeface="Arial" panose="020B0604020202020204" pitchFamily="34" charset="0"/>
              <a:buChar char="•"/>
            </a:pPr>
            <a:r>
              <a:rPr lang="en" sz="1800" dirty="0">
                <a:sym typeface="Calibri"/>
              </a:rPr>
              <a:t>Focused on using research-based classroom practices.</a:t>
            </a:r>
            <a:endParaRPr sz="1800" dirty="0"/>
          </a:p>
          <a:p>
            <a:pPr marL="514350" indent="-285750">
              <a:buClr>
                <a:srgbClr val="548235"/>
              </a:buClr>
              <a:buSzPct val="100000"/>
              <a:buFont typeface="Arial" panose="020B0604020202020204" pitchFamily="34" charset="0"/>
              <a:buChar char="•"/>
            </a:pPr>
            <a:r>
              <a:rPr lang="en" sz="1800" dirty="0">
                <a:ea typeface="Calibri"/>
              </a:rPr>
              <a:t>Planned to result in clear next steps.</a:t>
            </a:r>
          </a:p>
          <a:p>
            <a:pPr marL="0" lvl="0" indent="0" algn="l" rtl="0">
              <a:lnSpc>
                <a:spcPct val="100000"/>
              </a:lnSpc>
              <a:spcBef>
                <a:spcPts val="800"/>
              </a:spcBef>
              <a:spcAft>
                <a:spcPts val="0"/>
              </a:spcAft>
              <a:buFont typeface="Noto Sans Symbols"/>
              <a:buNone/>
            </a:pPr>
            <a:endParaRPr b="0" dirty="0">
              <a:solidFill>
                <a:srgbClr val="222222"/>
              </a:solidFill>
              <a:latin typeface="Calibri"/>
              <a:ea typeface="Calibri"/>
              <a:cs typeface="Calibri"/>
            </a:endParaRPr>
          </a:p>
          <a:p>
            <a:pPr>
              <a:lnSpc>
                <a:spcPct val="100000"/>
              </a:lnSpc>
              <a:buClr>
                <a:schemeClr val="dk1"/>
              </a:buClr>
              <a:buSzPts val="1100"/>
            </a:pPr>
            <a:endParaRPr lang="en-US" b="0" dirty="0">
              <a:latin typeface="Calibri"/>
              <a:ea typeface="Calibri"/>
              <a:cs typeface="Calibri"/>
            </a:endParaRPr>
          </a:p>
        </p:txBody>
      </p:sp>
      <p:sp>
        <p:nvSpPr>
          <p:cNvPr id="389" name="Google Shape;389;p61"/>
          <p:cNvSpPr txBox="1">
            <a:spLocks noGrp="1"/>
          </p:cNvSpPr>
          <p:nvPr>
            <p:ph type="title"/>
          </p:nvPr>
        </p:nvSpPr>
        <p:spPr>
          <a:prstGeom prst="rect">
            <a:avLst/>
          </a:prstGeom>
        </p:spPr>
        <p:txBody>
          <a:bodyPr spcFirstLastPara="1" wrap="square" lIns="0" tIns="34275" rIns="68575" bIns="34275" anchor="ctr" anchorCtr="0">
            <a:noAutofit/>
          </a:bodyPr>
          <a:lstStyle/>
          <a:p>
            <a:pPr marL="0"/>
            <a:r>
              <a:rPr lang="en" dirty="0">
                <a:sym typeface="Calibri"/>
              </a:rPr>
              <a:t>Learning huddles</a:t>
            </a:r>
            <a:endParaRPr dirty="0">
              <a:sym typeface="Calibri"/>
            </a:endParaRPr>
          </a:p>
        </p:txBody>
      </p:sp>
      <p:pic>
        <p:nvPicPr>
          <p:cNvPr id="391" name="Google Shape;391;p61"/>
          <p:cNvPicPr preferRelativeResize="0"/>
          <p:nvPr/>
        </p:nvPicPr>
        <p:blipFill rotWithShape="1">
          <a:blip r:embed="rId3">
            <a:alphaModFix/>
          </a:blip>
          <a:srcRect/>
          <a:stretch/>
        </p:blipFill>
        <p:spPr>
          <a:xfrm rot="5400000">
            <a:off x="6405672" y="1498536"/>
            <a:ext cx="2861903" cy="2146427"/>
          </a:xfrm>
          <a:prstGeom prst="rect">
            <a:avLst/>
          </a:prstGeom>
          <a:noFill/>
          <a:ln>
            <a:noFill/>
          </a:ln>
        </p:spPr>
      </p:pic>
      <p:sp>
        <p:nvSpPr>
          <p:cNvPr id="2" name="Slide Number Placeholder 1">
            <a:extLst>
              <a:ext uri="{FF2B5EF4-FFF2-40B4-BE49-F238E27FC236}">
                <a16:creationId xmlns:a16="http://schemas.microsoft.com/office/drawing/2014/main" id="{59793052-34D0-4B6D-9A37-3E950284E7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76</a:t>
            </a:fld>
            <a:endParaRPr lang="en"/>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62"/>
          <p:cNvSpPr txBox="1">
            <a:spLocks noGrp="1"/>
          </p:cNvSpPr>
          <p:nvPr>
            <p:ph type="body" idx="1"/>
          </p:nvPr>
        </p:nvSpPr>
        <p:spPr>
          <a:xfrm>
            <a:off x="4680266" y="1529496"/>
            <a:ext cx="4050431" cy="3263400"/>
          </a:xfrm>
          <a:prstGeom prst="rect">
            <a:avLst/>
          </a:prstGeom>
        </p:spPr>
        <p:txBody>
          <a:bodyPr spcFirstLastPara="1" wrap="square" lIns="0" tIns="34275" rIns="68575" bIns="34275" anchor="t" anchorCtr="0">
            <a:noAutofit/>
          </a:bodyPr>
          <a:lstStyle/>
          <a:p>
            <a:pPr lvl="0"/>
            <a:r>
              <a:rPr lang="en" sz="1800" dirty="0">
                <a:sym typeface="Calibri"/>
              </a:rPr>
              <a:t>Review and reflect on the example learning huddle agenda.</a:t>
            </a:r>
            <a:endParaRPr sz="1800" dirty="0">
              <a:sym typeface="Calibri"/>
            </a:endParaRPr>
          </a:p>
          <a:p>
            <a:pPr lvl="0"/>
            <a:r>
              <a:rPr lang="en" sz="1800" dirty="0">
                <a:sym typeface="Calibri"/>
              </a:rPr>
              <a:t>Pair share:</a:t>
            </a:r>
            <a:endParaRPr sz="1800" dirty="0">
              <a:sym typeface="Calibri"/>
            </a:endParaRPr>
          </a:p>
          <a:p>
            <a:pPr marL="514350" indent="-285750">
              <a:buClr>
                <a:schemeClr val="accent6">
                  <a:lumMod val="75000"/>
                </a:schemeClr>
              </a:buClr>
              <a:buSzPct val="100000"/>
              <a:buFont typeface="Arial" panose="020B0604020202020204" pitchFamily="34" charset="0"/>
              <a:buChar char="•"/>
            </a:pPr>
            <a:r>
              <a:rPr lang="en" sz="1800" dirty="0">
                <a:sym typeface="Calibri"/>
              </a:rPr>
              <a:t>What routines do you see?</a:t>
            </a:r>
          </a:p>
          <a:p>
            <a:pPr marL="514350" indent="-285750">
              <a:buClr>
                <a:schemeClr val="accent6">
                  <a:lumMod val="75000"/>
                </a:schemeClr>
              </a:buClr>
              <a:buSzPct val="100000"/>
              <a:buFont typeface="Arial" panose="020B0604020202020204" pitchFamily="34" charset="0"/>
              <a:buChar char="•"/>
            </a:pPr>
            <a:r>
              <a:rPr lang="en" sz="1800" dirty="0">
                <a:sym typeface="Calibri"/>
              </a:rPr>
              <a:t>What is the huddle trying to accomplish?</a:t>
            </a:r>
            <a:endParaRPr sz="1800" dirty="0">
              <a:sym typeface="Calibri"/>
            </a:endParaRPr>
          </a:p>
          <a:p>
            <a:pPr marL="514350" indent="-285750">
              <a:buClr>
                <a:schemeClr val="accent6">
                  <a:lumMod val="75000"/>
                </a:schemeClr>
              </a:buClr>
              <a:buSzPct val="100000"/>
              <a:buFont typeface="Arial" panose="020B0604020202020204" pitchFamily="34" charset="0"/>
              <a:buChar char="•"/>
            </a:pPr>
            <a:r>
              <a:rPr lang="en" sz="1800" dirty="0">
                <a:sym typeface="Calibri"/>
              </a:rPr>
              <a:t>Which step might be challenging for a group?</a:t>
            </a:r>
            <a:endParaRPr sz="1800" dirty="0">
              <a:sym typeface="Calibri"/>
            </a:endParaRPr>
          </a:p>
        </p:txBody>
      </p:sp>
      <p:sp>
        <p:nvSpPr>
          <p:cNvPr id="396" name="Google Shape;396;p62"/>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sym typeface="Calibri"/>
              </a:rPr>
              <a:t>Learning huddle agendas</a:t>
            </a:r>
            <a:endParaRPr dirty="0">
              <a:sym typeface="Calibri"/>
            </a:endParaRPr>
          </a:p>
        </p:txBody>
      </p:sp>
      <p:pic>
        <p:nvPicPr>
          <p:cNvPr id="6" name="Google Shape;351;p54">
            <a:extLst>
              <a:ext uri="{FF2B5EF4-FFF2-40B4-BE49-F238E27FC236}">
                <a16:creationId xmlns:a16="http://schemas.microsoft.com/office/drawing/2014/main" id="{B032FE25-4AB6-4369-89E5-70CB22F8DE56}"/>
              </a:ext>
            </a:extLst>
          </p:cNvPr>
          <p:cNvPicPr preferRelativeResize="0"/>
          <p:nvPr/>
        </p:nvPicPr>
        <p:blipFill>
          <a:blip r:embed="rId3"/>
          <a:stretch>
            <a:fillRect/>
          </a:stretch>
        </p:blipFill>
        <p:spPr>
          <a:xfrm>
            <a:off x="7229442" y="196883"/>
            <a:ext cx="1501255" cy="1305438"/>
          </a:xfrm>
          <a:prstGeom prst="rect">
            <a:avLst/>
          </a:prstGeom>
          <a:noFill/>
          <a:ln>
            <a:noFill/>
          </a:ln>
        </p:spPr>
      </p:pic>
      <p:sp>
        <p:nvSpPr>
          <p:cNvPr id="2" name="Slide Number Placeholder 1">
            <a:extLst>
              <a:ext uri="{FF2B5EF4-FFF2-40B4-BE49-F238E27FC236}">
                <a16:creationId xmlns:a16="http://schemas.microsoft.com/office/drawing/2014/main" id="{8596BA4C-084C-42D0-9628-7AD419A924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77</a:t>
            </a:fld>
            <a:endParaRPr lang="en"/>
          </a:p>
        </p:txBody>
      </p:sp>
      <p:pic>
        <p:nvPicPr>
          <p:cNvPr id="4" name="Picture 3" descr="Graphical user interface, text, application&#10;&#10;Description automatically generated">
            <a:extLst>
              <a:ext uri="{FF2B5EF4-FFF2-40B4-BE49-F238E27FC236}">
                <a16:creationId xmlns:a16="http://schemas.microsoft.com/office/drawing/2014/main" id="{074C6059-38DA-9043-86F2-09177ACD712A}"/>
              </a:ext>
            </a:extLst>
          </p:cNvPr>
          <p:cNvPicPr>
            <a:picLocks noChangeAspect="1"/>
          </p:cNvPicPr>
          <p:nvPr/>
        </p:nvPicPr>
        <p:blipFill>
          <a:blip r:embed="rId4"/>
          <a:stretch>
            <a:fillRect/>
          </a:stretch>
        </p:blipFill>
        <p:spPr>
          <a:xfrm>
            <a:off x="587329" y="1083774"/>
            <a:ext cx="3984671" cy="3614004"/>
          </a:xfrm>
          <a:prstGeom prst="rect">
            <a:avLst/>
          </a:prstGeom>
          <a:ln>
            <a:solidFill>
              <a:schemeClr val="tx1"/>
            </a:solid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63"/>
          <p:cNvSpPr txBox="1">
            <a:spLocks noGrp="1"/>
          </p:cNvSpPr>
          <p:nvPr>
            <p:ph type="body" idx="1"/>
          </p:nvPr>
        </p:nvSpPr>
        <p:spPr>
          <a:prstGeom prst="rect">
            <a:avLst/>
          </a:prstGeom>
        </p:spPr>
        <p:txBody>
          <a:bodyPr spcFirstLastPara="1" wrap="square" lIns="0" tIns="34275" rIns="68575" bIns="34275" anchor="t" anchorCtr="0">
            <a:noAutofit/>
          </a:bodyPr>
          <a:lstStyle/>
          <a:p>
            <a:pPr>
              <a:lnSpc>
                <a:spcPct val="100000"/>
              </a:lnSpc>
            </a:pPr>
            <a:r>
              <a:rPr lang="en" sz="1800" dirty="0">
                <a:sym typeface="Calibri"/>
              </a:rPr>
              <a:t>Learning huddles are embedded in an inquiry cycle, focused on a specific topic or aim, and used to facilitate a variety of conversations, including: </a:t>
            </a:r>
            <a:endParaRPr sz="1800" dirty="0">
              <a:sym typeface="Calibri"/>
            </a:endParaRPr>
          </a:p>
          <a:p>
            <a:pPr marL="514350" indent="-285750">
              <a:buClr>
                <a:schemeClr val="accent6">
                  <a:lumMod val="75000"/>
                </a:schemeClr>
              </a:buClr>
              <a:buSzPct val="100000"/>
              <a:buFont typeface="Arial" panose="020B0604020202020204" pitchFamily="34" charset="0"/>
              <a:buChar char="•"/>
            </a:pPr>
            <a:r>
              <a:rPr lang="en-US" sz="1800" dirty="0">
                <a:sym typeface="Calibri"/>
              </a:rPr>
              <a:t>Planning for inquiry.</a:t>
            </a:r>
          </a:p>
          <a:p>
            <a:pPr marL="514350" indent="-285750">
              <a:buClr>
                <a:schemeClr val="accent6">
                  <a:lumMod val="75000"/>
                </a:schemeClr>
              </a:buClr>
              <a:buSzPct val="100000"/>
              <a:buFont typeface="Arial" panose="020B0604020202020204" pitchFamily="34" charset="0"/>
              <a:buChar char="•"/>
            </a:pPr>
            <a:r>
              <a:rPr lang="en-US" sz="1800" dirty="0">
                <a:sym typeface="Calibri"/>
              </a:rPr>
              <a:t>Problem identification.</a:t>
            </a:r>
          </a:p>
          <a:p>
            <a:pPr marL="514350" indent="-285750">
              <a:buClr>
                <a:schemeClr val="accent6">
                  <a:lumMod val="75000"/>
                </a:schemeClr>
              </a:buClr>
              <a:buSzPct val="100000"/>
              <a:buFont typeface="Arial" panose="020B0604020202020204" pitchFamily="34" charset="0"/>
              <a:buChar char="•"/>
            </a:pPr>
            <a:r>
              <a:rPr lang="en-US" sz="1800" dirty="0">
                <a:sym typeface="Calibri"/>
              </a:rPr>
              <a:t>Prototyping change ideas.</a:t>
            </a:r>
          </a:p>
          <a:p>
            <a:pPr marL="514350" indent="-285750">
              <a:buClr>
                <a:schemeClr val="accent6">
                  <a:lumMod val="75000"/>
                </a:schemeClr>
              </a:buClr>
              <a:buSzPct val="100000"/>
              <a:buFont typeface="Arial" panose="020B0604020202020204" pitchFamily="34" charset="0"/>
              <a:buChar char="•"/>
            </a:pPr>
            <a:r>
              <a:rPr lang="en-US" sz="1800" dirty="0">
                <a:sym typeface="Calibri"/>
              </a:rPr>
              <a:t>Determining measures and data collection processes.</a:t>
            </a:r>
          </a:p>
          <a:p>
            <a:pPr marL="514350" indent="-285750">
              <a:buClr>
                <a:schemeClr val="accent6">
                  <a:lumMod val="75000"/>
                </a:schemeClr>
              </a:buClr>
              <a:buSzPct val="100000"/>
              <a:buFont typeface="Arial" panose="020B0604020202020204" pitchFamily="34" charset="0"/>
              <a:buChar char="•"/>
            </a:pPr>
            <a:r>
              <a:rPr lang="en-US" sz="1800" dirty="0">
                <a:sym typeface="Calibri"/>
              </a:rPr>
              <a:t>Analyzing data.</a:t>
            </a:r>
          </a:p>
          <a:p>
            <a:pPr marL="514350" indent="-285750">
              <a:buClr>
                <a:schemeClr val="accent6">
                  <a:lumMod val="75000"/>
                </a:schemeClr>
              </a:buClr>
              <a:buSzPct val="100000"/>
              <a:buFont typeface="Arial" panose="020B0604020202020204" pitchFamily="34" charset="0"/>
              <a:buChar char="•"/>
            </a:pPr>
            <a:r>
              <a:rPr lang="en-US" sz="1800" dirty="0">
                <a:sym typeface="Calibri"/>
              </a:rPr>
              <a:t>Consolidating learning.</a:t>
            </a:r>
            <a:endParaRPr lang="en-US" sz="1800" dirty="0"/>
          </a:p>
          <a:p>
            <a:pPr marL="228600">
              <a:buClr>
                <a:srgbClr val="548235"/>
              </a:buClr>
              <a:buSzPct val="100000"/>
            </a:pPr>
            <a:endParaRPr lang="en-US" sz="1800" dirty="0"/>
          </a:p>
          <a:p>
            <a:pPr marL="228600">
              <a:buClr>
                <a:srgbClr val="548235"/>
              </a:buClr>
              <a:buSzPct val="100000"/>
            </a:pPr>
            <a:endParaRPr lang="en-US" sz="1800" dirty="0"/>
          </a:p>
        </p:txBody>
      </p:sp>
      <p:sp>
        <p:nvSpPr>
          <p:cNvPr id="404" name="Google Shape;404;p63"/>
          <p:cNvSpPr txBox="1">
            <a:spLocks noGrp="1"/>
          </p:cNvSpPr>
          <p:nvPr>
            <p:ph type="title"/>
          </p:nvPr>
        </p:nvSpPr>
        <p:spPr>
          <a:prstGeom prst="rect">
            <a:avLst/>
          </a:prstGeom>
        </p:spPr>
        <p:txBody>
          <a:bodyPr spcFirstLastPara="1" wrap="square" lIns="0" tIns="34275" rIns="68575" bIns="34275" anchor="ctr" anchorCtr="0">
            <a:noAutofit/>
          </a:bodyPr>
          <a:lstStyle/>
          <a:p>
            <a:pPr marL="0"/>
            <a:r>
              <a:rPr lang="en" dirty="0">
                <a:sym typeface="Calibri"/>
              </a:rPr>
              <a:t>Different types of learning huddles</a:t>
            </a:r>
            <a:endParaRPr dirty="0">
              <a:sym typeface="Calibri"/>
            </a:endParaRPr>
          </a:p>
        </p:txBody>
      </p:sp>
      <p:sp>
        <p:nvSpPr>
          <p:cNvPr id="2" name="Slide Number Placeholder 1">
            <a:extLst>
              <a:ext uri="{FF2B5EF4-FFF2-40B4-BE49-F238E27FC236}">
                <a16:creationId xmlns:a16="http://schemas.microsoft.com/office/drawing/2014/main" id="{82CAD3D1-78E2-49E5-A4F7-2E3481493C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78</a:t>
            </a:fld>
            <a:endParaRPr lang="en"/>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64"/>
          <p:cNvSpPr txBox="1">
            <a:spLocks noGrp="1"/>
          </p:cNvSpPr>
          <p:nvPr>
            <p:ph type="body" idx="1"/>
          </p:nvPr>
        </p:nvSpPr>
        <p:spPr>
          <a:xfrm>
            <a:off x="538211" y="1381919"/>
            <a:ext cx="8067577" cy="3263400"/>
          </a:xfrm>
          <a:prstGeom prst="rect">
            <a:avLst/>
          </a:prstGeom>
        </p:spPr>
        <p:txBody>
          <a:bodyPr spcFirstLastPara="1" wrap="square" lIns="0" tIns="34275" rIns="68575" bIns="34275" anchor="t" anchorCtr="0">
            <a:noAutofit/>
          </a:bodyPr>
          <a:lstStyle/>
          <a:p>
            <a:pPr marL="514350" lvl="0" indent="-285750">
              <a:buClr>
                <a:schemeClr val="accent6">
                  <a:lumMod val="75000"/>
                </a:schemeClr>
              </a:buClr>
              <a:buSzPct val="100000"/>
              <a:buFont typeface="Arial" panose="020B0604020202020204" pitchFamily="34" charset="0"/>
              <a:buChar char="•"/>
            </a:pPr>
            <a:r>
              <a:rPr lang="en" sz="1800" dirty="0">
                <a:sym typeface="Calibri"/>
              </a:rPr>
              <a:t>One person is dominating the discussion.</a:t>
            </a:r>
            <a:endParaRPr lang="en-US" sz="1800" dirty="0"/>
          </a:p>
          <a:p>
            <a:pPr marL="514350" lvl="0" indent="-285750">
              <a:buClr>
                <a:schemeClr val="accent6">
                  <a:lumMod val="75000"/>
                </a:schemeClr>
              </a:buClr>
              <a:buSzPct val="100000"/>
              <a:buFont typeface="Arial" panose="020B0604020202020204" pitchFamily="34" charset="0"/>
              <a:buChar char="•"/>
            </a:pPr>
            <a:r>
              <a:rPr lang="en" sz="1800" dirty="0">
                <a:sym typeface="Calibri"/>
              </a:rPr>
              <a:t>Discussion goes off track.</a:t>
            </a:r>
            <a:endParaRPr sz="1800" dirty="0"/>
          </a:p>
          <a:p>
            <a:pPr marL="514350" lvl="0" indent="-285750">
              <a:buClr>
                <a:schemeClr val="accent6">
                  <a:lumMod val="75000"/>
                </a:schemeClr>
              </a:buClr>
              <a:buSzPct val="100000"/>
              <a:buFont typeface="Arial" panose="020B0604020202020204" pitchFamily="34" charset="0"/>
              <a:buChar char="•"/>
            </a:pPr>
            <a:r>
              <a:rPr lang="en" sz="1800" dirty="0">
                <a:sym typeface="Calibri"/>
              </a:rPr>
              <a:t>The group is not prepared with data.</a:t>
            </a:r>
            <a:endParaRPr sz="1800" dirty="0"/>
          </a:p>
          <a:p>
            <a:pPr marL="514350" lvl="0" indent="-285750">
              <a:buClr>
                <a:schemeClr val="accent6">
                  <a:lumMod val="75000"/>
                </a:schemeClr>
              </a:buClr>
              <a:buSzPct val="100000"/>
              <a:buFont typeface="Arial" panose="020B0604020202020204" pitchFamily="34" charset="0"/>
              <a:buChar char="•"/>
            </a:pPr>
            <a:r>
              <a:rPr lang="en" sz="1800" dirty="0">
                <a:sym typeface="Calibri"/>
              </a:rPr>
              <a:t>Teachers skip over the data or take only a cursory look at their data.</a:t>
            </a:r>
            <a:endParaRPr sz="1800" dirty="0"/>
          </a:p>
          <a:p>
            <a:pPr marL="514350" indent="-285750">
              <a:buClr>
                <a:schemeClr val="accent6">
                  <a:lumMod val="75000"/>
                </a:schemeClr>
              </a:buClr>
              <a:buSzPct val="100000"/>
              <a:buFont typeface="Arial" panose="020B0604020202020204" pitchFamily="34" charset="0"/>
              <a:buChar char="•"/>
            </a:pPr>
            <a:r>
              <a:rPr lang="en" sz="1800" dirty="0"/>
              <a:t>Data are not disaggregated, or there is no attention to patterns of inequity.</a:t>
            </a:r>
            <a:endParaRPr lang="en" sz="1800" dirty="0">
              <a:sym typeface="Calibri"/>
            </a:endParaRPr>
          </a:p>
          <a:p>
            <a:pPr marL="514350" lvl="0" indent="-285750">
              <a:buClr>
                <a:schemeClr val="accent6">
                  <a:lumMod val="75000"/>
                </a:schemeClr>
              </a:buClr>
              <a:buSzPct val="100000"/>
              <a:buFont typeface="Arial" panose="020B0604020202020204" pitchFamily="34" charset="0"/>
              <a:buChar char="•"/>
            </a:pPr>
            <a:r>
              <a:rPr lang="en" sz="1800" dirty="0">
                <a:sym typeface="Calibri"/>
              </a:rPr>
              <a:t>Change ideas are not clear, specific, right-sized, or actionable.</a:t>
            </a:r>
            <a:endParaRPr sz="1800" dirty="0"/>
          </a:p>
          <a:p>
            <a:pPr marL="514350" lvl="0" indent="-285750">
              <a:buClr>
                <a:schemeClr val="accent6">
                  <a:lumMod val="75000"/>
                </a:schemeClr>
              </a:buClr>
              <a:buSzPct val="100000"/>
              <a:buFont typeface="Arial" panose="020B0604020202020204" pitchFamily="34" charset="0"/>
              <a:buChar char="•"/>
            </a:pPr>
            <a:r>
              <a:rPr lang="en" sz="1800" dirty="0">
                <a:sym typeface="Calibri"/>
              </a:rPr>
              <a:t>The group has not articulated clear next steps.</a:t>
            </a:r>
            <a:endParaRPr sz="1800" dirty="0"/>
          </a:p>
        </p:txBody>
      </p:sp>
      <p:sp>
        <p:nvSpPr>
          <p:cNvPr id="410" name="Google Shape;410;p64"/>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sym typeface="Calibri"/>
              </a:rPr>
              <a:t>Learning huddle pitfalls</a:t>
            </a:r>
            <a:endParaRPr dirty="0">
              <a:sym typeface="Calibri"/>
            </a:endParaRPr>
          </a:p>
        </p:txBody>
      </p:sp>
      <p:sp>
        <p:nvSpPr>
          <p:cNvPr id="2" name="Slide Number Placeholder 1">
            <a:extLst>
              <a:ext uri="{FF2B5EF4-FFF2-40B4-BE49-F238E27FC236}">
                <a16:creationId xmlns:a16="http://schemas.microsoft.com/office/drawing/2014/main" id="{45650FA5-6E0C-48FD-9764-68D7DD79F3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79</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6"/>
          <p:cNvSpPr txBox="1">
            <a:spLocks noGrp="1"/>
          </p:cNvSpPr>
          <p:nvPr>
            <p:ph type="body" idx="1"/>
          </p:nvPr>
        </p:nvSpPr>
        <p:spPr>
          <a:prstGeom prst="rect">
            <a:avLst/>
          </a:prstGeom>
        </p:spPr>
        <p:txBody>
          <a:bodyPr spcFirstLastPara="1" wrap="square" lIns="0" tIns="34275" rIns="68575" bIns="34275" anchor="t" anchorCtr="0">
            <a:noAutofit/>
          </a:bodyPr>
          <a:lstStyle/>
          <a:p>
            <a:pPr marL="457200" indent="-228600">
              <a:spcAft>
                <a:spcPts val="1200"/>
              </a:spcAft>
              <a:buFont typeface="Arial" panose="020B0604020202020204" pitchFamily="34" charset="0"/>
              <a:buChar char="•"/>
            </a:pPr>
            <a:r>
              <a:rPr lang="en-US" dirty="0">
                <a:sym typeface="Calibri"/>
              </a:rPr>
              <a:t>Understand the role of the facilitator in leading improvement work.</a:t>
            </a:r>
          </a:p>
          <a:p>
            <a:pPr marL="457200" indent="-228600">
              <a:spcAft>
                <a:spcPts val="1200"/>
              </a:spcAft>
              <a:buFont typeface="Arial" panose="020B0604020202020204" pitchFamily="34" charset="0"/>
              <a:buChar char="•"/>
            </a:pPr>
            <a:r>
              <a:rPr lang="en-US" dirty="0">
                <a:sym typeface="Calibri"/>
              </a:rPr>
              <a:t>Learn about some key strategies for building and developing teams.</a:t>
            </a:r>
          </a:p>
          <a:p>
            <a:pPr marL="457200" lvl="0" indent="-228600">
              <a:spcAft>
                <a:spcPts val="1200"/>
              </a:spcAft>
              <a:buFont typeface="Arial" panose="020B0604020202020204" pitchFamily="34" charset="0"/>
              <a:buChar char="•"/>
            </a:pPr>
            <a:r>
              <a:rPr lang="en" dirty="0">
                <a:sym typeface="Calibri"/>
              </a:rPr>
              <a:t>Learn about some key routines and structures for continuous improvement.</a:t>
            </a:r>
            <a:endParaRPr dirty="0">
              <a:sym typeface="Calibri"/>
            </a:endParaRPr>
          </a:p>
          <a:p>
            <a:pPr marL="457200" lvl="0" indent="0" algn="l" rtl="0">
              <a:lnSpc>
                <a:spcPct val="100000"/>
              </a:lnSpc>
              <a:spcBef>
                <a:spcPts val="800"/>
              </a:spcBef>
              <a:spcAft>
                <a:spcPts val="0"/>
              </a:spcAft>
              <a:buNone/>
            </a:pPr>
            <a:endParaRPr dirty="0"/>
          </a:p>
        </p:txBody>
      </p:sp>
      <p:sp>
        <p:nvSpPr>
          <p:cNvPr id="165" name="Google Shape;165;p26"/>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Learning targets </a:t>
            </a:r>
            <a:endParaRPr dirty="0"/>
          </a:p>
        </p:txBody>
      </p:sp>
      <p:sp>
        <p:nvSpPr>
          <p:cNvPr id="2" name="Slide Number Placeholder 1">
            <a:extLst>
              <a:ext uri="{FF2B5EF4-FFF2-40B4-BE49-F238E27FC236}">
                <a16:creationId xmlns:a16="http://schemas.microsoft.com/office/drawing/2014/main" id="{F8256897-C919-4856-BD49-BEEF59E02D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621926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7" name="Google Shape;417;p65"/>
          <p:cNvSpPr txBox="1">
            <a:spLocks noGrp="1"/>
          </p:cNvSpPr>
          <p:nvPr>
            <p:ph type="body" idx="1"/>
          </p:nvPr>
        </p:nvSpPr>
        <p:spPr>
          <a:xfrm>
            <a:off x="628650" y="1041556"/>
            <a:ext cx="7886700" cy="3263400"/>
          </a:xfrm>
          <a:prstGeom prst="rect">
            <a:avLst/>
          </a:prstGeom>
          <a:ln>
            <a:noFill/>
          </a:ln>
        </p:spPr>
        <p:txBody>
          <a:bodyPr spcFirstLastPara="1" wrap="square" lIns="0" tIns="34275" rIns="68575" bIns="34275" anchor="t" anchorCtr="0">
            <a:noAutofit/>
          </a:bodyPr>
          <a:lstStyle/>
          <a:p>
            <a:pPr>
              <a:lnSpc>
                <a:spcPct val="100000"/>
              </a:lnSpc>
            </a:pPr>
            <a:r>
              <a:rPr lang="en" sz="1800" dirty="0">
                <a:sym typeface="Calibri"/>
              </a:rPr>
              <a:t>Pair share: </a:t>
            </a:r>
            <a:endParaRPr sz="1800" dirty="0">
              <a:sym typeface="Calibri"/>
            </a:endParaRPr>
          </a:p>
          <a:p>
            <a:pPr>
              <a:lnSpc>
                <a:spcPct val="100000"/>
              </a:lnSpc>
            </a:pPr>
            <a:r>
              <a:rPr lang="en" sz="1800" dirty="0">
                <a:sym typeface="Calibri"/>
              </a:rPr>
              <a:t>Choose one pitfall. What would you do before, during, or after a learning huddle to address this issue?</a:t>
            </a:r>
            <a:endParaRPr sz="1800" dirty="0">
              <a:sym typeface="Calibri"/>
            </a:endParaRPr>
          </a:p>
          <a:p>
            <a:pPr marL="571500" indent="-342900">
              <a:buClr>
                <a:schemeClr val="accent6">
                  <a:lumMod val="75000"/>
                </a:schemeClr>
              </a:buClr>
              <a:buSzPct val="100000"/>
              <a:buFont typeface="Wingdings" panose="05000000000000000000" pitchFamily="2" charset="2"/>
              <a:buChar char="Ø"/>
            </a:pPr>
            <a:r>
              <a:rPr lang="en" sz="1800" dirty="0">
                <a:sym typeface="Calibri"/>
              </a:rPr>
              <a:t>One person is dominating the discussion.</a:t>
            </a:r>
            <a:endParaRPr sz="1800" dirty="0">
              <a:sym typeface="Calibri"/>
            </a:endParaRPr>
          </a:p>
          <a:p>
            <a:pPr marL="571500" indent="-342900">
              <a:buClr>
                <a:schemeClr val="accent6">
                  <a:lumMod val="75000"/>
                </a:schemeClr>
              </a:buClr>
              <a:buSzPct val="100000"/>
              <a:buFont typeface="Wingdings" panose="05000000000000000000" pitchFamily="2" charset="2"/>
              <a:buChar char="Ø"/>
            </a:pPr>
            <a:r>
              <a:rPr lang="en" sz="1800" dirty="0">
                <a:sym typeface="Calibri"/>
              </a:rPr>
              <a:t>Discussion goes off track.</a:t>
            </a:r>
            <a:endParaRPr sz="1800" dirty="0">
              <a:sym typeface="Calibri"/>
            </a:endParaRPr>
          </a:p>
          <a:p>
            <a:pPr marL="571500" indent="-342900">
              <a:buClr>
                <a:schemeClr val="accent6">
                  <a:lumMod val="75000"/>
                </a:schemeClr>
              </a:buClr>
              <a:buSzPct val="100000"/>
              <a:buFont typeface="Wingdings" panose="05000000000000000000" pitchFamily="2" charset="2"/>
              <a:buChar char="Ø"/>
            </a:pPr>
            <a:r>
              <a:rPr lang="en" sz="1800" dirty="0">
                <a:sym typeface="Calibri"/>
              </a:rPr>
              <a:t>The group is not prepared with data.</a:t>
            </a:r>
            <a:endParaRPr sz="1800" dirty="0">
              <a:sym typeface="Calibri"/>
            </a:endParaRPr>
          </a:p>
          <a:p>
            <a:pPr marL="571500" indent="-342900">
              <a:buClr>
                <a:schemeClr val="accent6">
                  <a:lumMod val="75000"/>
                </a:schemeClr>
              </a:buClr>
              <a:buSzPct val="100000"/>
              <a:buFont typeface="Wingdings" panose="05000000000000000000" pitchFamily="2" charset="2"/>
              <a:buChar char="Ø"/>
            </a:pPr>
            <a:r>
              <a:rPr lang="en" sz="1800" dirty="0">
                <a:sym typeface="Calibri"/>
              </a:rPr>
              <a:t>Teachers skip over the data or take only a cursory look at their data.</a:t>
            </a:r>
            <a:endParaRPr sz="1800" dirty="0">
              <a:sym typeface="Calibri"/>
            </a:endParaRPr>
          </a:p>
          <a:p>
            <a:pPr marL="571500" indent="-342900">
              <a:buClr>
                <a:schemeClr val="accent6">
                  <a:lumMod val="75000"/>
                </a:schemeClr>
              </a:buClr>
              <a:buSzPct val="100000"/>
              <a:buFont typeface="Wingdings" panose="05000000000000000000" pitchFamily="2" charset="2"/>
              <a:buChar char="Ø"/>
            </a:pPr>
            <a:r>
              <a:rPr lang="en" sz="1800" dirty="0">
                <a:sym typeface="Calibri"/>
              </a:rPr>
              <a:t>Change ideas are not clear, specific, right-sized, or actionable.</a:t>
            </a:r>
            <a:endParaRPr sz="1800" dirty="0">
              <a:sym typeface="Calibri"/>
            </a:endParaRPr>
          </a:p>
          <a:p>
            <a:pPr marL="571500" indent="-342900">
              <a:buClr>
                <a:schemeClr val="accent6">
                  <a:lumMod val="75000"/>
                </a:schemeClr>
              </a:buClr>
              <a:buSzPct val="100000"/>
              <a:buFont typeface="Wingdings" panose="05000000000000000000" pitchFamily="2" charset="2"/>
              <a:buChar char="Ø"/>
            </a:pPr>
            <a:r>
              <a:rPr lang="en" sz="1800" dirty="0">
                <a:sym typeface="Calibri"/>
              </a:rPr>
              <a:t>The group has not articulated clear next steps.</a:t>
            </a:r>
            <a:endParaRPr sz="1800" dirty="0">
              <a:sym typeface="Calibri"/>
            </a:endParaRPr>
          </a:p>
          <a:p>
            <a:pPr marL="228600" lvl="0" indent="0" algn="l" rtl="0">
              <a:spcBef>
                <a:spcPts val="800"/>
              </a:spcBef>
              <a:spcAft>
                <a:spcPts val="0"/>
              </a:spcAft>
              <a:buNone/>
            </a:pPr>
            <a:endParaRPr sz="1800" dirty="0">
              <a:solidFill>
                <a:schemeClr val="dk1"/>
              </a:solidFill>
              <a:latin typeface="Calibri"/>
              <a:ea typeface="Calibri"/>
              <a:cs typeface="Calibri"/>
              <a:sym typeface="Calibri"/>
            </a:endParaRPr>
          </a:p>
          <a:p>
            <a:pPr marL="457200" lvl="0" indent="0" algn="l" rtl="0">
              <a:spcBef>
                <a:spcPts val="800"/>
              </a:spcBef>
              <a:spcAft>
                <a:spcPts val="0"/>
              </a:spcAft>
              <a:buNone/>
            </a:pPr>
            <a:endParaRPr sz="1800" b="0" dirty="0">
              <a:solidFill>
                <a:schemeClr val="dk2"/>
              </a:solidFill>
              <a:latin typeface="Calibri"/>
              <a:ea typeface="Calibri"/>
              <a:cs typeface="Calibri"/>
              <a:sym typeface="Calibri"/>
            </a:endParaRPr>
          </a:p>
          <a:p>
            <a:pPr marL="0" lvl="0" indent="0" algn="l" rtl="0">
              <a:spcBef>
                <a:spcPts val="800"/>
              </a:spcBef>
              <a:spcAft>
                <a:spcPts val="0"/>
              </a:spcAft>
              <a:buNone/>
            </a:pPr>
            <a:endParaRPr sz="1800" dirty="0"/>
          </a:p>
          <a:p>
            <a:pPr marL="0" lvl="0" indent="0" algn="l" rtl="0">
              <a:spcBef>
                <a:spcPts val="800"/>
              </a:spcBef>
              <a:spcAft>
                <a:spcPts val="500"/>
              </a:spcAft>
              <a:buNone/>
            </a:pPr>
            <a:endParaRPr sz="1800" dirty="0"/>
          </a:p>
        </p:txBody>
      </p:sp>
      <p:sp>
        <p:nvSpPr>
          <p:cNvPr id="416" name="Google Shape;416;p65"/>
          <p:cNvSpPr txBox="1">
            <a:spLocks noGrp="1"/>
          </p:cNvSpPr>
          <p:nvPr>
            <p:ph type="title"/>
          </p:nvPr>
        </p:nvSpPr>
        <p:spPr>
          <a:prstGeom prst="rect">
            <a:avLst/>
          </a:prstGeom>
        </p:spPr>
        <p:txBody>
          <a:bodyPr spcFirstLastPara="1" wrap="square" lIns="0" tIns="34275" rIns="68575" bIns="34275" anchor="ctr" anchorCtr="0">
            <a:noAutofit/>
          </a:bodyPr>
          <a:lstStyle/>
          <a:p>
            <a:pPr marL="0"/>
            <a:r>
              <a:rPr lang="en" dirty="0">
                <a:sym typeface="Calibri"/>
              </a:rPr>
              <a:t>Learning huddle pitfalls</a:t>
            </a:r>
            <a:endParaRPr dirty="0">
              <a:sym typeface="Calibri"/>
            </a:endParaRPr>
          </a:p>
        </p:txBody>
      </p:sp>
      <p:pic>
        <p:nvPicPr>
          <p:cNvPr id="5" name="Google Shape;351;p54">
            <a:extLst>
              <a:ext uri="{FF2B5EF4-FFF2-40B4-BE49-F238E27FC236}">
                <a16:creationId xmlns:a16="http://schemas.microsoft.com/office/drawing/2014/main" id="{4B12F2FE-375B-4B87-A2FE-B4DAFCEEA77C}"/>
              </a:ext>
            </a:extLst>
          </p:cNvPr>
          <p:cNvPicPr preferRelativeResize="0"/>
          <p:nvPr/>
        </p:nvPicPr>
        <p:blipFill>
          <a:blip r:embed="rId3"/>
          <a:stretch>
            <a:fillRect/>
          </a:stretch>
        </p:blipFill>
        <p:spPr>
          <a:xfrm>
            <a:off x="7229442" y="196883"/>
            <a:ext cx="1501255" cy="1305438"/>
          </a:xfrm>
          <a:prstGeom prst="rect">
            <a:avLst/>
          </a:prstGeom>
          <a:noFill/>
          <a:ln>
            <a:noFill/>
          </a:ln>
        </p:spPr>
      </p:pic>
      <p:sp>
        <p:nvSpPr>
          <p:cNvPr id="2" name="Slide Number Placeholder 1">
            <a:extLst>
              <a:ext uri="{FF2B5EF4-FFF2-40B4-BE49-F238E27FC236}">
                <a16:creationId xmlns:a16="http://schemas.microsoft.com/office/drawing/2014/main" id="{322CB580-BF19-4977-B7AE-3FEDEA1054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80</a:t>
            </a:fld>
            <a:endParaRPr lang="en"/>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66"/>
          <p:cNvSpPr txBox="1">
            <a:spLocks noGrp="1"/>
          </p:cNvSpPr>
          <p:nvPr>
            <p:ph type="body" idx="1"/>
          </p:nvPr>
        </p:nvSpPr>
        <p:spPr>
          <a:xfrm>
            <a:off x="628650" y="1109774"/>
            <a:ext cx="7886700" cy="3263400"/>
          </a:xfrm>
          <a:prstGeom prst="rect">
            <a:avLst/>
          </a:prstGeom>
        </p:spPr>
        <p:txBody>
          <a:bodyPr spcFirstLastPara="1" wrap="square" lIns="0" tIns="34275" rIns="68575" bIns="34275" anchor="t" anchorCtr="0">
            <a:noAutofit/>
          </a:bodyPr>
          <a:lstStyle/>
          <a:p>
            <a:pPr lvl="0">
              <a:lnSpc>
                <a:spcPct val="100000"/>
              </a:lnSpc>
            </a:pPr>
            <a:r>
              <a:rPr lang="en" sz="1800" dirty="0">
                <a:latin typeface="+mn-lt"/>
                <a:sym typeface="Calibri"/>
              </a:rPr>
              <a:t>A learning huddle is a meeting, but not every meeting is a learning huddle. When planning learning huddles, make sure that they meet all of these requirements:</a:t>
            </a:r>
            <a:endParaRPr sz="1800" b="0" dirty="0">
              <a:solidFill>
                <a:schemeClr val="dk2"/>
              </a:solidFill>
              <a:latin typeface="+mn-lt"/>
              <a:ea typeface="Calibri"/>
              <a:cs typeface="Calibri"/>
              <a:sym typeface="Calibri"/>
            </a:endParaRPr>
          </a:p>
          <a:p>
            <a:pPr marL="571500" lvl="0" indent="-342900">
              <a:buClr>
                <a:schemeClr val="accent6">
                  <a:lumMod val="75000"/>
                </a:schemeClr>
              </a:buClr>
              <a:buSzPct val="100000"/>
              <a:buFont typeface="Wingdings" panose="05000000000000000000" pitchFamily="2" charset="2"/>
              <a:buChar char="q"/>
            </a:pPr>
            <a:r>
              <a:rPr lang="en" sz="1800" dirty="0">
                <a:latin typeface="+mn-lt"/>
                <a:sym typeface="Calibri"/>
              </a:rPr>
              <a:t>Short (30–45 minutes, fitting within a typical meeting time).</a:t>
            </a:r>
            <a:endParaRPr sz="1800" dirty="0">
              <a:latin typeface="+mn-lt"/>
              <a:sym typeface="Calibri"/>
            </a:endParaRPr>
          </a:p>
          <a:p>
            <a:pPr marL="571500" lvl="0" indent="-342900">
              <a:buClr>
                <a:schemeClr val="accent6">
                  <a:lumMod val="75000"/>
                </a:schemeClr>
              </a:buClr>
              <a:buSzPct val="100000"/>
              <a:buFont typeface="Wingdings" panose="05000000000000000000" pitchFamily="2" charset="2"/>
              <a:buChar char="q"/>
            </a:pPr>
            <a:r>
              <a:rPr lang="en" sz="1800" dirty="0">
                <a:latin typeface="+mn-lt"/>
                <a:sym typeface="Calibri"/>
              </a:rPr>
              <a:t>Focused on a specific topic.</a:t>
            </a:r>
            <a:endParaRPr sz="1800" dirty="0">
              <a:latin typeface="+mn-lt"/>
              <a:sym typeface="Calibri"/>
            </a:endParaRPr>
          </a:p>
          <a:p>
            <a:pPr marL="571500" lvl="0" indent="-342900">
              <a:buClr>
                <a:schemeClr val="accent6">
                  <a:lumMod val="75000"/>
                </a:schemeClr>
              </a:buClr>
              <a:buSzPct val="100000"/>
              <a:buFont typeface="Wingdings" panose="05000000000000000000" pitchFamily="2" charset="2"/>
              <a:buChar char="q"/>
            </a:pPr>
            <a:r>
              <a:rPr lang="en" sz="1800" dirty="0">
                <a:latin typeface="+mn-lt"/>
                <a:sym typeface="Calibri"/>
              </a:rPr>
              <a:t>Guided by agenda and roles.</a:t>
            </a:r>
            <a:endParaRPr sz="1800" dirty="0">
              <a:latin typeface="+mn-lt"/>
              <a:sym typeface="Calibri"/>
            </a:endParaRPr>
          </a:p>
          <a:p>
            <a:pPr marL="571500" lvl="0" indent="-342900">
              <a:buClr>
                <a:schemeClr val="accent6">
                  <a:lumMod val="75000"/>
                </a:schemeClr>
              </a:buClr>
              <a:buSzPct val="100000"/>
              <a:buFont typeface="Wingdings" panose="05000000000000000000" pitchFamily="2" charset="2"/>
              <a:buChar char="q"/>
            </a:pPr>
            <a:r>
              <a:rPr lang="en" sz="1800" dirty="0">
                <a:latin typeface="+mn-lt"/>
                <a:sym typeface="Calibri"/>
              </a:rPr>
              <a:t>Equitable (everyone shares).</a:t>
            </a:r>
            <a:endParaRPr sz="1800" dirty="0">
              <a:latin typeface="+mn-lt"/>
              <a:sym typeface="Calibri"/>
            </a:endParaRPr>
          </a:p>
          <a:p>
            <a:pPr marL="571500" lvl="0" indent="-342900">
              <a:buClr>
                <a:schemeClr val="accent6">
                  <a:lumMod val="75000"/>
                </a:schemeClr>
              </a:buClr>
              <a:buSzPct val="100000"/>
              <a:buFont typeface="Wingdings" panose="05000000000000000000" pitchFamily="2" charset="2"/>
              <a:buChar char="q"/>
            </a:pPr>
            <a:r>
              <a:rPr lang="en" sz="1800" dirty="0">
                <a:latin typeface="+mn-lt"/>
                <a:sym typeface="Calibri"/>
              </a:rPr>
              <a:t>Autonomous (teacher-facilitated).</a:t>
            </a:r>
            <a:endParaRPr sz="1800" dirty="0">
              <a:latin typeface="+mn-lt"/>
              <a:sym typeface="Calibri"/>
            </a:endParaRPr>
          </a:p>
          <a:p>
            <a:pPr marL="571500" lvl="0" indent="-342900">
              <a:buClr>
                <a:schemeClr val="accent6">
                  <a:lumMod val="75000"/>
                </a:schemeClr>
              </a:buClr>
              <a:buSzPct val="100000"/>
              <a:buFont typeface="Wingdings" panose="05000000000000000000" pitchFamily="2" charset="2"/>
              <a:buChar char="q"/>
            </a:pPr>
            <a:r>
              <a:rPr lang="en" sz="1800" dirty="0">
                <a:latin typeface="+mn-lt"/>
                <a:sym typeface="Calibri"/>
              </a:rPr>
              <a:t>Embedded in an inquiry cycle (not stand-alone).</a:t>
            </a:r>
            <a:endParaRPr sz="1800" dirty="0">
              <a:latin typeface="+mn-lt"/>
              <a:sym typeface="Calibri"/>
            </a:endParaRPr>
          </a:p>
          <a:p>
            <a:pPr marL="571500" lvl="0" indent="-342900">
              <a:buClr>
                <a:schemeClr val="accent6">
                  <a:lumMod val="75000"/>
                </a:schemeClr>
              </a:buClr>
              <a:buSzPct val="100000"/>
              <a:buFont typeface="Wingdings" panose="05000000000000000000" pitchFamily="2" charset="2"/>
              <a:buChar char="q"/>
            </a:pPr>
            <a:r>
              <a:rPr lang="en" sz="1800" dirty="0">
                <a:latin typeface="+mn-lt"/>
                <a:sym typeface="Calibri"/>
              </a:rPr>
              <a:t>Aligned to research-based practice.</a:t>
            </a:r>
            <a:endParaRPr sz="1800" dirty="0">
              <a:latin typeface="+mn-lt"/>
              <a:sym typeface="Calibri"/>
            </a:endParaRPr>
          </a:p>
          <a:p>
            <a:pPr marL="571500" lvl="0" indent="-342900">
              <a:buClr>
                <a:schemeClr val="accent6">
                  <a:lumMod val="75000"/>
                </a:schemeClr>
              </a:buClr>
              <a:buSzPct val="100000"/>
              <a:buFont typeface="Wingdings" panose="05000000000000000000" pitchFamily="2" charset="2"/>
              <a:buChar char="q"/>
            </a:pPr>
            <a:r>
              <a:rPr lang="en" sz="1800" dirty="0">
                <a:latin typeface="+mn-lt"/>
                <a:sym typeface="Calibri"/>
              </a:rPr>
              <a:t>Clear next steps.</a:t>
            </a:r>
            <a:endParaRPr sz="1800" dirty="0">
              <a:latin typeface="+mn-lt"/>
              <a:sym typeface="Calibri"/>
            </a:endParaRPr>
          </a:p>
          <a:p>
            <a:pPr marL="0" lvl="0" indent="0" algn="l" rtl="0">
              <a:spcBef>
                <a:spcPts val="800"/>
              </a:spcBef>
              <a:spcAft>
                <a:spcPts val="500"/>
              </a:spcAft>
              <a:buNone/>
            </a:pPr>
            <a:endParaRPr sz="1800" dirty="0">
              <a:latin typeface="+mn-lt"/>
            </a:endParaRPr>
          </a:p>
        </p:txBody>
      </p:sp>
      <p:sp>
        <p:nvSpPr>
          <p:cNvPr id="423" name="Google Shape;423;p66"/>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sym typeface="Calibri"/>
              </a:rPr>
              <a:t>Learning huddle self-check</a:t>
            </a:r>
            <a:endParaRPr dirty="0">
              <a:sym typeface="Calibri"/>
            </a:endParaRPr>
          </a:p>
        </p:txBody>
      </p:sp>
      <p:pic>
        <p:nvPicPr>
          <p:cNvPr id="5" name="Google Shape;351;p54">
            <a:extLst>
              <a:ext uri="{FF2B5EF4-FFF2-40B4-BE49-F238E27FC236}">
                <a16:creationId xmlns:a16="http://schemas.microsoft.com/office/drawing/2014/main" id="{CAA74956-3CB0-9240-B85F-CE11F6716F84}"/>
              </a:ext>
            </a:extLst>
          </p:cNvPr>
          <p:cNvPicPr preferRelativeResize="0"/>
          <p:nvPr/>
        </p:nvPicPr>
        <p:blipFill>
          <a:blip r:embed="rId3"/>
          <a:stretch>
            <a:fillRect/>
          </a:stretch>
        </p:blipFill>
        <p:spPr>
          <a:xfrm>
            <a:off x="7292811" y="136922"/>
            <a:ext cx="1597516" cy="1389145"/>
          </a:xfrm>
          <a:prstGeom prst="rect">
            <a:avLst/>
          </a:prstGeom>
          <a:noFill/>
          <a:ln>
            <a:noFill/>
          </a:ln>
        </p:spPr>
      </p:pic>
      <p:sp>
        <p:nvSpPr>
          <p:cNvPr id="2" name="Slide Number Placeholder 1">
            <a:extLst>
              <a:ext uri="{FF2B5EF4-FFF2-40B4-BE49-F238E27FC236}">
                <a16:creationId xmlns:a16="http://schemas.microsoft.com/office/drawing/2014/main" id="{F1EACB7E-59C0-496B-8672-C7FD4180D1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81</a:t>
            </a:fld>
            <a:endParaRPr lang="en"/>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1" name="Google Shape;431;p67"/>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How are you currently thinking about leading and facilitating improvement work? </a:t>
            </a:r>
          </a:p>
          <a:p>
            <a:endParaRPr lang="en" dirty="0"/>
          </a:p>
          <a:p>
            <a:r>
              <a:rPr lang="en" dirty="0"/>
              <a:t>What specific strategies from this module do you plan to incorporate into your practice?</a:t>
            </a:r>
          </a:p>
          <a:p>
            <a:endParaRPr lang="en" dirty="0"/>
          </a:p>
          <a:p>
            <a:endParaRPr lang="en" dirty="0"/>
          </a:p>
        </p:txBody>
      </p:sp>
      <p:sp>
        <p:nvSpPr>
          <p:cNvPr id="430" name="Google Shape;430;p67"/>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Self-reflection</a:t>
            </a:r>
            <a:endParaRPr dirty="0"/>
          </a:p>
        </p:txBody>
      </p:sp>
      <p:pic>
        <p:nvPicPr>
          <p:cNvPr id="5" name="Google Shape;344;p53">
            <a:extLst>
              <a:ext uri="{FF2B5EF4-FFF2-40B4-BE49-F238E27FC236}">
                <a16:creationId xmlns:a16="http://schemas.microsoft.com/office/drawing/2014/main" id="{711907A2-8812-4A54-8B1D-5E11DE706CA0}"/>
              </a:ext>
            </a:extLst>
          </p:cNvPr>
          <p:cNvPicPr preferRelativeResize="0"/>
          <p:nvPr/>
        </p:nvPicPr>
        <p:blipFill>
          <a:blip r:embed="rId3"/>
          <a:stretch>
            <a:fillRect/>
          </a:stretch>
        </p:blipFill>
        <p:spPr>
          <a:xfrm>
            <a:off x="7029292" y="-28224"/>
            <a:ext cx="1838087" cy="1598336"/>
          </a:xfrm>
          <a:prstGeom prst="rect">
            <a:avLst/>
          </a:prstGeom>
          <a:noFill/>
          <a:ln>
            <a:noFill/>
          </a:ln>
        </p:spPr>
      </p:pic>
      <p:sp>
        <p:nvSpPr>
          <p:cNvPr id="2" name="Slide Number Placeholder 1">
            <a:extLst>
              <a:ext uri="{FF2B5EF4-FFF2-40B4-BE49-F238E27FC236}">
                <a16:creationId xmlns:a16="http://schemas.microsoft.com/office/drawing/2014/main" id="{F435C384-D804-4956-823E-7D5D29E929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82</a:t>
            </a:fld>
            <a:endParaRPr lang="en"/>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8"/>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Next steps</a:t>
            </a:r>
            <a:endParaRPr dirty="0"/>
          </a:p>
        </p:txBody>
      </p:sp>
      <p:sp>
        <p:nvSpPr>
          <p:cNvPr id="2" name="Slide Number Placeholder 1">
            <a:extLst>
              <a:ext uri="{FF2B5EF4-FFF2-40B4-BE49-F238E27FC236}">
                <a16:creationId xmlns:a16="http://schemas.microsoft.com/office/drawing/2014/main" id="{DEEFA85B-69FC-40F4-B377-06B1FF64EA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83</a:t>
            </a:fld>
            <a:endParaRPr lang="en"/>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69"/>
          <p:cNvSpPr txBox="1">
            <a:spLocks noGrp="1"/>
          </p:cNvSpPr>
          <p:nvPr>
            <p:ph type="body" idx="1"/>
          </p:nvPr>
        </p:nvSpPr>
        <p:spPr>
          <a:xfrm>
            <a:off x="625311" y="1244206"/>
            <a:ext cx="8265016" cy="3899294"/>
          </a:xfrm>
          <a:prstGeom prst="rect">
            <a:avLst/>
          </a:prstGeom>
        </p:spPr>
        <p:txBody>
          <a:bodyPr spcFirstLastPara="1" wrap="square" lIns="0" tIns="34275" rIns="68575" bIns="34275" anchor="t" anchorCtr="0">
            <a:noAutofit/>
          </a:bodyPr>
          <a:lstStyle/>
          <a:p>
            <a:pPr>
              <a:lnSpc>
                <a:spcPct val="100000"/>
              </a:lnSpc>
              <a:buClr>
                <a:schemeClr val="accent6">
                  <a:lumMod val="75000"/>
                </a:schemeClr>
              </a:buClr>
              <a:buSzPct val="100000"/>
            </a:pPr>
            <a:r>
              <a:rPr lang="en" sz="1800" dirty="0">
                <a:sym typeface="Calibri"/>
              </a:rPr>
              <a:t>During this module our learning targets were to …</a:t>
            </a:r>
            <a:endParaRPr lang="en-US" sz="1800" dirty="0"/>
          </a:p>
          <a:p>
            <a:pPr lvl="0">
              <a:lnSpc>
                <a:spcPct val="100000"/>
              </a:lnSpc>
              <a:buClr>
                <a:schemeClr val="accent6">
                  <a:lumMod val="75000"/>
                </a:schemeClr>
              </a:buClr>
              <a:buSzPct val="100000"/>
            </a:pPr>
            <a:r>
              <a:rPr lang="en-US" sz="1800" b="0" dirty="0">
                <a:sym typeface="Calibri"/>
              </a:rPr>
              <a:t>Understand the role of the facilitator in leading improvement work.</a:t>
            </a:r>
            <a:endParaRPr sz="1800" b="0" dirty="0"/>
          </a:p>
          <a:p>
            <a:pPr marL="571500" indent="-342900">
              <a:buClr>
                <a:schemeClr val="accent6">
                  <a:lumMod val="75000"/>
                </a:schemeClr>
              </a:buClr>
              <a:buSzPct val="100000"/>
              <a:buFont typeface="Wingdings" pitchFamily="2" charset="2"/>
              <a:buChar char="q"/>
            </a:pPr>
            <a:r>
              <a:rPr lang="en" sz="1800" b="0" dirty="0">
                <a:sym typeface="Calibri"/>
              </a:rPr>
              <a:t>Leading improvement work.</a:t>
            </a:r>
            <a:endParaRPr lang="en" sz="1800" b="0" dirty="0"/>
          </a:p>
          <a:p>
            <a:pPr>
              <a:lnSpc>
                <a:spcPct val="100000"/>
              </a:lnSpc>
              <a:buClr>
                <a:schemeClr val="accent6">
                  <a:lumMod val="75000"/>
                </a:schemeClr>
              </a:buClr>
              <a:buSzPct val="100000"/>
            </a:pPr>
            <a:r>
              <a:rPr lang="en-US" sz="1800" b="0" dirty="0">
                <a:sym typeface="Calibri"/>
              </a:rPr>
              <a:t>Learn about some key strategies for facilitating and developing teams.</a:t>
            </a:r>
            <a:endParaRPr lang="en-US" sz="1800" b="0" dirty="0"/>
          </a:p>
          <a:p>
            <a:pPr marL="571500" lvl="0" indent="-342900">
              <a:buClr>
                <a:schemeClr val="accent6">
                  <a:lumMod val="75000"/>
                </a:schemeClr>
              </a:buClr>
              <a:buSzPct val="100000"/>
              <a:buFont typeface="Wingdings" pitchFamily="2" charset="2"/>
              <a:buChar char="q"/>
            </a:pPr>
            <a:r>
              <a:rPr lang="en-US" sz="1800" b="0" dirty="0">
                <a:sym typeface="Calibri"/>
              </a:rPr>
              <a:t>Team development.</a:t>
            </a:r>
            <a:endParaRPr lang="en-US" sz="1800" b="0" dirty="0"/>
          </a:p>
          <a:p>
            <a:pPr marL="571500" lvl="0" indent="-342900">
              <a:buClr>
                <a:schemeClr val="accent6">
                  <a:lumMod val="75000"/>
                </a:schemeClr>
              </a:buClr>
              <a:buSzPct val="100000"/>
              <a:buFont typeface="Wingdings" pitchFamily="2" charset="2"/>
              <a:buChar char="q"/>
            </a:pPr>
            <a:r>
              <a:rPr lang="en-US" sz="1800" b="0" dirty="0">
                <a:sym typeface="Calibri"/>
              </a:rPr>
              <a:t>Promoting positive group dynamics.</a:t>
            </a:r>
          </a:p>
          <a:p>
            <a:pPr>
              <a:lnSpc>
                <a:spcPct val="100000"/>
              </a:lnSpc>
              <a:buClr>
                <a:schemeClr val="accent6">
                  <a:lumMod val="75000"/>
                </a:schemeClr>
              </a:buClr>
              <a:buSzPct val="100000"/>
            </a:pPr>
            <a:r>
              <a:rPr lang="en" sz="1800" b="0" dirty="0">
                <a:sym typeface="Calibri"/>
              </a:rPr>
              <a:t>Learn about some key routines and structures for continuous improvement.</a:t>
            </a:r>
            <a:endParaRPr lang="en-US" sz="1800" b="0" dirty="0"/>
          </a:p>
          <a:p>
            <a:pPr marL="571500" indent="-342900">
              <a:buClr>
                <a:schemeClr val="accent6">
                  <a:lumMod val="75000"/>
                </a:schemeClr>
              </a:buClr>
              <a:buSzPct val="100000"/>
              <a:buFont typeface="Wingdings" pitchFamily="2" charset="2"/>
              <a:buChar char="q"/>
            </a:pPr>
            <a:r>
              <a:rPr lang="en-US" sz="1800" b="0" dirty="0">
                <a:sym typeface="Calibri"/>
              </a:rPr>
              <a:t>Meeting planning and facilitation.</a:t>
            </a:r>
          </a:p>
          <a:p>
            <a:pPr marL="571500" indent="-342900">
              <a:buClr>
                <a:srgbClr val="548235"/>
              </a:buClr>
              <a:buSzPct val="100000"/>
              <a:buFont typeface="Wingdings" pitchFamily="2" charset="2"/>
              <a:buChar char="q"/>
            </a:pPr>
            <a:r>
              <a:rPr lang="en-US" sz="1800" b="0" dirty="0"/>
              <a:t>Meeting routines in action: learning huddles.</a:t>
            </a:r>
          </a:p>
        </p:txBody>
      </p:sp>
      <p:sp>
        <p:nvSpPr>
          <p:cNvPr id="442" name="Google Shape;442;p69"/>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Module review</a:t>
            </a:r>
            <a:endParaRPr dirty="0"/>
          </a:p>
        </p:txBody>
      </p:sp>
      <p:sp>
        <p:nvSpPr>
          <p:cNvPr id="2" name="Slide Number Placeholder 1">
            <a:extLst>
              <a:ext uri="{FF2B5EF4-FFF2-40B4-BE49-F238E27FC236}">
                <a16:creationId xmlns:a16="http://schemas.microsoft.com/office/drawing/2014/main" id="{2A1187E2-2200-49E7-8290-744216C629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84</a:t>
            </a:fld>
            <a:endParaRPr lang="en"/>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47"/>
        <p:cNvGrpSpPr/>
        <p:nvPr/>
      </p:nvGrpSpPr>
      <p:grpSpPr>
        <a:xfrm>
          <a:off x="0" y="0"/>
          <a:ext cx="0" cy="0"/>
          <a:chOff x="0" y="0"/>
          <a:chExt cx="0" cy="0"/>
        </a:xfrm>
      </p:grpSpPr>
      <p:sp>
        <p:nvSpPr>
          <p:cNvPr id="449" name="Google Shape;449;p70"/>
          <p:cNvSpPr txBox="1">
            <a:spLocks noGrp="1"/>
          </p:cNvSpPr>
          <p:nvPr>
            <p:ph type="body" idx="1"/>
          </p:nvPr>
        </p:nvSpPr>
        <p:spPr>
          <a:xfrm>
            <a:off x="628650" y="1184085"/>
            <a:ext cx="7886700" cy="3859047"/>
          </a:xfrm>
          <a:prstGeom prst="rect">
            <a:avLst/>
          </a:prstGeom>
        </p:spPr>
        <p:txBody>
          <a:bodyPr spcFirstLastPara="1" wrap="square" lIns="0" tIns="34275" rIns="68575" bIns="34275" anchor="t" anchorCtr="0">
            <a:noAutofit/>
          </a:bodyPr>
          <a:lstStyle/>
          <a:p>
            <a:pPr marL="571500" lvl="0" indent="-342900">
              <a:buFont typeface="Arial" panose="020B0604020202020204" pitchFamily="34" charset="0"/>
              <a:buChar char="•"/>
            </a:pPr>
            <a:r>
              <a:rPr lang="en" sz="1800" dirty="0">
                <a:latin typeface="+mn-lt"/>
                <a:sym typeface="Calibri"/>
              </a:rPr>
              <a:t>Identify a team to work with.</a:t>
            </a:r>
            <a:endParaRPr lang="en-US" sz="1800" dirty="0">
              <a:latin typeface="+mn-lt"/>
            </a:endParaRPr>
          </a:p>
          <a:p>
            <a:pPr marL="798195" lvl="1" indent="0">
              <a:buNone/>
            </a:pPr>
            <a:r>
              <a:rPr lang="en" dirty="0">
                <a:solidFill>
                  <a:srgbClr val="888888"/>
                </a:solidFill>
                <a:latin typeface="+mn-lt"/>
                <a:sym typeface="Calibri"/>
              </a:rPr>
              <a:t>Optional: identify potential team leads.</a:t>
            </a:r>
            <a:endParaRPr dirty="0">
              <a:solidFill>
                <a:srgbClr val="888888"/>
              </a:solidFill>
              <a:latin typeface="+mn-lt"/>
            </a:endParaRPr>
          </a:p>
          <a:p>
            <a:pPr marL="571500" lvl="0" indent="-342900">
              <a:buFont typeface="Arial" panose="020B0604020202020204" pitchFamily="34" charset="0"/>
              <a:buChar char="•"/>
            </a:pPr>
            <a:endParaRPr lang="en" sz="1800" dirty="0">
              <a:latin typeface="+mn-lt"/>
              <a:sym typeface="Calibri"/>
            </a:endParaRPr>
          </a:p>
          <a:p>
            <a:pPr marL="571500" lvl="0" indent="-342900">
              <a:buFont typeface="Arial" panose="020B0604020202020204" pitchFamily="34" charset="0"/>
              <a:buChar char="•"/>
            </a:pPr>
            <a:r>
              <a:rPr lang="en" sz="1800" dirty="0">
                <a:latin typeface="+mn-lt"/>
                <a:sym typeface="Calibri"/>
              </a:rPr>
              <a:t>B</a:t>
            </a:r>
            <a:r>
              <a:rPr lang="en-US" sz="1800" dirty="0">
                <a:latin typeface="+mn-lt"/>
                <a:sym typeface="Calibri"/>
              </a:rPr>
              <a:t>e</a:t>
            </a:r>
            <a:r>
              <a:rPr lang="en" sz="1800" dirty="0">
                <a:latin typeface="+mn-lt"/>
                <a:sym typeface="Calibri"/>
              </a:rPr>
              <a:t>gin to create a structure for your impro</a:t>
            </a:r>
            <a:r>
              <a:rPr lang="en-US" sz="1800" dirty="0">
                <a:latin typeface="+mn-lt"/>
                <a:sym typeface="Calibri"/>
              </a:rPr>
              <a:t>v</a:t>
            </a:r>
            <a:r>
              <a:rPr lang="en" sz="1800" dirty="0">
                <a:latin typeface="+mn-lt"/>
                <a:sym typeface="Calibri"/>
              </a:rPr>
              <a:t>ement work documents.</a:t>
            </a:r>
          </a:p>
          <a:p>
            <a:pPr marL="571500" lvl="0" indent="-342900">
              <a:buFont typeface="Arial" panose="020B0604020202020204" pitchFamily="34" charset="0"/>
              <a:buChar char="•"/>
            </a:pPr>
            <a:r>
              <a:rPr lang="en" sz="1800" dirty="0">
                <a:latin typeface="+mn-lt"/>
                <a:sym typeface="Calibri"/>
              </a:rPr>
              <a:t>Plan and conduct an initial team meeting.</a:t>
            </a:r>
            <a:endParaRPr lang="en-US" sz="1800" dirty="0">
              <a:latin typeface="+mn-lt"/>
            </a:endParaRPr>
          </a:p>
          <a:p>
            <a:pPr marL="809625" lvl="2" indent="0" algn="l" rtl="0">
              <a:spcBef>
                <a:spcPts val="0"/>
              </a:spcBef>
              <a:spcAft>
                <a:spcPts val="0"/>
              </a:spcAft>
              <a:buClr>
                <a:srgbClr val="D0E5D2"/>
              </a:buClr>
              <a:buSzPct val="100000"/>
              <a:buNone/>
            </a:pPr>
            <a:r>
              <a:rPr lang="en-US" sz="1800" dirty="0">
                <a:solidFill>
                  <a:srgbClr val="888888"/>
                </a:solidFill>
                <a:latin typeface="+mn-lt"/>
                <a:sym typeface="Calibri"/>
              </a:rPr>
              <a:t>	Assess the current systems you will be working in:</a:t>
            </a:r>
          </a:p>
          <a:p>
            <a:pPr marL="809625" lvl="2" indent="0" algn="l" rtl="0">
              <a:spcBef>
                <a:spcPts val="0"/>
              </a:spcBef>
              <a:spcAft>
                <a:spcPts val="0"/>
              </a:spcAft>
              <a:buClr>
                <a:srgbClr val="D0E5D2"/>
              </a:buClr>
              <a:buSzPct val="100000"/>
              <a:buNone/>
            </a:pPr>
            <a:r>
              <a:rPr lang="en-US" sz="1800" dirty="0">
                <a:solidFill>
                  <a:srgbClr val="888888"/>
                </a:solidFill>
                <a:latin typeface="+mn-lt"/>
                <a:sym typeface="Calibri"/>
              </a:rPr>
              <a:t>		Develop community agreements.</a:t>
            </a:r>
            <a:endParaRPr lang="en-US" sz="1800" dirty="0">
              <a:solidFill>
                <a:srgbClr val="888888"/>
              </a:solidFill>
              <a:latin typeface="+mn-lt"/>
            </a:endParaRPr>
          </a:p>
          <a:p>
            <a:pPr marL="809625" lvl="2" indent="0">
              <a:spcBef>
                <a:spcPts val="0"/>
              </a:spcBef>
              <a:buClr>
                <a:srgbClr val="D0E5D2"/>
              </a:buClr>
              <a:buSzPct val="100000"/>
              <a:buNone/>
            </a:pPr>
            <a:r>
              <a:rPr lang="en" sz="1800" dirty="0">
                <a:solidFill>
                  <a:srgbClr val="888888"/>
                </a:solidFill>
                <a:latin typeface="+mn-lt"/>
                <a:sym typeface="Calibri"/>
              </a:rPr>
              <a:t>		Discuss anticipated challenges. </a:t>
            </a:r>
          </a:p>
          <a:p>
            <a:pPr marL="809625" lvl="2" indent="0">
              <a:spcBef>
                <a:spcPts val="0"/>
              </a:spcBef>
              <a:buClr>
                <a:srgbClr val="D0E5D2"/>
              </a:buClr>
              <a:buSzPct val="100000"/>
              <a:buNone/>
            </a:pPr>
            <a:r>
              <a:rPr lang="en" sz="1800" dirty="0">
                <a:solidFill>
                  <a:srgbClr val="888888"/>
                </a:solidFill>
                <a:latin typeface="+mn-lt"/>
                <a:sym typeface="Calibri"/>
              </a:rPr>
              <a:t>		Schedule meetings.</a:t>
            </a:r>
            <a:endParaRPr lang="en" sz="1800" dirty="0">
              <a:solidFill>
                <a:srgbClr val="888888"/>
              </a:solidFill>
              <a:latin typeface="+mn-lt"/>
            </a:endParaRPr>
          </a:p>
          <a:p>
            <a:pPr marL="919163" lvl="2" indent="-109538">
              <a:spcBef>
                <a:spcPts val="0"/>
              </a:spcBef>
              <a:buClr>
                <a:srgbClr val="D0E5D2"/>
              </a:buClr>
              <a:buSzPct val="100000"/>
              <a:buNone/>
            </a:pPr>
            <a:r>
              <a:rPr lang="en" sz="1800" dirty="0">
                <a:solidFill>
                  <a:srgbClr val="888888"/>
                </a:solidFill>
                <a:latin typeface="+mn-lt"/>
                <a:sym typeface="Calibri"/>
              </a:rPr>
              <a:t>  Get a baseline for your team dynamics: </a:t>
            </a:r>
          </a:p>
          <a:p>
            <a:pPr marL="919163" lvl="2" indent="-109538">
              <a:spcBef>
                <a:spcPts val="0"/>
              </a:spcBef>
              <a:buClr>
                <a:srgbClr val="D0E5D2"/>
              </a:buClr>
              <a:buSzPct val="100000"/>
              <a:buNone/>
            </a:pPr>
            <a:r>
              <a:rPr lang="en" sz="1800" dirty="0">
                <a:solidFill>
                  <a:srgbClr val="888888"/>
                </a:solidFill>
                <a:latin typeface="+mn-lt"/>
                <a:sym typeface="Calibri"/>
              </a:rPr>
              <a:t>		Use the meeting success criteria.</a:t>
            </a:r>
            <a:endParaRPr sz="1800" dirty="0">
              <a:solidFill>
                <a:srgbClr val="888888"/>
              </a:solidFill>
              <a:latin typeface="+mn-lt"/>
            </a:endParaRPr>
          </a:p>
        </p:txBody>
      </p:sp>
      <p:sp>
        <p:nvSpPr>
          <p:cNvPr id="448" name="Google Shape;448;p7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Action period for Module 3</a:t>
            </a:r>
            <a:endParaRPr dirty="0"/>
          </a:p>
        </p:txBody>
      </p:sp>
      <p:sp>
        <p:nvSpPr>
          <p:cNvPr id="2" name="Slide Number Placeholder 1">
            <a:extLst>
              <a:ext uri="{FF2B5EF4-FFF2-40B4-BE49-F238E27FC236}">
                <a16:creationId xmlns:a16="http://schemas.microsoft.com/office/drawing/2014/main" id="{8EA1B404-F451-45AF-B113-428F7DB230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85</a:t>
            </a:fld>
            <a:endParaRPr lang="en"/>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p71"/>
          <p:cNvSpPr txBox="1">
            <a:spLocks noGrp="1"/>
          </p:cNvSpPr>
          <p:nvPr>
            <p:ph type="body" idx="1"/>
          </p:nvPr>
        </p:nvSpPr>
        <p:spPr>
          <a:xfrm>
            <a:off x="628650" y="1369219"/>
            <a:ext cx="7269480" cy="2505551"/>
          </a:xfrm>
          <a:prstGeom prst="rect">
            <a:avLst/>
          </a:prstGeom>
        </p:spPr>
        <p:txBody>
          <a:bodyPr spcFirstLastPara="1" wrap="square" lIns="0" tIns="34275" rIns="68575" bIns="34275" anchor="t" anchorCtr="0">
            <a:noAutofit/>
          </a:bodyPr>
          <a:lstStyle/>
          <a:p>
            <a:pPr lvl="0"/>
            <a:r>
              <a:rPr lang="en" dirty="0">
                <a:sym typeface="Calibri"/>
              </a:rPr>
              <a:t>Please share: </a:t>
            </a:r>
            <a:endParaRPr dirty="0">
              <a:sym typeface="Calibri"/>
            </a:endParaRPr>
          </a:p>
          <a:p>
            <a:endParaRPr lang="en" dirty="0">
              <a:sym typeface="Calibri"/>
            </a:endParaRPr>
          </a:p>
          <a:p>
            <a:r>
              <a:rPr lang="en" dirty="0">
                <a:sym typeface="Calibri"/>
              </a:rPr>
              <a:t>What is one new idea or learning you are leaving with today?</a:t>
            </a:r>
          </a:p>
          <a:p>
            <a:endParaRPr lang="en" dirty="0"/>
          </a:p>
          <a:p>
            <a:endParaRPr lang="en" dirty="0"/>
          </a:p>
          <a:p>
            <a:pPr lvl="0"/>
            <a:endParaRPr lang="en" dirty="0"/>
          </a:p>
          <a:p>
            <a:pPr lvl="0"/>
            <a:endParaRPr lang="en" dirty="0"/>
          </a:p>
          <a:p>
            <a:pPr marL="0" lvl="0" indent="0" algn="l" rtl="0">
              <a:spcBef>
                <a:spcPts val="800"/>
              </a:spcBef>
              <a:buNone/>
            </a:pPr>
            <a:endParaRPr lang="en" dirty="0">
              <a:ea typeface="Calibri"/>
            </a:endParaRPr>
          </a:p>
          <a:p>
            <a:endParaRPr lang="en" dirty="0">
              <a:ea typeface="Calibri"/>
            </a:endParaRPr>
          </a:p>
          <a:p>
            <a:pPr>
              <a:spcAft>
                <a:spcPts val="800"/>
              </a:spcAft>
            </a:pPr>
            <a:endParaRPr lang="en-US" b="0" dirty="0">
              <a:solidFill>
                <a:schemeClr val="dk2"/>
              </a:solidFill>
              <a:latin typeface="Calibri"/>
              <a:ea typeface="Calibri"/>
              <a:cs typeface="Calibri"/>
            </a:endParaRPr>
          </a:p>
        </p:txBody>
      </p:sp>
      <p:sp>
        <p:nvSpPr>
          <p:cNvPr id="454" name="Google Shape;454;p71"/>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Closing reflection</a:t>
            </a:r>
            <a:endParaRPr dirty="0"/>
          </a:p>
        </p:txBody>
      </p:sp>
      <p:pic>
        <p:nvPicPr>
          <p:cNvPr id="5" name="Google Shape;351;p54">
            <a:extLst>
              <a:ext uri="{FF2B5EF4-FFF2-40B4-BE49-F238E27FC236}">
                <a16:creationId xmlns:a16="http://schemas.microsoft.com/office/drawing/2014/main" id="{10624ABD-3366-4F8C-9DA4-368F4373CB5E}"/>
              </a:ext>
            </a:extLst>
          </p:cNvPr>
          <p:cNvPicPr preferRelativeResize="0"/>
          <p:nvPr/>
        </p:nvPicPr>
        <p:blipFill>
          <a:blip r:embed="rId3"/>
          <a:stretch>
            <a:fillRect/>
          </a:stretch>
        </p:blipFill>
        <p:spPr>
          <a:xfrm>
            <a:off x="7229442" y="196883"/>
            <a:ext cx="1501255" cy="1305438"/>
          </a:xfrm>
          <a:prstGeom prst="rect">
            <a:avLst/>
          </a:prstGeom>
          <a:noFill/>
          <a:ln>
            <a:noFill/>
          </a:ln>
        </p:spPr>
      </p:pic>
      <p:sp>
        <p:nvSpPr>
          <p:cNvPr id="2" name="Slide Number Placeholder 1">
            <a:extLst>
              <a:ext uri="{FF2B5EF4-FFF2-40B4-BE49-F238E27FC236}">
                <a16:creationId xmlns:a16="http://schemas.microsoft.com/office/drawing/2014/main" id="{4194917D-7A8A-4EF4-92D1-4632876E28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86</a:t>
            </a:fld>
            <a:endParaRPr lang="en"/>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04037"/>
            <a:ext cx="6761767" cy="3491446"/>
          </a:xfrm>
        </p:spPr>
        <p:txBody>
          <a:bodyPr/>
          <a:lstStyle/>
          <a:p>
            <a:r>
              <a:rPr lang="en-US" sz="800" b="0" dirty="0" err="1"/>
              <a:t>Anaissie</a:t>
            </a:r>
            <a:r>
              <a:rPr lang="en-US" sz="800" b="0" dirty="0"/>
              <a:t>, T., Cary, V., Clifford, D., Malarkey, T., &amp; Wise, S. (2021, June 7). Creative Commons Equity-centered design framework. Stanford </a:t>
            </a:r>
            <a:r>
              <a:rPr lang="en-US" sz="800" b="0" dirty="0" err="1"/>
              <a:t>d.school</a:t>
            </a:r>
            <a:r>
              <a:rPr lang="en-US" sz="800" b="0" dirty="0"/>
              <a:t>. Retrieved December 17, 2021, from </a:t>
            </a:r>
            <a:r>
              <a:rPr lang="en-US" sz="800" b="0" dirty="0">
                <a:hlinkClick r:id="rId2"/>
              </a:rPr>
              <a:t>https://dschool.stanford.edu/resources/equity-centered-design-framework</a:t>
            </a:r>
            <a:r>
              <a:rPr lang="en-US" sz="800" b="0" dirty="0"/>
              <a:t> </a:t>
            </a:r>
          </a:p>
          <a:p>
            <a:r>
              <a:rPr lang="en-US" sz="800" b="0" dirty="0"/>
              <a:t>Barth, R. (2002). The culture builder. </a:t>
            </a:r>
            <a:r>
              <a:rPr lang="en-US" sz="800" b="0" i="1" dirty="0"/>
              <a:t>Educational Leadership, 59</a:t>
            </a:r>
            <a:r>
              <a:rPr lang="en-US" sz="800" b="0" dirty="0"/>
              <a:t>(8), 6–11. Retrieved December 28, 2021, from </a:t>
            </a:r>
            <a:r>
              <a:rPr lang="en-US" sz="800" b="0" dirty="0">
                <a:hlinkClick r:id="rId3"/>
              </a:rPr>
              <a:t>https://www.ascd.org/el/articles/the-culture-builder</a:t>
            </a:r>
            <a:endParaRPr lang="en-US" sz="800" b="0" dirty="0"/>
          </a:p>
          <a:p>
            <a:r>
              <a:rPr lang="en-US" sz="800" b="0" dirty="0"/>
              <a:t>Bay Area Coalition for Equitable Schools (</a:t>
            </a:r>
            <a:r>
              <a:rPr lang="en-US" sz="800" b="0" dirty="0" err="1"/>
              <a:t>BayCES</a:t>
            </a:r>
            <a:r>
              <a:rPr lang="en-US" sz="800" b="0" dirty="0"/>
              <a:t>). (2004). A guide to data-based inquiry: Using the cycle to drive learning and change for equity. </a:t>
            </a:r>
            <a:r>
              <a:rPr lang="en-US" sz="800" b="0" dirty="0" err="1"/>
              <a:t>BayCES</a:t>
            </a:r>
            <a:r>
              <a:rPr lang="en-US" sz="800" b="0" dirty="0"/>
              <a:t>, Oakland, CA.</a:t>
            </a:r>
            <a:endParaRPr lang="en-US" sz="800" dirty="0"/>
          </a:p>
          <a:p>
            <a:pPr>
              <a:spcBef>
                <a:spcPts val="600"/>
              </a:spcBef>
            </a:pPr>
            <a:r>
              <a:rPr lang="en-US" sz="800" b="0" dirty="0"/>
              <a:t>Boston Consulting Group (2014). </a:t>
            </a:r>
            <a:r>
              <a:rPr lang="en-US" sz="800" b="0" i="1" dirty="0"/>
              <a:t>Teachers know best: Teachers’ views on professional development</a:t>
            </a:r>
            <a:r>
              <a:rPr lang="en-US" sz="800" b="0" dirty="0"/>
              <a:t>. Seattle, WA: Bill and Melinda Gates Foundation.</a:t>
            </a:r>
            <a:endParaRPr lang="en-US" sz="800" dirty="0"/>
          </a:p>
          <a:p>
            <a:pPr>
              <a:spcBef>
                <a:spcPts val="600"/>
              </a:spcBef>
            </a:pPr>
            <a:r>
              <a:rPr lang="en-US" sz="800" b="0" dirty="0"/>
              <a:t>Both, T., &amp; </a:t>
            </a:r>
            <a:r>
              <a:rPr lang="en-US" sz="800" b="0" dirty="0" err="1"/>
              <a:t>Baggereor</a:t>
            </a:r>
            <a:r>
              <a:rPr lang="en-US" sz="800" b="0" dirty="0"/>
              <a:t>, D. (2020, April 30). </a:t>
            </a:r>
            <a:r>
              <a:rPr lang="en-US" sz="800" b="0" i="1" dirty="0"/>
              <a:t>Design thinking bootcamp bootleg</a:t>
            </a:r>
            <a:r>
              <a:rPr lang="en-US" sz="800" b="0" dirty="0"/>
              <a:t>. Stanford, CA: Stanford </a:t>
            </a:r>
            <a:r>
              <a:rPr lang="en-US" sz="800" b="0" dirty="0" err="1"/>
              <a:t>d.school</a:t>
            </a:r>
            <a:r>
              <a:rPr lang="en-US" sz="800" b="0" dirty="0"/>
              <a:t>. </a:t>
            </a:r>
            <a:r>
              <a:rPr lang="en-US" sz="800" b="0" u="sng" dirty="0">
                <a:hlinkClick r:id="rId4"/>
              </a:rPr>
              <a:t>https://dschool.stanford.edu/resources/the-bootcamp-bootleg</a:t>
            </a:r>
            <a:endParaRPr lang="en-US" sz="800" b="0" dirty="0"/>
          </a:p>
          <a:p>
            <a:pPr>
              <a:spcBef>
                <a:spcPts val="600"/>
              </a:spcBef>
            </a:pPr>
            <a:r>
              <a:rPr lang="en-US" sz="800" b="0" dirty="0"/>
              <a:t>Bowman, A. (2011). </a:t>
            </a:r>
            <a:r>
              <a:rPr lang="en-US" sz="800" b="0" i="1" dirty="0"/>
              <a:t>Sphere of success </a:t>
            </a:r>
            <a:r>
              <a:rPr lang="en-US" sz="800" b="0" dirty="0"/>
              <a:t>[Activity]. National Equity Project, Oakland, CA.</a:t>
            </a:r>
            <a:endParaRPr lang="en-US" sz="800" dirty="0"/>
          </a:p>
          <a:p>
            <a:pPr>
              <a:spcBef>
                <a:spcPts val="600"/>
              </a:spcBef>
            </a:pPr>
            <a:r>
              <a:rPr lang="en-US" sz="800" b="0" dirty="0"/>
              <a:t>Bowman, A. (2012). </a:t>
            </a:r>
            <a:r>
              <a:rPr lang="en-US" sz="800" b="0" i="1" dirty="0"/>
              <a:t>Things people say </a:t>
            </a:r>
            <a:r>
              <a:rPr lang="en-US" sz="800" b="0" dirty="0"/>
              <a:t>[Activity]. Alliance Learning Solutions. </a:t>
            </a:r>
          </a:p>
          <a:p>
            <a:pPr>
              <a:spcBef>
                <a:spcPts val="600"/>
              </a:spcBef>
            </a:pPr>
            <a:r>
              <a:rPr lang="en-US" sz="800" b="0" dirty="0"/>
              <a:t>Bowman, A., </a:t>
            </a:r>
            <a:r>
              <a:rPr lang="en-US" sz="800" b="0" dirty="0" err="1"/>
              <a:t>Dolle</a:t>
            </a:r>
            <a:r>
              <a:rPr lang="en-US" sz="800" b="0" dirty="0"/>
              <a:t>, J., &amp; Takahashi, S. </a:t>
            </a:r>
            <a:r>
              <a:rPr lang="en" sz="800" b="0" dirty="0"/>
              <a:t>(2019</a:t>
            </a:r>
            <a:r>
              <a:rPr lang="en-US" sz="800" b="0" dirty="0"/>
              <a:t>). </a:t>
            </a:r>
            <a:r>
              <a:rPr lang="en-US" sz="800" b="0" i="1" dirty="0"/>
              <a:t>I</a:t>
            </a:r>
            <a:r>
              <a:rPr lang="en" sz="800" b="0" i="1" dirty="0"/>
              <a:t>mprovement Science Institute </a:t>
            </a:r>
            <a:r>
              <a:rPr lang="en" sz="800" b="0" dirty="0"/>
              <a:t>[Presentation]. San Francisco, CA: WestEd.</a:t>
            </a:r>
            <a:endParaRPr lang="en-US" sz="800" b="0" dirty="0"/>
          </a:p>
          <a:p>
            <a:pPr>
              <a:spcBef>
                <a:spcPts val="600"/>
              </a:spcBef>
            </a:pPr>
            <a:r>
              <a:rPr lang="en-US" sz="800" b="0" dirty="0"/>
              <a:t>Bryk, A., Gomez, L. M., </a:t>
            </a:r>
            <a:r>
              <a:rPr lang="en-US" sz="800" b="0" dirty="0" err="1"/>
              <a:t>Grunow</a:t>
            </a:r>
            <a:r>
              <a:rPr lang="en-US" sz="800" b="0" dirty="0"/>
              <a:t>, A., &amp; LeMahieu, P. G. (2015). </a:t>
            </a:r>
            <a:r>
              <a:rPr lang="en-US" sz="800" b="0" i="1" dirty="0"/>
              <a:t>Learning to improve: How America’s schools can get better at getting better</a:t>
            </a:r>
            <a:r>
              <a:rPr lang="en-US" sz="800" b="0" dirty="0"/>
              <a:t>. Cambridge, MA: Harvard Education Press.</a:t>
            </a:r>
            <a:endParaRPr lang="en-US" sz="800" dirty="0"/>
          </a:p>
          <a:p>
            <a:pPr>
              <a:spcBef>
                <a:spcPts val="600"/>
              </a:spcBef>
            </a:pPr>
            <a:r>
              <a:rPr lang="en-US" sz="800" b="0" dirty="0"/>
              <a:t>Bryk, A., Sebring, P. B., Allensworth, E., </a:t>
            </a:r>
            <a:r>
              <a:rPr lang="en-US" sz="800" b="0" dirty="0" err="1"/>
              <a:t>Luppescu</a:t>
            </a:r>
            <a:r>
              <a:rPr lang="en-US" sz="800" b="0" dirty="0"/>
              <a:t>, S., &amp; Easton, J. Q. (2010). </a:t>
            </a:r>
            <a:r>
              <a:rPr lang="en-US" sz="800" b="0" i="1" dirty="0"/>
              <a:t>Organizing schools for improvement: Lessons from Chicago</a:t>
            </a:r>
            <a:r>
              <a:rPr lang="en-US" sz="800" b="0" dirty="0"/>
              <a:t>. Chicago, IL: University of Chicago Press.</a:t>
            </a:r>
            <a:endParaRPr lang="en-US" sz="800" dirty="0"/>
          </a:p>
          <a:p>
            <a:pPr>
              <a:spcBef>
                <a:spcPts val="600"/>
              </a:spcBef>
            </a:pPr>
            <a:r>
              <a:rPr lang="en" sz="800" b="0" dirty="0"/>
              <a:t>Carnegie Foundation for the Advancement of Teaching, </a:t>
            </a:r>
            <a:r>
              <a:rPr lang="en" sz="800" b="0" dirty="0">
                <a:hlinkClick r:id="rId5"/>
              </a:rPr>
              <a:t>https://www.carnegiefoundation.org</a:t>
            </a:r>
            <a:r>
              <a:rPr lang="en" sz="800" b="0" dirty="0"/>
              <a:t>, retrieved April 22, 2021.</a:t>
            </a:r>
          </a:p>
          <a:p>
            <a:pPr>
              <a:spcBef>
                <a:spcPts val="600"/>
              </a:spcBef>
            </a:pPr>
            <a:r>
              <a:rPr lang="en" sz="800" b="0" dirty="0"/>
              <a:t>Center on School Turnaround. (2017). </a:t>
            </a:r>
            <a:r>
              <a:rPr lang="en" sz="800" b="0" i="1" dirty="0"/>
              <a:t>Four domains for rapid school improvement: A systems framework. </a:t>
            </a:r>
            <a:r>
              <a:rPr lang="en" sz="800" b="0" dirty="0"/>
              <a:t>San Francisco, CA: The Center for School Turnaround at WestEd.</a:t>
            </a:r>
            <a:endParaRPr lang="en-US" sz="800" dirty="0"/>
          </a:p>
          <a:p>
            <a:pPr>
              <a:spcBef>
                <a:spcPts val="600"/>
              </a:spcBef>
            </a:pPr>
            <a:r>
              <a:rPr lang="en-US" sz="800" b="0" dirty="0"/>
              <a:t>Council of Chief State School Officers. (2013, April). </a:t>
            </a:r>
            <a:r>
              <a:rPr lang="en-US" sz="800" b="0" i="1" dirty="0" err="1"/>
              <a:t>InTASC</a:t>
            </a:r>
            <a:r>
              <a:rPr lang="en-US" sz="800" b="0" i="1" dirty="0"/>
              <a:t> Model Core Teaching Standards and Learning Progressions for Teachers 1.0: A resource for ongoing teacher development</a:t>
            </a:r>
            <a:r>
              <a:rPr lang="en-US" sz="800" b="0" dirty="0"/>
              <a:t>. Washington, DC: CCSSO.</a:t>
            </a:r>
            <a:endParaRPr lang="en-US" sz="800" dirty="0"/>
          </a:p>
          <a:p>
            <a:r>
              <a:rPr lang="en-US" sz="800" b="0" dirty="0" err="1"/>
              <a:t>Cristol</a:t>
            </a:r>
            <a:r>
              <a:rPr lang="en-US" sz="800" b="0" dirty="0"/>
              <a:t>, K., &amp; Ramsey, B. S. (2014). </a:t>
            </a:r>
            <a:r>
              <a:rPr lang="en-US" sz="800" b="0" i="1" dirty="0"/>
              <a:t>Common Core in the districts: An early look at early implementers</a:t>
            </a:r>
            <a:r>
              <a:rPr lang="en-US" sz="800" b="0" dirty="0"/>
              <a:t>. Washington, DC: Thomas Fordham   Institute.</a:t>
            </a:r>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87</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222191"/>
            <a:ext cx="7886700" cy="481846"/>
          </a:xfrm>
        </p:spPr>
        <p:txBody>
          <a:bodyPr/>
          <a:lstStyle/>
          <a:p>
            <a:r>
              <a:rPr lang="en-US" sz="2000" dirty="0"/>
              <a:t>References</a:t>
            </a:r>
          </a:p>
        </p:txBody>
      </p:sp>
    </p:spTree>
    <p:extLst>
      <p:ext uri="{BB962C8B-B14F-4D97-AF65-F5344CB8AC3E}">
        <p14:creationId xmlns:p14="http://schemas.microsoft.com/office/powerpoint/2010/main" val="872589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971721"/>
            <a:ext cx="6761767" cy="3491446"/>
          </a:xfrm>
        </p:spPr>
        <p:txBody>
          <a:bodyPr/>
          <a:lstStyle/>
          <a:p>
            <a:pPr>
              <a:spcBef>
                <a:spcPts val="600"/>
              </a:spcBef>
            </a:pPr>
            <a:r>
              <a:rPr lang="en-US" sz="800" b="0" dirty="0"/>
              <a:t>Dana, N. F. (2014). </a:t>
            </a:r>
            <a:r>
              <a:rPr lang="en-US" sz="800" b="0" i="1" dirty="0"/>
              <a:t>The reflective educator's guide to classroom research: Learning to teach and teaching to learn through practitioner             inquiry</a:t>
            </a:r>
            <a:r>
              <a:rPr lang="en-US" sz="800" b="0" dirty="0"/>
              <a:t>. Thousand Oaks, CA: Corwin Press. </a:t>
            </a:r>
            <a:endParaRPr lang="en-US" sz="800" dirty="0"/>
          </a:p>
          <a:p>
            <a:pPr>
              <a:spcBef>
                <a:spcPts val="600"/>
              </a:spcBef>
            </a:pPr>
            <a:r>
              <a:rPr lang="en-US" sz="800" b="0" dirty="0" err="1"/>
              <a:t>Dechurch</a:t>
            </a:r>
            <a:r>
              <a:rPr lang="en-US" sz="800" b="0" dirty="0"/>
              <a:t>, L., Mesmer-Magnus, J., &amp; Doty, D. (2013). Moving beyond relationship and task conflict: Toward a process-state perspective. </a:t>
            </a:r>
            <a:r>
              <a:rPr lang="en-US" sz="800" b="0" i="1" dirty="0"/>
              <a:t>Journal of Applied Psychology, 98</a:t>
            </a:r>
            <a:r>
              <a:rPr lang="en-US" sz="800" b="0" dirty="0"/>
              <a:t>(4), 559–578. </a:t>
            </a:r>
            <a:r>
              <a:rPr lang="en-US" sz="800" b="0" dirty="0">
                <a:hlinkClick r:id="rId2"/>
              </a:rPr>
              <a:t>https://doi.org/10.1037/a0032896</a:t>
            </a:r>
            <a:endParaRPr lang="en-US" sz="800" b="0" dirty="0"/>
          </a:p>
          <a:p>
            <a:pPr>
              <a:spcBef>
                <a:spcPts val="600"/>
              </a:spcBef>
            </a:pPr>
            <a:r>
              <a:rPr lang="en-US" sz="800" b="0" dirty="0"/>
              <a:t>Desimone, L., Smith, T. M., &amp; Ueno, K. (2006, April). Are teachers who need sustained, content-focused professional development getting it? An administrator’s dilemma. </a:t>
            </a:r>
            <a:r>
              <a:rPr lang="en-US" sz="800" b="0" i="1" dirty="0"/>
              <a:t>Educational Administration Quarterly, 42</a:t>
            </a:r>
            <a:r>
              <a:rPr lang="en-US" sz="800" b="0" dirty="0"/>
              <a:t>(2), 179–215.</a:t>
            </a:r>
          </a:p>
          <a:p>
            <a:pPr>
              <a:spcBef>
                <a:spcPts val="600"/>
              </a:spcBef>
            </a:pPr>
            <a:r>
              <a:rPr lang="en-US" sz="800" b="0" dirty="0"/>
              <a:t>Desimone, L. M. (2009, April 1). Improving impact studies of teachers’ professional development: Toward better conceptualizations and measures. </a:t>
            </a:r>
            <a:r>
              <a:rPr lang="en-US" sz="800" b="0" i="1" dirty="0"/>
              <a:t>Educational Researcher, 38</a:t>
            </a:r>
            <a:r>
              <a:rPr lang="en-US" sz="800" b="0" dirty="0"/>
              <a:t>(3), 181–199. </a:t>
            </a:r>
            <a:r>
              <a:rPr lang="en-US" sz="800" b="0" dirty="0">
                <a:hlinkClick r:id="rId3"/>
              </a:rPr>
              <a:t>https://journals.sagepub.com/stoken/rbtfl/hYeKyHG/tlbNA/full</a:t>
            </a:r>
            <a:endParaRPr lang="en-US" sz="800" b="0" dirty="0"/>
          </a:p>
          <a:p>
            <a:pPr>
              <a:spcBef>
                <a:spcPts val="600"/>
              </a:spcBef>
            </a:pPr>
            <a:r>
              <a:rPr lang="en-US" sz="800" b="0" dirty="0" err="1"/>
              <a:t>Ermeling</a:t>
            </a:r>
            <a:r>
              <a:rPr lang="en-US" sz="800" b="0" dirty="0"/>
              <a:t>, B. A. (2009, February 2). Tracing the effects of teacher inquiry on classroom practice. </a:t>
            </a:r>
            <a:r>
              <a:rPr lang="en-US" sz="800" b="0" i="1" dirty="0"/>
              <a:t>Teaching and Teacher Education, 26</a:t>
            </a:r>
            <a:r>
              <a:rPr lang="en-US" sz="800" b="0" dirty="0"/>
              <a:t>(3), 377–388. </a:t>
            </a:r>
            <a:r>
              <a:rPr lang="en-US" sz="800" b="0" dirty="0">
                <a:hlinkClick r:id="rId4"/>
              </a:rPr>
              <a:t>https://doi.org/10.1016/j.tate.2009.02.019</a:t>
            </a:r>
            <a:endParaRPr lang="en-US" sz="800" dirty="0"/>
          </a:p>
          <a:p>
            <a:pPr>
              <a:spcBef>
                <a:spcPts val="0"/>
              </a:spcBef>
            </a:pPr>
            <a:endParaRPr lang="en-US" sz="800" b="0" dirty="0"/>
          </a:p>
          <a:p>
            <a:pPr>
              <a:spcBef>
                <a:spcPts val="0"/>
              </a:spcBef>
            </a:pPr>
            <a:r>
              <a:rPr lang="en-US" sz="800" b="0" dirty="0"/>
              <a:t>Fong, P. (2020, December). Now is the time for teachers to use data-based inquiry cycles. </a:t>
            </a:r>
            <a:r>
              <a:rPr lang="en-US" sz="800" b="0" i="1" dirty="0"/>
              <a:t>Insights &amp; Impact</a:t>
            </a:r>
            <a:r>
              <a:rPr lang="en-US" sz="800" b="0" dirty="0"/>
              <a:t>. REL West at WestEd. Retrieved December 28, 2021, from </a:t>
            </a:r>
            <a:r>
              <a:rPr lang="en-US" sz="800" b="0" dirty="0">
                <a:hlinkClick r:id="rId5"/>
              </a:rPr>
              <a:t>https://www.wested.org/wested-insights/rel-west-data-based-inquiry-cycles/#</a:t>
            </a:r>
            <a:r>
              <a:rPr lang="en-US" sz="800" b="0" dirty="0"/>
              <a:t>.</a:t>
            </a:r>
          </a:p>
          <a:p>
            <a:pPr>
              <a:spcBef>
                <a:spcPts val="0"/>
              </a:spcBef>
            </a:pPr>
            <a:endParaRPr lang="en-US" sz="800" b="0" dirty="0"/>
          </a:p>
          <a:p>
            <a:pPr>
              <a:spcBef>
                <a:spcPts val="0"/>
              </a:spcBef>
            </a:pP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Graham, S., Bollinger, A., Booth Olson, C.,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D’Aoust</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C., MacArthur, C., McCutchen, D., &amp;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Olinghouse</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N. (2012). </a:t>
            </a:r>
            <a:r>
              <a:rPr lang="en-US" sz="800" b="0" i="1"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Teaching elementary school students to be effective writers: A practice guide </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(NCEE 2012- 4058). Washington, DC: National Center for Education Evaluation and Regional Assistance, Institute of Education Sciences, U.S. Department of Education. Retrieved from http://</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ies.ed.gov</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ncee</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wwc</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publications_reviews.aspx#pubsearch</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b="0" dirty="0">
              <a:solidFill>
                <a:schemeClr val="accent3"/>
              </a:solidFill>
            </a:endParaRPr>
          </a:p>
          <a:p>
            <a:pPr>
              <a:spcBef>
                <a:spcPts val="0"/>
              </a:spcBef>
            </a:pPr>
            <a:endParaRPr lang="en-US" sz="800" b="0"/>
          </a:p>
          <a:p>
            <a:pPr>
              <a:spcBef>
                <a:spcPts val="0"/>
              </a:spcBef>
            </a:pPr>
            <a:r>
              <a:rPr lang="en-US" sz="800" b="0"/>
              <a:t>Grossman</a:t>
            </a:r>
            <a:r>
              <a:rPr lang="en-US" sz="800" b="0" dirty="0"/>
              <a:t>, P., Loeb, S., Cohen, J., </a:t>
            </a:r>
            <a:r>
              <a:rPr lang="en-US" sz="800" b="0" dirty="0" err="1"/>
              <a:t>Hammerness</a:t>
            </a:r>
            <a:r>
              <a:rPr lang="en-US" sz="800" b="0" dirty="0"/>
              <a:t>, K., Wyckoff, J., Boyd, D., et al. (2010). </a:t>
            </a:r>
            <a:r>
              <a:rPr lang="en-US" sz="800" b="0" i="1" dirty="0"/>
              <a:t>Measure for measure: The relationship between measures of instructional practice in middle school English language arts and teachers’ value-added scores</a:t>
            </a:r>
            <a:r>
              <a:rPr lang="en-US" sz="800" b="0" dirty="0"/>
              <a:t>. Cambridge, MA: National Bureau of Economic Research.</a:t>
            </a:r>
            <a:endParaRPr lang="en-US" sz="800" dirty="0"/>
          </a:p>
          <a:p>
            <a:pPr>
              <a:spcBef>
                <a:spcPts val="0"/>
              </a:spcBef>
            </a:pPr>
            <a:endParaRPr lang="en-US" sz="800" b="0" dirty="0"/>
          </a:p>
          <a:p>
            <a:pPr>
              <a:spcBef>
                <a:spcPts val="0"/>
              </a:spcBef>
            </a:pPr>
            <a:r>
              <a:rPr lang="en-US" sz="800" b="0" dirty="0" err="1"/>
              <a:t>Gunrow</a:t>
            </a:r>
            <a:r>
              <a:rPr lang="en-US" sz="800" b="0" dirty="0"/>
              <a:t>, A, &amp; Park, S. (2017). Creative Commons Improvement Science Coaching [Presentation]. Licensed by C.C. BY-NC-SA.</a:t>
            </a:r>
            <a:endParaRPr lang="en-US" sz="800" dirty="0"/>
          </a:p>
          <a:p>
            <a:pPr>
              <a:spcBef>
                <a:spcPts val="0"/>
              </a:spcBef>
            </a:pPr>
            <a:endParaRPr lang="en-US" sz="800" b="0" dirty="0"/>
          </a:p>
          <a:p>
            <a:pPr>
              <a:spcBef>
                <a:spcPts val="0"/>
              </a:spcBef>
            </a:pPr>
            <a:r>
              <a:rPr lang="en-US" sz="800" b="0" dirty="0" err="1"/>
              <a:t>Gürdür</a:t>
            </a:r>
            <a:r>
              <a:rPr lang="en-US" sz="800" b="0" dirty="0"/>
              <a:t>, D., &amp; </a:t>
            </a:r>
            <a:r>
              <a:rPr lang="en-US" sz="800" b="0" dirty="0" err="1"/>
              <a:t>Törngren</a:t>
            </a:r>
            <a:r>
              <a:rPr lang="en-US" sz="800" b="0" dirty="0"/>
              <a:t>, M. (2018). </a:t>
            </a:r>
            <a:r>
              <a:rPr lang="en-US" sz="800" b="0" i="1" dirty="0"/>
              <a:t>Visual analytics for cyber-physical systems development: Blending design thinking and systems thinking</a:t>
            </a:r>
            <a:r>
              <a:rPr lang="en-US" sz="800" b="0" dirty="0"/>
              <a:t>. Stockholm, Sweden: </a:t>
            </a:r>
            <a:r>
              <a:rPr lang="en-US" sz="800" b="0" dirty="0" err="1"/>
              <a:t>NordDesign</a:t>
            </a:r>
            <a:r>
              <a:rPr lang="en-US" sz="800" b="0" dirty="0"/>
              <a:t>, Department of Machine Design, KTH Royal Institute of Technology.</a:t>
            </a:r>
          </a:p>
          <a:p>
            <a:pPr>
              <a:spcBef>
                <a:spcPts val="0"/>
              </a:spcBef>
            </a:pPr>
            <a:endParaRPr lang="en-US" sz="800" b="0" dirty="0"/>
          </a:p>
          <a:p>
            <a:pPr>
              <a:spcBef>
                <a:spcPts val="0"/>
              </a:spcBef>
            </a:pPr>
            <a:r>
              <a:rPr lang="en-US" sz="800" b="0" dirty="0"/>
              <a:t>Hamilton, L., Halverson, R., Jackson, S., </a:t>
            </a:r>
            <a:r>
              <a:rPr lang="en-US" sz="800" b="0" dirty="0" err="1"/>
              <a:t>Mandinach</a:t>
            </a:r>
            <a:r>
              <a:rPr lang="en-US" sz="800" b="0" dirty="0"/>
              <a:t>, E., </a:t>
            </a:r>
            <a:r>
              <a:rPr lang="en-US" sz="800" b="0" dirty="0" err="1"/>
              <a:t>Supovitz</a:t>
            </a:r>
            <a:r>
              <a:rPr lang="en-US" sz="800" b="0" dirty="0"/>
              <a:t>, J., &amp; Wayman, J. (2009). </a:t>
            </a:r>
            <a:r>
              <a:rPr lang="en-US" sz="800" b="0" i="1" dirty="0"/>
              <a:t>Using student achievement data to support instructional decision making</a:t>
            </a:r>
            <a:r>
              <a:rPr lang="en-US" sz="800" b="0" dirty="0"/>
              <a:t> (NCEE 2009-4067). Washington, DC: National Center for Education Evaluation and Regional Assistance, Institute of Education Sciences, U.S. Department of Education. Retrieved from </a:t>
            </a:r>
            <a:r>
              <a:rPr lang="en-US" sz="800" b="0" dirty="0">
                <a:hlinkClick r:id="rId6"/>
              </a:rPr>
              <a:t>https://ies.ed.gov/ncee/wwc/PracticeGuide/12</a:t>
            </a:r>
            <a:endParaRPr lang="en-US" sz="800" b="0" dirty="0"/>
          </a:p>
          <a:p>
            <a:pPr>
              <a:spcBef>
                <a:spcPts val="0"/>
              </a:spcBef>
            </a:pPr>
            <a:endParaRPr lang="en-US" sz="800" b="0" dirty="0"/>
          </a:p>
          <a:p>
            <a:pPr>
              <a:spcBef>
                <a:spcPts val="0"/>
              </a:spcBef>
            </a:pPr>
            <a:r>
              <a:rPr lang="en-US" sz="800" b="0" dirty="0"/>
              <a:t>Heckman, J. (2017, February 6). The Achievement Gap starts at birth. The Heckman Equation. Retrieved September 15, 2021, from </a:t>
            </a:r>
            <a:r>
              <a:rPr lang="en-US" sz="800" b="0" dirty="0">
                <a:hlinkClick r:id="rId7"/>
              </a:rPr>
              <a:t>https://heckmanequation.org/resource/starts-at-birth/ </a:t>
            </a:r>
            <a:endParaRPr lang="en-US" sz="800" dirty="0"/>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88</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95319"/>
            <a:ext cx="7886700" cy="994200"/>
          </a:xfrm>
        </p:spPr>
        <p:txBody>
          <a:bodyPr/>
          <a:lstStyle/>
          <a:p>
            <a:r>
              <a:rPr lang="en-US" sz="2000" dirty="0"/>
              <a:t>References</a:t>
            </a:r>
          </a:p>
        </p:txBody>
      </p:sp>
    </p:spTree>
    <p:extLst>
      <p:ext uri="{BB962C8B-B14F-4D97-AF65-F5344CB8AC3E}">
        <p14:creationId xmlns:p14="http://schemas.microsoft.com/office/powerpoint/2010/main" val="37909893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93683"/>
            <a:ext cx="6761767" cy="3162441"/>
          </a:xfrm>
        </p:spPr>
        <p:txBody>
          <a:bodyPr/>
          <a:lstStyle/>
          <a:p>
            <a:r>
              <a:rPr lang="en-US" sz="800" b="0" dirty="0"/>
              <a:t>Hough, H. J., </a:t>
            </a:r>
            <a:r>
              <a:rPr lang="en-US" sz="800" b="0" dirty="0" err="1"/>
              <a:t>Kerbow</a:t>
            </a:r>
            <a:r>
              <a:rPr lang="en-US" sz="800" b="0" dirty="0"/>
              <a:t>, D., Bryk, A., Pinnell, G. S., Rodgers, E., Dexter, E., et al. (2012). Assessing teacher practice and development: The case of comprehensive literacy instruction. </a:t>
            </a:r>
            <a:r>
              <a:rPr lang="en-US" sz="800" b="0" i="1" dirty="0"/>
              <a:t>School Effectiveness and School Improvement: An International Journal of Research, Policy and Practice 24</a:t>
            </a:r>
            <a:r>
              <a:rPr lang="en-US" sz="800" b="0" dirty="0"/>
              <a:t>(4). </a:t>
            </a:r>
            <a:r>
              <a:rPr lang="en-US" sz="800" b="0" dirty="0">
                <a:hlinkClick r:id="rId2"/>
              </a:rPr>
              <a:t>https://doi.org/10.1080/09243453.2012.731004</a:t>
            </a:r>
            <a:endParaRPr lang="en-US" sz="800" dirty="0"/>
          </a:p>
          <a:p>
            <a:r>
              <a:rPr lang="en-US" sz="800" b="0" dirty="0"/>
              <a:t>Hough, H., Willis, J., </a:t>
            </a:r>
            <a:r>
              <a:rPr lang="en-US" sz="800" b="0" dirty="0" err="1"/>
              <a:t>Gunrow</a:t>
            </a:r>
            <a:r>
              <a:rPr lang="en-US" sz="800" b="0" dirty="0"/>
              <a:t>, A., Krausen, K.., Kwon, S., et al. (2017, November). </a:t>
            </a:r>
            <a:r>
              <a:rPr lang="en-US" sz="800" b="0" i="1" dirty="0"/>
              <a:t>Continuous improvement in practice</a:t>
            </a:r>
            <a:r>
              <a:rPr lang="en-US" sz="800" b="0" dirty="0"/>
              <a:t>. Policy Analysis for California Education. </a:t>
            </a:r>
            <a:r>
              <a:rPr lang="en-US" sz="800" b="0" dirty="0">
                <a:hlinkClick r:id="rId3"/>
              </a:rPr>
              <a:t>https://www.edpolicyinca.org/publications/continuous-improvement-practice</a:t>
            </a:r>
            <a:endParaRPr lang="en-US" sz="800" dirty="0"/>
          </a:p>
          <a:p>
            <a:r>
              <a:rPr lang="en-US" sz="800" b="0" dirty="0"/>
              <a:t>Kana, J., Kramer, M., &amp; Senge, P. (2021, July 8). </a:t>
            </a:r>
            <a:r>
              <a:rPr lang="en-US" sz="800" b="0" i="1" dirty="0"/>
              <a:t>The water of systems change</a:t>
            </a:r>
            <a:r>
              <a:rPr lang="en-US" sz="800" b="0" dirty="0"/>
              <a:t>. FSG. Retrieved December 17, 2021, from </a:t>
            </a:r>
            <a:r>
              <a:rPr lang="en-US" sz="800" b="0" dirty="0">
                <a:hlinkClick r:id="rId4"/>
              </a:rPr>
              <a:t>https://www.fsg.org/publications/water_of_systems_change</a:t>
            </a:r>
            <a:r>
              <a:rPr lang="en-US" sz="800" b="0" dirty="0"/>
              <a:t> </a:t>
            </a:r>
            <a:endParaRPr lang="en-US" sz="800" dirty="0"/>
          </a:p>
          <a:p>
            <a:r>
              <a:rPr lang="en-US" sz="800" b="0" dirty="0"/>
              <a:t>Kegan, R., &amp; Lahey, L. L. (2001). </a:t>
            </a:r>
            <a:r>
              <a:rPr lang="en-US" sz="800" b="0" i="1" dirty="0"/>
              <a:t>How the way we talk can change the way we work: Seven languages for transformation.</a:t>
            </a:r>
            <a:r>
              <a:rPr lang="en-US" sz="800" b="0" dirty="0"/>
              <a:t> San Francisco, CA: Jossey-Bass. </a:t>
            </a:r>
          </a:p>
          <a:p>
            <a:r>
              <a:rPr lang="en-US" sz="800" b="0" dirty="0"/>
              <a:t>Langley, G. J., Moen, R., Nolan, K. M., Nolan, T. W., Norman, C. L., &amp; Provost, L. P. (2009). </a:t>
            </a:r>
            <a:r>
              <a:rPr lang="en-US" sz="800" b="0" i="1" dirty="0"/>
              <a:t>The Improvement Guide</a:t>
            </a:r>
            <a:r>
              <a:rPr lang="en-US" sz="800" b="0"/>
              <a:t>. John Wiley &amp; Sons.</a:t>
            </a:r>
            <a:endParaRPr lang="en-US"/>
          </a:p>
          <a:p>
            <a:r>
              <a:rPr lang="en-US" sz="800" b="0" dirty="0"/>
              <a:t>Lipton, L., &amp; Wellman, B. M. (2012). </a:t>
            </a:r>
            <a:r>
              <a:rPr lang="en-US" sz="800" b="0" i="1" dirty="0"/>
              <a:t>Got data? Now what?: Creating and leading cultures of inquiry. </a:t>
            </a:r>
            <a:r>
              <a:rPr lang="en-US" sz="800" b="0" dirty="0"/>
              <a:t>Bloomington, IN: Solution Tree Press.</a:t>
            </a:r>
            <a:endParaRPr lang="en-US" sz="800" dirty="0"/>
          </a:p>
          <a:p>
            <a:r>
              <a:rPr lang="en-US" sz="800" b="0" dirty="0"/>
              <a:t>National Equity Project, </a:t>
            </a:r>
            <a:r>
              <a:rPr lang="en-US" sz="800" b="0" dirty="0">
                <a:hlinkClick r:id="rId5"/>
              </a:rPr>
              <a:t>https://www.nationalequityproject.org/</a:t>
            </a:r>
            <a:r>
              <a:rPr lang="en-US" sz="800" b="0" dirty="0"/>
              <a:t>, retrieved December 20, 2020.</a:t>
            </a:r>
          </a:p>
          <a:p>
            <a:r>
              <a:rPr lang="en-US" sz="800" b="0" dirty="0"/>
              <a:t>Read, J. D. (1983). Detection of Fs in a single statement: The role of phonetic recoding. </a:t>
            </a:r>
            <a:r>
              <a:rPr lang="en-US" sz="800" b="0" i="1" dirty="0"/>
              <a:t>Memory &amp; Cognition</a:t>
            </a:r>
            <a:r>
              <a:rPr lang="en-US" sz="800" b="0" dirty="0"/>
              <a:t>, </a:t>
            </a:r>
            <a:r>
              <a:rPr lang="en-US" sz="800" b="0" i="1" dirty="0"/>
              <a:t>11</a:t>
            </a:r>
            <a:r>
              <a:rPr lang="en-US" sz="800" b="0" dirty="0"/>
              <a:t>(4), 390–399. </a:t>
            </a:r>
            <a:r>
              <a:rPr lang="en-US" sz="800" b="0" dirty="0">
                <a:hlinkClick r:id="rId6"/>
              </a:rPr>
              <a:t>https://doi.org/10.3758/bf03202454</a:t>
            </a:r>
            <a:r>
              <a:rPr lang="en-US" sz="800" b="0" dirty="0"/>
              <a:t> </a:t>
            </a:r>
            <a:endParaRPr lang="en-US" sz="800" dirty="0"/>
          </a:p>
          <a:p>
            <a:r>
              <a:rPr lang="en-US" sz="800" b="0" dirty="0"/>
              <a:t>Tuckman, Bruce W. (1965). Developmental sequence in small groups. </a:t>
            </a:r>
            <a:r>
              <a:rPr lang="en-US" sz="800" b="0" i="1" dirty="0"/>
              <a:t>Psychological Bulletin</a:t>
            </a:r>
            <a:r>
              <a:rPr lang="en-US" sz="800" b="0" dirty="0"/>
              <a:t>, 63, 384–399.</a:t>
            </a:r>
            <a:endParaRPr lang="en-US" sz="800" dirty="0"/>
          </a:p>
          <a:p>
            <a:r>
              <a:rPr lang="en-US" sz="800" b="0" dirty="0"/>
              <a:t>Valdez, A., Takahashi, S., Krausen, K., Bowman, A., &amp; </a:t>
            </a:r>
            <a:r>
              <a:rPr lang="en-US" sz="800" b="0" dirty="0" err="1"/>
              <a:t>Gurrola</a:t>
            </a:r>
            <a:r>
              <a:rPr lang="en-US" sz="800" b="0" dirty="0"/>
              <a:t>, E. (2020). </a:t>
            </a:r>
            <a:r>
              <a:rPr lang="en-US" sz="800" b="0" i="1" dirty="0"/>
              <a:t>Getting better at getting more equitable: Opportunities and barriers for using continuous improvement to advance educational equity</a:t>
            </a:r>
            <a:r>
              <a:rPr lang="en-US" sz="800" b="0" dirty="0"/>
              <a:t>. San Francisco, CA: WestEd.</a:t>
            </a:r>
          </a:p>
          <a:p>
            <a:r>
              <a:rPr lang="en-US" sz="800" b="0" dirty="0"/>
              <a:t>Weisberg, A. (2019, January 29). </a:t>
            </a:r>
            <a:r>
              <a:rPr lang="en-US" sz="800" b="0" i="1" dirty="0"/>
              <a:t>How to conduct needs assessment part 1: What is it and why do it?</a:t>
            </a:r>
            <a:r>
              <a:rPr lang="en-US" sz="800" b="0" dirty="0"/>
              <a:t> NC State Industry Expansion Solutions. Retrieved December 17, 2021, from </a:t>
            </a:r>
            <a:r>
              <a:rPr lang="en-US" sz="800" b="0" dirty="0">
                <a:hlinkClick r:id="rId7"/>
              </a:rPr>
              <a:t>https://www.ies.ncsu.edu/blog/how-to-conduct-needs-assessment-part-1-what-is-it-and-why-do-it/</a:t>
            </a:r>
            <a:r>
              <a:rPr lang="en-US" sz="800" b="0" dirty="0"/>
              <a:t> </a:t>
            </a:r>
            <a:endParaRPr lang="en-US" sz="800" dirty="0"/>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89</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95319"/>
            <a:ext cx="7886700" cy="698364"/>
          </a:xfrm>
        </p:spPr>
        <p:txBody>
          <a:bodyPr/>
          <a:lstStyle/>
          <a:p>
            <a:r>
              <a:rPr lang="en-US" sz="2000" dirty="0"/>
              <a:t>References</a:t>
            </a:r>
          </a:p>
        </p:txBody>
      </p:sp>
    </p:spTree>
    <p:extLst>
      <p:ext uri="{BB962C8B-B14F-4D97-AF65-F5344CB8AC3E}">
        <p14:creationId xmlns:p14="http://schemas.microsoft.com/office/powerpoint/2010/main" val="305364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27"/>
          <p:cNvSpPr txBox="1">
            <a:spLocks noGrp="1"/>
          </p:cNvSpPr>
          <p:nvPr>
            <p:ph type="body" idx="1"/>
          </p:nvPr>
        </p:nvSpPr>
        <p:spPr>
          <a:prstGeom prst="rect">
            <a:avLst/>
          </a:prstGeom>
        </p:spPr>
        <p:txBody>
          <a:bodyPr spcFirstLastPara="1" wrap="square" lIns="0" tIns="34275" rIns="68575" bIns="34275" anchor="t" anchorCtr="0">
            <a:noAutofit/>
          </a:bodyPr>
          <a:lstStyle/>
          <a:p>
            <a:pPr marL="457200" indent="-228600">
              <a:spcAft>
                <a:spcPts val="1200"/>
              </a:spcAft>
              <a:buFont typeface="Arial" panose="020B0604020202020204" pitchFamily="34" charset="0"/>
              <a:buChar char="•"/>
            </a:pPr>
            <a:r>
              <a:rPr lang="en" dirty="0">
                <a:sym typeface="Calibri"/>
              </a:rPr>
              <a:t>Leading improvement work.</a:t>
            </a:r>
            <a:endParaRPr dirty="0">
              <a:sym typeface="Calibri"/>
            </a:endParaRPr>
          </a:p>
          <a:p>
            <a:pPr marL="457200" lvl="0" indent="-228600">
              <a:spcAft>
                <a:spcPts val="1200"/>
              </a:spcAft>
              <a:buFont typeface="Arial" panose="020B0604020202020204" pitchFamily="34" charset="0"/>
              <a:buChar char="•"/>
            </a:pPr>
            <a:r>
              <a:rPr lang="en" dirty="0">
                <a:sym typeface="Calibri"/>
              </a:rPr>
              <a:t>Team </a:t>
            </a:r>
            <a:r>
              <a:rPr lang="en-US" dirty="0">
                <a:sym typeface="Calibri"/>
              </a:rPr>
              <a:t>development.</a:t>
            </a:r>
          </a:p>
          <a:p>
            <a:pPr marL="457200" indent="-228600">
              <a:spcAft>
                <a:spcPts val="1200"/>
              </a:spcAft>
              <a:buFont typeface="Arial" panose="020B0604020202020204" pitchFamily="34" charset="0"/>
              <a:buChar char="•"/>
            </a:pPr>
            <a:r>
              <a:rPr lang="en" dirty="0">
                <a:sym typeface="Calibri"/>
              </a:rPr>
              <a:t>Promoting </a:t>
            </a:r>
            <a:r>
              <a:rPr lang="en-US" dirty="0">
                <a:sym typeface="Calibri"/>
              </a:rPr>
              <a:t>positive group dynamics.</a:t>
            </a:r>
            <a:endParaRPr lang="en-US" dirty="0"/>
          </a:p>
          <a:p>
            <a:pPr marL="457200" indent="-228600">
              <a:spcAft>
                <a:spcPts val="1200"/>
              </a:spcAft>
              <a:buFont typeface="Arial" panose="020B0604020202020204" pitchFamily="34" charset="0"/>
              <a:buChar char="•"/>
            </a:pPr>
            <a:r>
              <a:rPr lang="en" dirty="0">
                <a:sym typeface="Calibri"/>
              </a:rPr>
              <a:t>Meeting </a:t>
            </a:r>
            <a:r>
              <a:rPr lang="en-US" dirty="0">
                <a:sym typeface="Calibri"/>
              </a:rPr>
              <a:t>planning and facilitation.</a:t>
            </a:r>
          </a:p>
          <a:p>
            <a:pPr marL="457200" indent="-228600">
              <a:spcAft>
                <a:spcPts val="1200"/>
              </a:spcAft>
              <a:buFont typeface="Arial" panose="020B0604020202020204" pitchFamily="34" charset="0"/>
              <a:buChar char="•"/>
            </a:pPr>
            <a:r>
              <a:rPr lang="en" dirty="0"/>
              <a:t>Meeting routines in action: Learning huddles.</a:t>
            </a:r>
          </a:p>
          <a:p>
            <a:pPr marL="457200">
              <a:lnSpc>
                <a:spcPct val="100000"/>
              </a:lnSpc>
            </a:pPr>
            <a:endParaRPr lang="en-US" dirty="0">
              <a:solidFill>
                <a:schemeClr val="dk2"/>
              </a:solidFill>
            </a:endParaRPr>
          </a:p>
        </p:txBody>
      </p:sp>
      <p:sp>
        <p:nvSpPr>
          <p:cNvPr id="171" name="Google Shape;171;p27"/>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a:t>Topics</a:t>
            </a:r>
            <a:endParaRPr/>
          </a:p>
        </p:txBody>
      </p:sp>
      <p:sp>
        <p:nvSpPr>
          <p:cNvPr id="2" name="Slide Number Placeholder 1">
            <a:extLst>
              <a:ext uri="{FF2B5EF4-FFF2-40B4-BE49-F238E27FC236}">
                <a16:creationId xmlns:a16="http://schemas.microsoft.com/office/drawing/2014/main" id="{9D79A77C-759D-4850-A532-F6CB3CCE71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282200856"/>
      </p:ext>
    </p:extLst>
  </p:cSld>
  <p:clrMapOvr>
    <a:masterClrMapping/>
  </p:clrMapOvr>
</p:sld>
</file>

<file path=ppt/theme/theme1.xml><?xml version="1.0" encoding="utf-8"?>
<a:theme xmlns:a="http://schemas.openxmlformats.org/drawingml/2006/main" name="Facilitating Improvemen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cilitating Improvement" id="{5D194C9B-7E74-44A1-8330-FC8DEFFEDDED}" vid="{B27335ED-C771-45F4-ADB6-BFBB75C396BE}"/>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12461</TotalTime>
  <Words>7266</Words>
  <Application>Microsoft Macintosh PowerPoint</Application>
  <PresentationFormat>On-screen Show (16:9)</PresentationFormat>
  <Paragraphs>704</Paragraphs>
  <Slides>89</Slides>
  <Notes>73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89</vt:i4>
      </vt:variant>
    </vt:vector>
  </HeadingPairs>
  <TitlesOfParts>
    <vt:vector size="98" baseType="lpstr">
      <vt:lpstr>Arial</vt:lpstr>
      <vt:lpstr>Wingdings</vt:lpstr>
      <vt:lpstr>Noto Sans Symbols</vt:lpstr>
      <vt:lpstr>Trebuchet MS</vt:lpstr>
      <vt:lpstr>Arial</vt:lpstr>
      <vt:lpstr>Calibri</vt:lpstr>
      <vt:lpstr>Corbel</vt:lpstr>
      <vt:lpstr>Facilitating Improvement</vt:lpstr>
      <vt:lpstr>Office Theme</vt:lpstr>
      <vt:lpstr>Facilitating Improvement in Teacher Practice</vt:lpstr>
      <vt:lpstr>Acknowledgments</vt:lpstr>
      <vt:lpstr>Welcome</vt:lpstr>
      <vt:lpstr>Community agreements</vt:lpstr>
      <vt:lpstr>Progress check-in</vt:lpstr>
      <vt:lpstr>Learning arc for modules</vt:lpstr>
      <vt:lpstr>Improvement questions</vt:lpstr>
      <vt:lpstr>Learning targets </vt:lpstr>
      <vt:lpstr>Topics</vt:lpstr>
      <vt:lpstr> Leading improvement work</vt:lpstr>
      <vt:lpstr>Leading improvement work</vt:lpstr>
      <vt:lpstr>Self-reflection</vt:lpstr>
      <vt:lpstr>Leading an improvement team</vt:lpstr>
      <vt:lpstr>What will you do as an improvement facilitator?  </vt:lpstr>
      <vt:lpstr>Teacher inquiry cycle</vt:lpstr>
      <vt:lpstr>Poll</vt:lpstr>
      <vt:lpstr>Facilitating a team</vt:lpstr>
      <vt:lpstr>Facilitating a team</vt:lpstr>
      <vt:lpstr>Facilitating a team</vt:lpstr>
      <vt:lpstr>Team development</vt:lpstr>
      <vt:lpstr>Team development</vt:lpstr>
      <vt:lpstr>PowerPoint Presentation</vt:lpstr>
      <vt:lpstr>Conflict in teams is natural</vt:lpstr>
      <vt:lpstr>The stages of team development</vt:lpstr>
      <vt:lpstr>Facilitator actions for managing team dynamics</vt:lpstr>
      <vt:lpstr>Facilitator actions for managing team dynamics</vt:lpstr>
      <vt:lpstr>Facilitator actions for managing team dynamics</vt:lpstr>
      <vt:lpstr>Facilitator actions for managing team dynamics</vt:lpstr>
      <vt:lpstr>The stages of team development</vt:lpstr>
      <vt:lpstr>Promoting positive group dynamics</vt:lpstr>
      <vt:lpstr>Changing the narrative</vt:lpstr>
      <vt:lpstr>From complaint to commitment</vt:lpstr>
      <vt:lpstr>From blame to personal responsibility</vt:lpstr>
      <vt:lpstr>From assumptions to an inquiry stance</vt:lpstr>
      <vt:lpstr>Shifting group discourse</vt:lpstr>
      <vt:lpstr>Discourse sort activity</vt:lpstr>
      <vt:lpstr>Discourse sort activity – Set 1</vt:lpstr>
      <vt:lpstr>Discourse sort activity – Set 2</vt:lpstr>
      <vt:lpstr>Discourse sort activity – Set 3</vt:lpstr>
      <vt:lpstr>Discourse sort activity – Set 4</vt:lpstr>
      <vt:lpstr>Discourse sort activity</vt:lpstr>
      <vt:lpstr>Equity pause</vt:lpstr>
      <vt:lpstr>Begin with listening ...</vt:lpstr>
      <vt:lpstr>Meeting planning and facilitation</vt:lpstr>
      <vt:lpstr>Self-reflection</vt:lpstr>
      <vt:lpstr>Types of meetings</vt:lpstr>
      <vt:lpstr>What is a successful meeting?</vt:lpstr>
      <vt:lpstr>Meeting planning and facilitation process</vt:lpstr>
      <vt:lpstr>Planning and materials development</vt:lpstr>
      <vt:lpstr>Planning and materials development</vt:lpstr>
      <vt:lpstr>Planning and materials development</vt:lpstr>
      <vt:lpstr>Meeting planning checklist</vt:lpstr>
      <vt:lpstr>Planning and materials development</vt:lpstr>
      <vt:lpstr>Materials development checklist</vt:lpstr>
      <vt:lpstr>2. Facilitation preparation</vt:lpstr>
      <vt:lpstr>Organization systems checklist</vt:lpstr>
      <vt:lpstr>Communication checklist </vt:lpstr>
      <vt:lpstr> Preparation checklist</vt:lpstr>
      <vt:lpstr>Small-group discussion</vt:lpstr>
      <vt:lpstr>3. Facilitation process</vt:lpstr>
      <vt:lpstr>Managing multiple preferences</vt:lpstr>
      <vt:lpstr>Meeting facilitation </vt:lpstr>
      <vt:lpstr>Meeting facilitation</vt:lpstr>
      <vt:lpstr>Meeting facilitation</vt:lpstr>
      <vt:lpstr>Meeting facilitation</vt:lpstr>
      <vt:lpstr>Meeting facilitation</vt:lpstr>
      <vt:lpstr>Meeting facilitation processes</vt:lpstr>
      <vt:lpstr>4. Reflection and improvement</vt:lpstr>
      <vt:lpstr>Reflection and improvement checklist</vt:lpstr>
      <vt:lpstr>Reflection and improvement</vt:lpstr>
      <vt:lpstr>Equity pause</vt:lpstr>
      <vt:lpstr>Meeting routines in action:  Learning huddles</vt:lpstr>
      <vt:lpstr>Meeting routines</vt:lpstr>
      <vt:lpstr>Some types of meeting routines</vt:lpstr>
      <vt:lpstr>Learning huddles</vt:lpstr>
      <vt:lpstr>Learning huddles</vt:lpstr>
      <vt:lpstr>Learning huddle agendas</vt:lpstr>
      <vt:lpstr>Different types of learning huddles</vt:lpstr>
      <vt:lpstr>Learning huddle pitfalls</vt:lpstr>
      <vt:lpstr>Learning huddle pitfalls</vt:lpstr>
      <vt:lpstr>Learning huddle self-check</vt:lpstr>
      <vt:lpstr>Self-reflection</vt:lpstr>
      <vt:lpstr>Next steps</vt:lpstr>
      <vt:lpstr>Module review</vt:lpstr>
      <vt:lpstr>Action period for Module 3</vt:lpstr>
      <vt:lpstr>Closing reflection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Improvement</dc:title>
  <cp:lastModifiedBy>Kim Austin</cp:lastModifiedBy>
  <cp:revision>967</cp:revision>
  <dcterms:modified xsi:type="dcterms:W3CDTF">2023-02-14T02:22:09Z</dcterms:modified>
</cp:coreProperties>
</file>