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7" r:id="rId1"/>
    <p:sldMasterId id="2147483706" r:id="rId2"/>
    <p:sldMasterId id="2147483674" r:id="rId3"/>
  </p:sldMasterIdLst>
  <p:notesMasterIdLst>
    <p:notesMasterId r:id="rId49"/>
  </p:notesMasterIdLst>
  <p:sldIdLst>
    <p:sldId id="322" r:id="rId4"/>
    <p:sldId id="316" r:id="rId5"/>
    <p:sldId id="306" r:id="rId6"/>
    <p:sldId id="259" r:id="rId7"/>
    <p:sldId id="260" r:id="rId8"/>
    <p:sldId id="307" r:id="rId9"/>
    <p:sldId id="323" r:id="rId10"/>
    <p:sldId id="263" r:id="rId11"/>
    <p:sldId id="264" r:id="rId12"/>
    <p:sldId id="265" r:id="rId13"/>
    <p:sldId id="266" r:id="rId14"/>
    <p:sldId id="267" r:id="rId15"/>
    <p:sldId id="317" r:id="rId16"/>
    <p:sldId id="268" r:id="rId17"/>
    <p:sldId id="269" r:id="rId18"/>
    <p:sldId id="314" r:id="rId19"/>
    <p:sldId id="272" r:id="rId20"/>
    <p:sldId id="273" r:id="rId21"/>
    <p:sldId id="275" r:id="rId22"/>
    <p:sldId id="276" r:id="rId23"/>
    <p:sldId id="320" r:id="rId24"/>
    <p:sldId id="278" r:id="rId25"/>
    <p:sldId id="377" r:id="rId26"/>
    <p:sldId id="279" r:id="rId27"/>
    <p:sldId id="312" r:id="rId28"/>
    <p:sldId id="270" r:id="rId29"/>
    <p:sldId id="313" r:id="rId30"/>
    <p:sldId id="311" r:id="rId31"/>
    <p:sldId id="309" r:id="rId32"/>
    <p:sldId id="310" r:id="rId33"/>
    <p:sldId id="318" r:id="rId34"/>
    <p:sldId id="319" r:id="rId35"/>
    <p:sldId id="295" r:id="rId36"/>
    <p:sldId id="296" r:id="rId37"/>
    <p:sldId id="297" r:id="rId38"/>
    <p:sldId id="298" r:id="rId39"/>
    <p:sldId id="299" r:id="rId40"/>
    <p:sldId id="300" r:id="rId41"/>
    <p:sldId id="301" r:id="rId42"/>
    <p:sldId id="302" r:id="rId43"/>
    <p:sldId id="321" r:id="rId44"/>
    <p:sldId id="304" r:id="rId45"/>
    <p:sldId id="374" r:id="rId46"/>
    <p:sldId id="375" r:id="rId47"/>
    <p:sldId id="376" r:id="rId48"/>
  </p:sldIdLst>
  <p:sldSz cx="9144000" cy="5143500" type="screen16x9"/>
  <p:notesSz cx="6858000" cy="9144000"/>
  <p:embeddedFontLst>
    <p:embeddedFont>
      <p:font typeface="Cabin" panose="020B060402020202020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Corbel" panose="020B0503020204020204" pitchFamily="34" charset="0"/>
      <p:regular r:id="rId58"/>
      <p:bold r:id="rId59"/>
      <p:italic r:id="rId60"/>
      <p:boldItalic r:id="rId61"/>
    </p:embeddedFont>
    <p:embeddedFont>
      <p:font typeface="Trebuchet MS" panose="020B06030202020202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8E8D04-AA8A-E3F4-BAD2-6F428A1F13CD}" name="Shawn Bakken" initials="SB" userId="U7Y52MrLXcY1RM7zgDJsQzhmeu85/UYaiqmRlNM1dVU=" providerId="None"/>
  <p188:author id="{F321235F-A5F5-65FB-9AAC-E87FC5C58FF6}" name="Lori Van Houten" initials="LVH" userId="S::lvanhou@wested.org::9781f2a4-c9ad-4065-9786-690c9e63ae09" providerId="AD"/>
  <p188:author id="{44F63B98-6C83-FE93-191E-356F6FB936D1}" name="Shawn Bakken" initials="SB" userId="9f0f44e05bcbe7ae" providerId="Windows Live"/>
  <p188:author id="{1A5DABA5-64AD-5110-F89A-B4947901D7CE}" name="Cathy Cambron" initials="CC" userId="Cathy Cambron" providerId="None"/>
  <p188:author id="{199476AF-D6C9-71B1-7C59-55C25258ACFA}" name="Kim Austin" initials="KA" userId="S::kaustin@wested.org::0c9f4bc9-f02b-4588-b845-d5ea20de6d3e" providerId="AD"/>
  <p188:author id="{A5CA52D5-524A-CB07-AAEA-D627C8BF472D}" name="Alicia Bowman" initials="AB" userId="hRW0goNdaGp10h3uDgkUzIlkMomQPximKnxPRHPsJLQ="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Kim Austin" initials="" lastIdx="3" clrIdx="0"/>
  <p:cmAuthor id="1" name="Alicia Bowman" initials="" lastIdx="1" clrIdx="1"/>
  <p:cmAuthor id="2" name="Rosemary De La Torre-Trigueros" initials="RDLT" lastIdx="1" clrIdx="2">
    <p:extLst>
      <p:ext uri="{19B8F6BF-5375-455C-9EA6-DF929625EA0E}">
        <p15:presenceInfo xmlns:p15="http://schemas.microsoft.com/office/powerpoint/2012/main" userId="S::rdelato@wested.org::1f4a0348-208f-4417-9bf2-69e66d53c5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CF8"/>
    <a:srgbClr val="44546A"/>
    <a:srgbClr val="3E1E54"/>
    <a:srgbClr val="FEFCF9"/>
    <a:srgbClr val="FDFAF5"/>
    <a:srgbClr val="888888"/>
    <a:srgbClr val="548135"/>
    <a:srgbClr val="E7E6E6"/>
    <a:srgbClr val="FDFBF7"/>
    <a:srgbClr val="FD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15E44E-DCBA-4B64-9065-EFE1CEAFE063}" v="38" dt="2021-07-07T22:14:04.165"/>
    <p1510:client id="{2C224EFE-975F-4E58-9345-EDDED73064E1}" v="2" dt="2021-12-17T03:05:51.237"/>
    <p1510:client id="{2D7FF669-180D-4898-97CD-C5CB12238940}" v="38" dt="2021-02-16T19:58:29.062"/>
    <p1510:client id="{3749DF65-2255-4866-8626-66976E41BF03}" v="1" dt="2022-10-25T23:51:48.905"/>
    <p1510:client id="{3C7E91BC-D500-4484-8105-1ADD4A76477E}" v="2" dt="2022-10-25T23:20:58.327"/>
    <p1510:client id="{3CA0175E-694D-4B9B-9352-4A0C5A607D62}" v="6" dt="2022-09-14T18:01:49.676"/>
    <p1510:client id="{403EF043-0016-44D3-9C86-EC6F90F3A2E4}" v="33" dt="2021-12-16T19:44:38.461"/>
    <p1510:client id="{60885515-A933-4D99-938D-31E2E59AD966}" v="14" dt="2021-12-14T01:11:39.508"/>
    <p1510:client id="{712C4837-E9F0-4A2C-9286-5CABF5C371A0}" v="6" dt="2021-12-15T15:35:44.320"/>
    <p1510:client id="{789B9ADA-5F19-437B-8A40-4142C1F8BACF}" v="10" dt="2022-07-28T03:55:43.044"/>
    <p1510:client id="{9166F25A-7EC8-4C63-96FB-4D67E8C8BB8D}" v="142" dt="2022-07-01T21:07:26.671"/>
    <p1510:client id="{A80C603F-DA64-4467-A53B-53DC80A7DC14}" v="2" dt="2021-12-15T17:48:15.580"/>
    <p1510:client id="{A9241CD3-1164-4A95-A803-839C09A213F0}" v="19" dt="2021-11-02T18:38:37.974"/>
    <p1510:client id="{ABBC07C1-5C3D-44D2-B206-B5EC1F9FC164}" v="777" dt="2021-10-26T19:14:07.492"/>
    <p1510:client id="{B2571379-2E28-4155-8452-E617CAD0ADF7}" v="358" dt="2021-07-07T21:31:05.843"/>
    <p1510:client id="{DF3EB36F-7C33-4CBD-A9B6-475B78E151C6}" v="22" dt="2021-11-02T18:40:21.545"/>
    <p1510:client id="{E19FC1B8-9C63-4498-9A98-9385C53F683F}" v="4" dt="2021-11-02T18:17:42.909"/>
    <p1510:client id="{F029186B-3013-43AC-8E52-8EF5D2F79358}" v="53" dt="2021-10-29T19:28:01.857"/>
  </p1510:revLst>
</p1510:revInfo>
</file>

<file path=ppt/tableStyles.xml><?xml version="1.0" encoding="utf-8"?>
<a:tblStyleLst xmlns:a="http://schemas.openxmlformats.org/drawingml/2006/main" def="{FB5BFE86-FD81-4DCD-B853-A9C0D3903E17}">
  <a:tblStyle styleId="{FB5BFE86-FD81-4DCD-B853-A9C0D3903E1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30C6D29-D6FF-44CB-B64B-4B67C1D14680}"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EDF1"/>
          </a:solidFill>
        </a:fill>
      </a:tcStyle>
    </a:wholeTbl>
    <a:band1H>
      <a:tcTxStyle b="off" i="off"/>
      <a:tcStyle>
        <a:tcBdr/>
        <a:fill>
          <a:solidFill>
            <a:srgbClr val="D4D9E2"/>
          </a:solidFill>
        </a:fill>
      </a:tcStyle>
    </a:band1H>
    <a:band2H>
      <a:tcTxStyle b="off" i="off"/>
      <a:tcStyle>
        <a:tcBdr/>
      </a:tcStyle>
    </a:band2H>
    <a:band1V>
      <a:tcTxStyle b="off" i="off"/>
      <a:tcStyle>
        <a:tcBdr/>
        <a:fill>
          <a:solidFill>
            <a:srgbClr val="D4D9E2"/>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042" autoAdjust="0"/>
    <p:restoredTop sz="77926"/>
  </p:normalViewPr>
  <p:slideViewPr>
    <p:cSldViewPr snapToGrid="0">
      <p:cViewPr>
        <p:scale>
          <a:sx n="109" d="100"/>
          <a:sy n="109" d="100"/>
        </p:scale>
        <p:origin x="-112" y="3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4.fntdata"/><Relationship Id="rId6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font" Target="fonts/font12.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2.fntdata"/><Relationship Id="rId72"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0.fntdata"/><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4.xml"/><Relationship Id="rId7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Austin" userId="ps/kO6BA9KWAjHLbsxv9pWngsZodD48B/mc8PTE1gFM=" providerId="None" clId="Web-{3C7E91BC-D500-4484-8105-1ADD4A76477E}"/>
    <pc:docChg chg="modSld">
      <pc:chgData name="Kim Austin" userId="ps/kO6BA9KWAjHLbsxv9pWngsZodD48B/mc8PTE1gFM=" providerId="None" clId="Web-{3C7E91BC-D500-4484-8105-1ADD4A76477E}" dt="2022-10-25T23:20:58.327" v="1" actId="20577"/>
      <pc:docMkLst>
        <pc:docMk/>
      </pc:docMkLst>
      <pc:sldChg chg="modSp">
        <pc:chgData name="Kim Austin" userId="ps/kO6BA9KWAjHLbsxv9pWngsZodD48B/mc8PTE1gFM=" providerId="None" clId="Web-{3C7E91BC-D500-4484-8105-1ADD4A76477E}" dt="2022-10-25T23:20:58.327" v="1" actId="20577"/>
        <pc:sldMkLst>
          <pc:docMk/>
          <pc:sldMk cId="1120245437" sldId="376"/>
        </pc:sldMkLst>
        <pc:spChg chg="mod">
          <ac:chgData name="Kim Austin" userId="ps/kO6BA9KWAjHLbsxv9pWngsZodD48B/mc8PTE1gFM=" providerId="None" clId="Web-{3C7E91BC-D500-4484-8105-1ADD4A76477E}" dt="2022-10-25T23:20:58.327" v="1" actId="20577"/>
          <ac:spMkLst>
            <pc:docMk/>
            <pc:sldMk cId="1120245437" sldId="376"/>
            <ac:spMk id="2" creationId="{CBB7FAAC-2988-484E-A5E4-78FF0300A453}"/>
          </ac:spMkLst>
        </pc:spChg>
      </pc:sldChg>
    </pc:docChg>
  </pc:docChgLst>
  <pc:docChgLst>
    <pc:chgData name="Kim Austin" userId="ps/kO6BA9KWAjHLbsxv9pWngsZodD48B/mc8PTE1gFM=" providerId="None" clId="Web-{3749DF65-2255-4866-8626-66976E41BF03}"/>
    <pc:docChg chg="modSld">
      <pc:chgData name="Kim Austin" userId="ps/kO6BA9KWAjHLbsxv9pWngsZodD48B/mc8PTE1gFM=" providerId="None" clId="Web-{3749DF65-2255-4866-8626-66976E41BF03}" dt="2022-10-25T23:51:48.905" v="3"/>
      <pc:docMkLst>
        <pc:docMk/>
      </pc:docMkLst>
      <pc:sldChg chg="delCm modNotes">
        <pc:chgData name="Kim Austin" userId="ps/kO6BA9KWAjHLbsxv9pWngsZodD48B/mc8PTE1gFM=" providerId="None" clId="Web-{3749DF65-2255-4866-8626-66976E41BF03}" dt="2022-10-25T23:51:48.905" v="3"/>
        <pc:sldMkLst>
          <pc:docMk/>
          <pc:sldMk cId="2732495999" sldId="312"/>
        </pc:sldMkLst>
      </pc:sldChg>
    </pc:docChg>
  </pc:docChgLst>
  <pc:docChgLst>
    <pc:chgData name="Kim Austin" userId="ps/kO6BA9KWAjHLbsxv9pWngsZodD48B/mc8PTE1gFM=" providerId="None" clId="Web-{3CA0175E-694D-4B9B-9352-4A0C5A607D62}"/>
    <pc:docChg chg="modSld">
      <pc:chgData name="Kim Austin" userId="ps/kO6BA9KWAjHLbsxv9pWngsZodD48B/mc8PTE1gFM=" providerId="None" clId="Web-{3CA0175E-694D-4B9B-9352-4A0C5A607D62}" dt="2022-09-14T18:01:49.676" v="4" actId="20577"/>
      <pc:docMkLst>
        <pc:docMk/>
      </pc:docMkLst>
      <pc:sldChg chg="modSp">
        <pc:chgData name="Kim Austin" userId="ps/kO6BA9KWAjHLbsxv9pWngsZodD48B/mc8PTE1gFM=" providerId="None" clId="Web-{3CA0175E-694D-4B9B-9352-4A0C5A607D62}" dt="2022-09-14T18:01:49.676" v="4" actId="20577"/>
        <pc:sldMkLst>
          <pc:docMk/>
          <pc:sldMk cId="754551830" sldId="322"/>
        </pc:sldMkLst>
        <pc:spChg chg="mod">
          <ac:chgData name="Kim Austin" userId="ps/kO6BA9KWAjHLbsxv9pWngsZodD48B/mc8PTE1gFM=" providerId="None" clId="Web-{3CA0175E-694D-4B9B-9352-4A0C5A607D62}" dt="2022-09-14T18:01:49.676" v="4" actId="20577"/>
          <ac:spMkLst>
            <pc:docMk/>
            <pc:sldMk cId="754551830" sldId="322"/>
            <ac:spMk id="14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icO9IkmXurw"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99d9bf2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99d9bf2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999d9bf2fc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999d9bf2fc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b26e56f75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ab26e56f75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an alternative to using the slides or to use in addition to the slides, participants can watch or rewatch the video </a:t>
            </a:r>
            <a:r>
              <a:rPr lang="en-US" sz="1100" b="0" i="1" u="none" strike="noStrike" cap="none" dirty="0">
                <a:solidFill>
                  <a:srgbClr val="000000"/>
                </a:solidFill>
                <a:effectLst/>
                <a:latin typeface="Arial"/>
                <a:ea typeface="Arial"/>
                <a:cs typeface="Arial"/>
                <a:sym typeface="Arial"/>
              </a:rPr>
              <a:t>Learning to Improve Instruction: One Team’s Story, </a:t>
            </a:r>
            <a:r>
              <a:rPr lang="en-US" sz="1100" b="0" i="0" u="none" strike="noStrike" cap="none" dirty="0">
                <a:solidFill>
                  <a:srgbClr val="000000"/>
                </a:solidFill>
                <a:effectLst/>
                <a:latin typeface="Arial"/>
                <a:ea typeface="Arial"/>
                <a:cs typeface="Arial"/>
                <a:sym typeface="Arial"/>
                <a:hlinkClick r:id="rId3"/>
              </a:rPr>
              <a:t>https://youtu.be/icO9IkmXurw</a:t>
            </a:r>
            <a:r>
              <a:rPr lang="en-US" sz="1100" b="0" i="0" u="none" strike="noStrike" cap="none" dirty="0">
                <a:solidFill>
                  <a:srgbClr val="000000"/>
                </a:solidFill>
                <a:effectLst/>
                <a:latin typeface="Arial"/>
                <a:ea typeface="Arial"/>
                <a:cs typeface="Arial"/>
                <a:sym typeface="Arial"/>
              </a:rPr>
              <a:t>, which describes the Lemmon Valley improvement journey.</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b26e56f75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ab26e56f75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In this example, the team members reflected on the change idea they agreed to try, whether it was helpful or not, and why they thought they got the results they did.  Overall, they found that the conference tracker helped them to meet with their students.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b26e56f75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ab26e56f75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dirty="0"/>
              <a:t>Then the tam shared whether the change idea should be adopted as is, adapted to improve it, or abandoned in favor of something else. In this case, the team came up with several adaptations to improve the conference tracker.</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00239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af392defd1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af392defd1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Provide a few minutes for individual reflection in the workbook and then ask if anyone would like to share their response with the group. </a:t>
            </a:r>
            <a:r>
              <a:rPr lang="en-US" dirty="0">
                <a:effectLst/>
              </a:rPr>
              <a:t> If no one mentions it, tell participants that with iterative inquiry cycles, it will be important to document what worked, for whom, and how that informed the next iteration.</a:t>
            </a:r>
            <a:endParaRPr lang="en-US"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99d9bf2fc_0_0:notes"/>
          <p:cNvSpPr txBox="1">
            <a:spLocks noGrp="1"/>
          </p:cNvSpPr>
          <p:nvPr>
            <p:ph type="body" idx="1"/>
          </p:nvPr>
        </p:nvSpPr>
        <p:spPr>
          <a:xfrm>
            <a:off x="686421" y="4344025"/>
            <a:ext cx="5485200" cy="4114500"/>
          </a:xfrm>
          <a:prstGeom prst="rect">
            <a:avLst/>
          </a:prstGeom>
          <a:noFill/>
          <a:ln>
            <a:noFill/>
          </a:ln>
        </p:spPr>
        <p:txBody>
          <a:bodyPr spcFirstLastPara="1" wrap="square" lIns="89600" tIns="89600" rIns="89600" bIns="89600" anchor="ctr" anchorCtr="0">
            <a:noAutofit/>
          </a:bodyPr>
          <a:lstStyle/>
          <a:p>
            <a:pPr marL="0" indent="0">
              <a:buNone/>
            </a:pPr>
            <a:r>
              <a:rPr lang="en-US" sz="1400" b="0" dirty="0"/>
              <a:t>Testing a prototype once is insufficient to build confidence that a change will work in different contexts. Rapid cycles allow you to test a change multiple times under varied conditions, learn from the tests, and continue to improve the change.</a:t>
            </a:r>
            <a:endParaRPr sz="1400" b="0" dirty="0"/>
          </a:p>
        </p:txBody>
      </p:sp>
      <p:sp>
        <p:nvSpPr>
          <p:cNvPr id="222" name="Google Shape;222;g999d9bf2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9cdbb5bfff_6_2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
        <p:nvSpPr>
          <p:cNvPr id="238" name="Google Shape;238;g9cdbb5bfff_6_20:notes"/>
          <p:cNvSpPr>
            <a:spLocks noGrp="1" noRot="1" noChangeAspect="1"/>
          </p:cNvSpPr>
          <p:nvPr>
            <p:ph type="sldImg" idx="2"/>
          </p:nvPr>
        </p:nvSpPr>
        <p:spPr>
          <a:xfrm>
            <a:off x="384175" y="685800"/>
            <a:ext cx="6088063" cy="3425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miter lim="8000"/>
            <a:headEnd type="none" w="sm" len="sm"/>
            <a:tailEnd type="none" w="sm" len="sm"/>
          </a:ln>
        </p:spPr>
      </p:sp>
      <p:sp>
        <p:nvSpPr>
          <p:cNvPr id="239" name="Google Shape;239;g9cdbb5bfff_6_20:notes"/>
          <p:cNvSpPr txBox="1">
            <a:spLocks noGrp="1"/>
          </p:cNvSpPr>
          <p:nvPr>
            <p:ph type="body" idx="1"/>
          </p:nvPr>
        </p:nvSpPr>
        <p:spPr>
          <a:xfrm>
            <a:off x="685800" y="4343400"/>
            <a:ext cx="5486400" cy="4114800"/>
          </a:xfrm>
          <a:prstGeom prst="rect">
            <a:avLst/>
          </a:prstGeom>
          <a:noFill/>
          <a:ln>
            <a:noFill/>
          </a:ln>
        </p:spPr>
        <p:txBody>
          <a:bodyPr spcFirstLastPara="1" wrap="square" lIns="91100" tIns="45550" rIns="91100" bIns="45550" anchor="t" anchorCtr="0">
            <a:noAutofit/>
          </a:bodyPr>
          <a:lstStyle/>
          <a:p>
            <a:pPr marL="0" marR="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786443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a6f4b3a236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a6f4b3a236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Rapid cycles can quickly surface places where improvement is or is not happening to address inequities, enabling the team to adjust their approach in real time instead of waiting until the end of a unit, semester, or year.</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999d9bf2f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999d9bf2f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999d9bf2fc_0_5:notes"/>
          <p:cNvSpPr txBox="1">
            <a:spLocks noGrp="1"/>
          </p:cNvSpPr>
          <p:nvPr>
            <p:ph type="body" idx="1"/>
          </p:nvPr>
        </p:nvSpPr>
        <p:spPr>
          <a:xfrm>
            <a:off x="686421" y="4344025"/>
            <a:ext cx="5485200" cy="4114500"/>
          </a:xfrm>
          <a:prstGeom prst="rect">
            <a:avLst/>
          </a:prstGeom>
          <a:noFill/>
          <a:ln>
            <a:noFill/>
          </a:ln>
        </p:spPr>
        <p:txBody>
          <a:bodyPr spcFirstLastPara="1" wrap="square" lIns="89600" tIns="89600" rIns="89600" bIns="89600" anchor="ctr" anchorCtr="0">
            <a:noAutofit/>
          </a:bodyPr>
          <a:lstStyle/>
          <a:p>
            <a:pPr marL="0" indent="0">
              <a:buNone/>
            </a:pPr>
            <a:r>
              <a:rPr lang="en-US" sz="1400" dirty="0"/>
              <a:t>Getting poor results and not understanding how you got them is the lost quadrant. Getting strong results without understanding why means you are lucky. This often happens when you have multiple initiatives happening at the same time and can't tell what actually made an improvement (spray and pray). </a:t>
            </a:r>
          </a:p>
          <a:p>
            <a:pPr marL="0" indent="0">
              <a:buNone/>
            </a:pPr>
            <a:endParaRPr lang="en-US" sz="1400" dirty="0"/>
          </a:p>
          <a:p>
            <a:pPr marL="0" indent="0">
              <a:buNone/>
            </a:pPr>
            <a:r>
              <a:rPr lang="en-US" sz="1400" dirty="0"/>
              <a:t>Getting poor results but understanding why they are poor means you are learning. </a:t>
            </a:r>
          </a:p>
          <a:p>
            <a:pPr marL="0" indent="0">
              <a:buNone/>
            </a:pPr>
            <a:endParaRPr lang="en-US" sz="1400" dirty="0"/>
          </a:p>
          <a:p>
            <a:pPr marL="0" indent="0">
              <a:buNone/>
            </a:pPr>
            <a:r>
              <a:rPr lang="en-US" sz="1400" dirty="0"/>
              <a:t>What we are all striving for is the leading quadrant, strong results with a clear understanding of why we are getting those results.</a:t>
            </a:r>
            <a:endParaRPr sz="1400" dirty="0"/>
          </a:p>
        </p:txBody>
      </p:sp>
      <p:sp>
        <p:nvSpPr>
          <p:cNvPr id="323" name="Google Shape;323;g999d9bf2f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1066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a6f4b3a236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a6f4b3a236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Provide a few minutes for individual reflection in the workbook and then ask if anyone would like to share their response with the group. As they share, you can ask in which quadrant their example would be.</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Tell participants that we will learn about Plan-Do-Study-Act cycles, one form of purposeful, rapid cycle inquiry. PDSAs keep teams in the learning and leading quadrants.</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a6f4b3a236_0_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a6f4b3a236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2639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9cdbb5bfff_6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9cdbb5bfff_6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buClr>
                <a:schemeClr val="dk1"/>
              </a:buClr>
              <a:buSzPts val="1800"/>
              <a:buNone/>
            </a:pPr>
            <a:r>
              <a:rPr lang="en-US" sz="1800" dirty="0">
                <a:solidFill>
                  <a:schemeClr val="dk1"/>
                </a:solidFill>
                <a:latin typeface="Calibri"/>
                <a:ea typeface="Calibri"/>
                <a:cs typeface="Calibri"/>
              </a:rPr>
              <a:t>A PDSA cycle consists of four parts. The first part is to develop a plan. While you plan, you also make predictions of what the outcomes will be and design a test for your prototype and determine your data and measures of success. Depending on the complexity of the plan, this may take more than one meeting. The second part is to carry out your plan and collect data. The third part is to analyze your data with your team and document your learning. And the fourth part is to determine next steps. These next steps could include how you will test the idea further, make adaptations and test again, or abandon the idea and start over. </a:t>
            </a:r>
            <a:endParaRPr lang="en-US" sz="1800" dirty="0">
              <a:latin typeface="Calibri"/>
              <a:cs typeface="Calibri"/>
            </a:endParaRPr>
          </a:p>
        </p:txBody>
      </p:sp>
      <p:sp>
        <p:nvSpPr>
          <p:cNvPr id="348" name="Google Shape;348;g9cdbb5bfff_6_1: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This module on interative testing of a prototype begins to answer the fourth improvement question.</a:t>
            </a:r>
          </a:p>
        </p:txBody>
      </p:sp>
    </p:spTree>
    <p:extLst>
      <p:ext uri="{BB962C8B-B14F-4D97-AF65-F5344CB8AC3E}">
        <p14:creationId xmlns:p14="http://schemas.microsoft.com/office/powerpoint/2010/main" val="3581879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a6f4b3a236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a6f4b3a236_0_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buClr>
                <a:schemeClr val="dk1"/>
              </a:buClr>
              <a:buSzPts val="1800"/>
              <a:buNone/>
            </a:pPr>
            <a:r>
              <a:rPr lang="en-US" sz="1800" dirty="0">
                <a:solidFill>
                  <a:schemeClr val="dk1"/>
                </a:solidFill>
                <a:latin typeface="Calibri"/>
                <a:ea typeface="Calibri"/>
                <a:cs typeface="Calibri"/>
                <a:sym typeface="Calibri"/>
              </a:rPr>
              <a:t>The two areas of a PDSA that are key for team collaboration (and are often the steps that are left out) are making predictions before a test and comparing your results to your predictions. In the absence of these, it is easy to base your results on hindsight, rather than being clear about why you got a particular set of results.</a:t>
            </a:r>
            <a:endParaRPr sz="1800" i="0" u="none" strike="noStrike" cap="none" dirty="0">
              <a:solidFill>
                <a:schemeClr val="dk1"/>
              </a:solidFill>
              <a:latin typeface="Calibri"/>
              <a:ea typeface="Calibri"/>
              <a:cs typeface="Calibri"/>
              <a:sym typeface="Calibri"/>
            </a:endParaRPr>
          </a:p>
        </p:txBody>
      </p:sp>
      <p:sp>
        <p:nvSpPr>
          <p:cNvPr id="371" name="Google Shape;371;ga6f4b3a236_0_259: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a:t>Explain to participants that as a team moves through the continuous improvement cycles using learning huddles, learning about what works for whom and under what conditions increases. Then teams can begin to answer questions about spreading and scaling an improvement to other grade levels or schools.</a:t>
            </a:r>
            <a:endParaRPr lang="en-US" b="1" dirty="0"/>
          </a:p>
        </p:txBody>
      </p:sp>
    </p:spTree>
    <p:extLst>
      <p:ext uri="{BB962C8B-B14F-4D97-AF65-F5344CB8AC3E}">
        <p14:creationId xmlns:p14="http://schemas.microsoft.com/office/powerpoint/2010/main" val="3268969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9cb3e81732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9cb3e81732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Clr>
                <a:schemeClr val="dk1"/>
              </a:buClr>
              <a:buFont typeface="Arial"/>
              <a:buNone/>
            </a:pPr>
            <a:r>
              <a:rPr lang="en-US" sz="1200" b="0" dirty="0">
                <a:latin typeface="Calibri"/>
                <a:ea typeface="Calibri"/>
                <a:cs typeface="Calibri"/>
                <a:sym typeface="Calibri"/>
              </a:rPr>
              <a:t>Explain to participants that the improvement focus may be identified by leadership, such as a principal or district staff, in advance based on data and other evidence, or by the improvement team—for example, the grade-level team, as in the Lemmon Valley example.</a:t>
            </a:r>
            <a:r>
              <a:rPr lang="en-US" sz="1200" dirty="0">
                <a:latin typeface="Calibri"/>
                <a:ea typeface="Calibri"/>
                <a:cs typeface="Calibri"/>
                <a:sym typeface="Calibri"/>
              </a:rPr>
              <a:t> </a:t>
            </a:r>
            <a:endParaRPr lang="en-US" sz="1200" b="1" dirty="0">
              <a:latin typeface="Calibri"/>
              <a:ea typeface="Calibri"/>
              <a:cs typeface="Calibri"/>
            </a:endParaRPr>
          </a:p>
          <a:p>
            <a:pPr marL="0" marR="0" lvl="0" indent="0" algn="l" rtl="0">
              <a:lnSpc>
                <a:spcPct val="100000"/>
              </a:lnSpc>
              <a:spcBef>
                <a:spcPts val="0"/>
              </a:spcBef>
              <a:spcAft>
                <a:spcPts val="0"/>
              </a:spcAft>
              <a:buClr>
                <a:schemeClr val="dk1"/>
              </a:buClr>
              <a:buSzPts val="1800"/>
              <a:buFont typeface="Calibri"/>
              <a:buNone/>
            </a:pPr>
            <a:r>
              <a:rPr lang="en-US" sz="1200" b="0" dirty="0">
                <a:latin typeface="Calibri"/>
                <a:ea typeface="Calibri"/>
                <a:cs typeface="Calibri"/>
                <a:sym typeface="Calibri"/>
              </a:rPr>
              <a:t>Then the PDSA begins. Point out the plan, do, study, and act portions of the cycle. It aligns </a:t>
            </a:r>
            <a:r>
              <a:rPr lang="en-US" sz="1200" b="0" i="0" u="none" strike="noStrike" cap="none" dirty="0">
                <a:solidFill>
                  <a:schemeClr val="dk1"/>
                </a:solidFill>
                <a:latin typeface="Calibri"/>
                <a:ea typeface="Calibri"/>
                <a:cs typeface="Calibri"/>
                <a:sym typeface="Calibri"/>
              </a:rPr>
              <a:t>with the four improvement questions we have been using.</a:t>
            </a:r>
            <a:endParaRPr lang="en-US" sz="1200" b="0" i="0" u="none" strike="noStrike" cap="none" dirty="0">
              <a:solidFill>
                <a:schemeClr val="dk1"/>
              </a:solidFill>
              <a:latin typeface="Calibri"/>
              <a:ea typeface="Calibri"/>
              <a:cs typeface="Calibri"/>
            </a:endParaRPr>
          </a:p>
          <a:p>
            <a:pPr marL="0" marR="0" lvl="0" indent="0" algn="l" rtl="0">
              <a:lnSpc>
                <a:spcPct val="100000"/>
              </a:lnSpc>
              <a:spcBef>
                <a:spcPts val="0"/>
              </a:spcBef>
              <a:spcAft>
                <a:spcPts val="0"/>
              </a:spcAft>
              <a:buClr>
                <a:schemeClr val="dk1"/>
              </a:buClr>
              <a:buSzPts val="1800"/>
              <a:buFont typeface="Calibri"/>
              <a:buNone/>
            </a:pPr>
            <a:r>
              <a:rPr lang="en-US" sz="1200" b="0" i="0" u="none" strike="noStrike" cap="none" dirty="0">
                <a:solidFill>
                  <a:schemeClr val="dk1"/>
                </a:solidFill>
                <a:latin typeface="Calibri"/>
                <a:ea typeface="Calibri"/>
                <a:cs typeface="Calibri"/>
                <a:sym typeface="Calibri"/>
              </a:rPr>
              <a:t>What are our priority needs?</a:t>
            </a:r>
            <a:endParaRPr lang="en-US" sz="1200" b="0" i="0" u="none" strike="noStrike" cap="none" dirty="0">
              <a:solidFill>
                <a:schemeClr val="dk1"/>
              </a:solidFill>
              <a:latin typeface="Calibri"/>
              <a:ea typeface="Calibri"/>
              <a:cs typeface="Calibri"/>
            </a:endParaRPr>
          </a:p>
          <a:p>
            <a:pPr marL="0" marR="0" lvl="0" indent="0" algn="l" rtl="0">
              <a:lnSpc>
                <a:spcPct val="100000"/>
              </a:lnSpc>
              <a:spcBef>
                <a:spcPts val="0"/>
              </a:spcBef>
              <a:spcAft>
                <a:spcPts val="0"/>
              </a:spcAft>
              <a:buClr>
                <a:schemeClr val="dk1"/>
              </a:buClr>
              <a:buSzPts val="1800"/>
              <a:buFont typeface="Calibri"/>
              <a:buNone/>
            </a:pPr>
            <a:r>
              <a:rPr lang="en-US" sz="1200" b="0" i="0" u="none" strike="noStrike" cap="none" dirty="0">
                <a:solidFill>
                  <a:schemeClr val="dk1"/>
                </a:solidFill>
                <a:latin typeface="Calibri"/>
                <a:ea typeface="Calibri"/>
                <a:cs typeface="Calibri"/>
                <a:sym typeface="Calibri"/>
              </a:rPr>
              <a:t>What is the problem we are trying to solve?</a:t>
            </a:r>
            <a:endParaRPr lang="en-US" sz="1200" b="0" i="0" u="none" strike="noStrike" cap="none" dirty="0">
              <a:solidFill>
                <a:schemeClr val="dk1"/>
              </a:solidFill>
              <a:latin typeface="Calibri"/>
              <a:ea typeface="Calibri"/>
              <a:cs typeface="Calibri"/>
            </a:endParaRPr>
          </a:p>
          <a:p>
            <a:pPr marL="0" marR="0" lvl="0" indent="0" algn="l" rtl="0">
              <a:lnSpc>
                <a:spcPct val="100000"/>
              </a:lnSpc>
              <a:spcBef>
                <a:spcPts val="0"/>
              </a:spcBef>
              <a:spcAft>
                <a:spcPts val="0"/>
              </a:spcAft>
              <a:buClr>
                <a:schemeClr val="dk1"/>
              </a:buClr>
              <a:buSzPts val="1800"/>
              <a:buFont typeface="Calibri"/>
              <a:buNone/>
            </a:pPr>
            <a:r>
              <a:rPr lang="en-US" sz="1200" b="0" i="0" u="none" strike="noStrike" cap="none" dirty="0">
                <a:solidFill>
                  <a:schemeClr val="dk1"/>
                </a:solidFill>
                <a:latin typeface="Calibri"/>
                <a:ea typeface="Calibri"/>
                <a:cs typeface="Calibri"/>
                <a:sym typeface="Calibri"/>
              </a:rPr>
              <a:t>What might we change or introduce, and why?</a:t>
            </a:r>
            <a:endParaRPr lang="en-US" sz="1200" b="0" i="0" u="none" strike="noStrike" cap="none" dirty="0">
              <a:solidFill>
                <a:schemeClr val="dk1"/>
              </a:solidFill>
              <a:latin typeface="Calibri"/>
              <a:ea typeface="Calibri"/>
              <a:cs typeface="Calibri"/>
            </a:endParaRPr>
          </a:p>
          <a:p>
            <a:pPr marL="0" marR="0" lvl="0" indent="0" algn="l" rtl="0">
              <a:lnSpc>
                <a:spcPct val="100000"/>
              </a:lnSpc>
              <a:spcBef>
                <a:spcPts val="0"/>
              </a:spcBef>
              <a:spcAft>
                <a:spcPts val="0"/>
              </a:spcAft>
              <a:buClr>
                <a:schemeClr val="dk1"/>
              </a:buClr>
              <a:buSzPts val="1800"/>
              <a:buFont typeface="Calibri"/>
              <a:buNone/>
            </a:pPr>
            <a:r>
              <a:rPr lang="en-US" sz="1200" b="0" i="0" u="none" strike="noStrike" cap="none" dirty="0">
                <a:solidFill>
                  <a:schemeClr val="dk1"/>
                </a:solidFill>
                <a:latin typeface="Calibri"/>
                <a:ea typeface="Calibri"/>
                <a:cs typeface="Calibri"/>
                <a:sym typeface="Calibri"/>
              </a:rPr>
              <a:t>How will we trust and build </a:t>
            </a:r>
            <a:r>
              <a:rPr lang="en-US" sz="1200" dirty="0">
                <a:solidFill>
                  <a:schemeClr val="dk1"/>
                </a:solidFill>
                <a:latin typeface="Calibri"/>
                <a:ea typeface="Calibri"/>
                <a:cs typeface="Calibri"/>
                <a:sym typeface="Calibri"/>
              </a:rPr>
              <a:t>confidence</a:t>
            </a:r>
            <a:r>
              <a:rPr lang="en-US" sz="1200" b="0" i="0" u="none" strike="noStrike" cap="none" dirty="0">
                <a:solidFill>
                  <a:schemeClr val="dk1"/>
                </a:solidFill>
                <a:latin typeface="Calibri"/>
                <a:ea typeface="Calibri"/>
                <a:cs typeface="Calibri"/>
                <a:sym typeface="Calibri"/>
              </a:rPr>
              <a:t> in our changes?</a:t>
            </a:r>
            <a:endParaRPr sz="1200" b="0" dirty="0">
              <a:latin typeface="Calibri"/>
              <a:ea typeface="Calibri"/>
              <a:cs typeface="Calibri"/>
              <a:sym typeface="Calibri"/>
            </a:endParaRPr>
          </a:p>
        </p:txBody>
      </p:sp>
      <p:sp>
        <p:nvSpPr>
          <p:cNvPr id="229" name="Google Shape;229;g9cb3e81732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Explain to participants that there are routines or huddle protocols associated with various parts of the cycle. </a:t>
            </a:r>
          </a:p>
        </p:txBody>
      </p:sp>
    </p:spTree>
    <p:extLst>
      <p:ext uri="{BB962C8B-B14F-4D97-AF65-F5344CB8AC3E}">
        <p14:creationId xmlns:p14="http://schemas.microsoft.com/office/powerpoint/2010/main" val="3520707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Tell participants that there are different learning huddle protocols for each step of the inquiry cycle. </a:t>
            </a:r>
          </a:p>
        </p:txBody>
      </p:sp>
    </p:spTree>
    <p:extLst>
      <p:ext uri="{BB962C8B-B14F-4D97-AF65-F5344CB8AC3E}">
        <p14:creationId xmlns:p14="http://schemas.microsoft.com/office/powerpoint/2010/main" val="1915897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Remind participants that huddles are a type of structured team meeting. These requirements are consistent across the learning huddles, no matter their purpose. Ask participants to name a couple of types of meetings that they have experienced that are not learning huddles and the purpose of those meetings. Ask: What criteria were missing in those meetings? Make the point that learning huddles are intentionally designed to support the learning for a part of the PDSA cycle.</a:t>
            </a:r>
          </a:p>
        </p:txBody>
      </p:sp>
    </p:spTree>
    <p:extLst>
      <p:ext uri="{BB962C8B-B14F-4D97-AF65-F5344CB8AC3E}">
        <p14:creationId xmlns:p14="http://schemas.microsoft.com/office/powerpoint/2010/main" val="294914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a:solidFill>
                  <a:srgbClr val="000000"/>
                </a:solidFill>
                <a:effectLst/>
                <a:latin typeface="Arial"/>
                <a:ea typeface="Arial"/>
                <a:cs typeface="Arial"/>
                <a:sym typeface="Arial"/>
              </a:rPr>
              <a:t>We recommend that you include a slide to introduce any new members of the facilitation team or participants</a:t>
            </a:r>
            <a:endParaRPr lang="en-US"/>
          </a:p>
        </p:txBody>
      </p:sp>
    </p:spTree>
    <p:extLst>
      <p:ext uri="{BB962C8B-B14F-4D97-AF65-F5344CB8AC3E}">
        <p14:creationId xmlns:p14="http://schemas.microsoft.com/office/powerpoint/2010/main" val="1229978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Examples of these generic protocols are in the facilitator's guide and the participants’ workbooks.</a:t>
            </a:r>
          </a:p>
        </p:txBody>
      </p:sp>
    </p:spTree>
    <p:extLst>
      <p:ext uri="{BB962C8B-B14F-4D97-AF65-F5344CB8AC3E}">
        <p14:creationId xmlns:p14="http://schemas.microsoft.com/office/powerpoint/2010/main" val="572578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Provide 10 minutes to share in small groups.  Tell participants there is space in their workbook to write notes about their conversation.</a:t>
            </a:r>
          </a:p>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r>
              <a:rPr lang="en-US" sz="1100" b="0" i="0" u="none" strike="noStrike" cap="none" dirty="0">
                <a:solidFill>
                  <a:srgbClr val="000000"/>
                </a:solidFill>
                <a:effectLst/>
                <a:latin typeface="Arial"/>
                <a:ea typeface="Arial"/>
                <a:cs typeface="Arial"/>
                <a:sym typeface="Arial"/>
              </a:rPr>
              <a:t>When you return to the whole group, ask if there are any highlights from the groups that they would like to share. If relevant to their responses, ask participants if they would consider their meeting a “huddle” and, if so, what kind of huddle. </a:t>
            </a:r>
          </a:p>
          <a:p>
            <a:pPr marL="158750" indent="0">
              <a:buNone/>
            </a:pPr>
            <a:endParaRPr lang="en-US" dirty="0"/>
          </a:p>
        </p:txBody>
      </p:sp>
    </p:spTree>
    <p:extLst>
      <p:ext uri="{BB962C8B-B14F-4D97-AF65-F5344CB8AC3E}">
        <p14:creationId xmlns:p14="http://schemas.microsoft.com/office/powerpoint/2010/main" val="2004228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a6f4b3a236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a6f4b3a236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9cb3e81732_0_8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9cb3e81732_0_8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Tell participants that as they iteratively test and improve upon their prototype, teams get clearer on what works for whom and under what conditions. As teams learn more, they need to document their learning to share with other teams and to create a memory of what was tried and how it did or didn’t work.</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9cb3e81732_0_8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9cb3e81732_0_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ab26e56f75_0_336:notes"/>
          <p:cNvSpPr txBox="1">
            <a:spLocks noGrp="1"/>
          </p:cNvSpPr>
          <p:nvPr>
            <p:ph type="body" idx="1"/>
          </p:nvPr>
        </p:nvSpPr>
        <p:spPr>
          <a:xfrm>
            <a:off x="686421" y="4344025"/>
            <a:ext cx="5485200" cy="41145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None/>
            </a:pPr>
            <a:r>
              <a:rPr lang="en-US" sz="1400"/>
              <a:t>Remind participants that they want to be in the leading and learning quadrants, not the lost or even the lucky quadrants. Replicating, scaling, and sustaining a change requires knowledge of what made it work in the first place.</a:t>
            </a:r>
            <a:endParaRPr sz="1400"/>
          </a:p>
        </p:txBody>
      </p:sp>
      <p:sp>
        <p:nvSpPr>
          <p:cNvPr id="513" name="Google Shape;513;gab26e56f75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af392defd1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af392defd1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In this process map, teachers thought through what they do to prepare for a writing conference and what they do during and after a conference. As they completed the process map, they noticed some gaps in their practice, and some questions were surfaced. For example, so</a:t>
            </a:r>
            <a:r>
              <a:rPr lang="en-US" dirty="0"/>
              <a:t>me</a:t>
            </a:r>
            <a:r>
              <a:rPr lang="en" dirty="0"/>
              <a:t> teachers didn’t have a step for following up with students after a conference.</a:t>
            </a:r>
          </a:p>
          <a:p>
            <a:pPr marL="0" indent="0">
              <a:buNone/>
            </a:pPr>
            <a:endParaRPr lang="en" dirty="0"/>
          </a:p>
          <a:p>
            <a:pPr marL="0" indent="0">
              <a:buNone/>
            </a:pPr>
            <a:r>
              <a:rPr lang="en" dirty="0"/>
              <a:t>Ask participants for some other ways they currently reflect on their practice. </a:t>
            </a:r>
            <a:r>
              <a:rPr lang="en-US" dirty="0"/>
              <a:t>H</a:t>
            </a:r>
            <a:r>
              <a:rPr lang="en" dirty="0"/>
              <a:t>ow do they identify gaps?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ab26e56f75_0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ab26e56f75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Provide 1–2 minutes of individual reflection in the workbook. </a:t>
            </a:r>
            <a:r>
              <a:rPr lang="en-US" sz="1100" b="0" i="0" u="none" strike="noStrike" cap="none" dirty="0">
                <a:solidFill>
                  <a:srgbClr val="000000"/>
                </a:solidFill>
                <a:effectLst/>
                <a:latin typeface="Arial"/>
                <a:ea typeface="Arial"/>
                <a:cs typeface="Arial"/>
                <a:sym typeface="Arial"/>
              </a:rPr>
              <a:t>Then this equity pause can be a small-group or whole-group discussion, depending on the size of your group. It is important that the discussion groups are small enough for everyone to be able to participate.</a:t>
            </a:r>
          </a:p>
          <a:p>
            <a:pPr marL="0" lvl="0" indent="0" algn="l" rtl="0">
              <a:spcBef>
                <a:spcPts val="0"/>
              </a:spcBef>
              <a:spcAft>
                <a:spcPts val="0"/>
              </a:spcAft>
              <a:buNone/>
            </a:pPr>
            <a:endParaRPr b="1" dirty="0"/>
          </a:p>
          <a:p>
            <a:pPr marL="0" indent="0">
              <a:buNone/>
            </a:pPr>
            <a:r>
              <a:rPr lang="en-US" dirty="0"/>
              <a:t>What might have happened if the team stopped with the first version of their conference tracking sheet?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a6f4b3a236_0_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a6f4b3a236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af392defd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af392defd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you review the module, repeat the key points:</a:t>
            </a:r>
          </a:p>
          <a:p>
            <a:pPr marL="0" lvl="0" indent="0" algn="l" rtl="0">
              <a:spcBef>
                <a:spcPts val="0"/>
              </a:spcBef>
              <a:spcAft>
                <a:spcPts val="0"/>
              </a:spcAft>
              <a:buNone/>
            </a:pPr>
            <a:endParaRPr lang="en-US" dirty="0"/>
          </a:p>
          <a:p>
            <a:pPr>
              <a:buNone/>
            </a:pPr>
            <a:r>
              <a:rPr lang="en-US" dirty="0"/>
              <a:t>•    Rapid cycles help educators take intentional and disciplined action toward resolving systemic problems, reflect on their actions, and take new action based on those reflections.</a:t>
            </a:r>
          </a:p>
          <a:p>
            <a:pPr>
              <a:buNone/>
            </a:pPr>
            <a:r>
              <a:rPr lang="en-US" dirty="0"/>
              <a:t>•    A PDSA (Plan-Do-Study-Act) cycle is a four-stage, problem-solving model used to test a prototype for change.</a:t>
            </a:r>
          </a:p>
          <a:p>
            <a:pPr>
              <a:buNone/>
            </a:pPr>
            <a:r>
              <a:rPr lang="en-US" dirty="0"/>
              <a:t>•    Learning huddles are a type of inquiry meeting intentionally designed for one of three purposes: understanding a problem, identifying changes and plan prototyping, or studying results.</a:t>
            </a:r>
          </a:p>
          <a:p>
            <a:pPr marL="0" lvl="0" indent="0" algn="l">
              <a:spcBef>
                <a:spcPts val="0"/>
              </a:spcBef>
              <a:spcAft>
                <a:spcPts val="0"/>
              </a:spcAft>
              <a:buNone/>
            </a:pPr>
            <a:endParaRPr lang="en-US" dirty="0"/>
          </a:p>
          <a:p>
            <a:pPr marL="0" indent="0">
              <a:buNone/>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a1e9b223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a1e9b223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Review the community agreements that you developed together during Module 1.</a:t>
            </a:r>
          </a:p>
          <a:p>
            <a:pPr marL="158750" indent="0">
              <a:buNone/>
            </a:pPr>
            <a:r>
              <a:rPr lang="en-US" sz="1100" b="0" i="0" u="none" strike="noStrike" cap="none" dirty="0">
                <a:solidFill>
                  <a:srgbClr val="000000"/>
                </a:solidFill>
                <a:effectLst/>
                <a:latin typeface="Arial"/>
                <a:ea typeface="Arial"/>
                <a:cs typeface="Arial"/>
                <a:sym typeface="Arial"/>
              </a:rPr>
              <a:t>Ask participants to identify an agreement for themselves that they would like to focus on for the day. They do not need to share what they selected.</a:t>
            </a:r>
          </a:p>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Review the action period activities with the group and make sure to answer any questions.</a:t>
            </a:r>
          </a:p>
          <a:p>
            <a:pPr marL="158750" indent="0">
              <a:buNone/>
            </a:pPr>
            <a:endParaRPr lang="en-US" dirty="0"/>
          </a:p>
        </p:txBody>
      </p:sp>
    </p:spTree>
    <p:extLst>
      <p:ext uri="{BB962C8B-B14F-4D97-AF65-F5344CB8AC3E}">
        <p14:creationId xmlns:p14="http://schemas.microsoft.com/office/powerpoint/2010/main" val="42177912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a6f4b3a236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a6f4b3a236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a:solidFill>
                  <a:srgbClr val="000000"/>
                </a:solidFill>
                <a:effectLst/>
                <a:latin typeface="Arial"/>
                <a:ea typeface="Arial"/>
                <a:cs typeface="Arial"/>
                <a:sym typeface="Arial"/>
              </a:rPr>
              <a:t>Have people share aloud during in-person settings or in the chat for online participation.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Ask participants to complete the session feedback form before they leave.</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542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a6f4b3a236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a6f4b3a236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Ask participants if this progress check-in is starting to feel routine now. Ask them if they have established any routines like this with their teams and how those have been received.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9fa4243d48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9fa4243d48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Remind participants that in the previous several sessions, they have learned about using data and evidence to define a problem, challenged assumptions as they conducted a root cause analysis, and started prototyping a change idea. The next step is to iteratively test and improve the prototype.</a:t>
            </a:r>
            <a:endParaRPr dirty="0"/>
          </a:p>
        </p:txBody>
      </p:sp>
    </p:spTree>
    <p:extLst>
      <p:ext uri="{BB962C8B-B14F-4D97-AF65-F5344CB8AC3E}">
        <p14:creationId xmlns:p14="http://schemas.microsoft.com/office/powerpoint/2010/main" val="885443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This module on interative testing of a prototype begins to answer the fourth improvement question.</a:t>
            </a:r>
          </a:p>
        </p:txBody>
      </p:sp>
    </p:spTree>
    <p:extLst>
      <p:ext uri="{BB962C8B-B14F-4D97-AF65-F5344CB8AC3E}">
        <p14:creationId xmlns:p14="http://schemas.microsoft.com/office/powerpoint/2010/main" val="1149583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999d9bf2f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999d9bf2f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you describe the learning targets, mention some of the key points.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Key points:</a:t>
            </a:r>
          </a:p>
          <a:p>
            <a:pPr>
              <a:buNone/>
            </a:pPr>
            <a:r>
              <a:rPr lang="en-US" dirty="0"/>
              <a:t>•    Rapid cycles help educators take intentional and disciplined action toward resolving systemic problems, reflect on their actions, and take new action based on those reflections.</a:t>
            </a:r>
          </a:p>
          <a:p>
            <a:pPr>
              <a:buNone/>
            </a:pPr>
            <a:r>
              <a:rPr lang="en-US" dirty="0"/>
              <a:t>•    A PDSA (Plan-Do-Study-Act) cycle is a four-stage, problem-solving model used to test a prototype for change.</a:t>
            </a:r>
          </a:p>
          <a:p>
            <a:pPr>
              <a:buNone/>
            </a:pPr>
            <a:r>
              <a:rPr lang="en-US" dirty="0"/>
              <a:t>•    Learning huddles are a type of inquiry meeting intentionally designed for one of three purposes: to understand a problem, identify changes and plan prototyping, or study results.</a:t>
            </a:r>
          </a:p>
          <a:p>
            <a:pPr marL="0" lvl="0" indent="0" algn="l">
              <a:spcBef>
                <a:spcPts val="0"/>
              </a:spcBef>
              <a:spcAft>
                <a:spcPts val="0"/>
              </a:spcAft>
              <a:buNone/>
            </a:pPr>
            <a:endParaRPr lang="en-US" dirty="0"/>
          </a:p>
          <a:p>
            <a:pPr marL="171450" indent="-17145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999d9bf2f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999d9bf2f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9"/>
        <p:cNvGrpSpPr/>
        <p:nvPr/>
      </p:nvGrpSpPr>
      <p:grpSpPr>
        <a:xfrm>
          <a:off x="0" y="0"/>
          <a:ext cx="0" cy="0"/>
          <a:chOff x="0" y="0"/>
          <a:chExt cx="0" cy="0"/>
        </a:xfrm>
      </p:grpSpPr>
      <p:pic>
        <p:nvPicPr>
          <p:cNvPr id="10" name="Google Shape;10;p2"/>
          <p:cNvPicPr preferRelativeResize="0"/>
          <p:nvPr/>
        </p:nvPicPr>
        <p:blipFill>
          <a:blip r:embed="rId2"/>
          <a:stretch>
            <a:fillRect/>
          </a:stretch>
        </p:blipFill>
        <p:spPr>
          <a:xfrm>
            <a:off x="572" y="0"/>
            <a:ext cx="9144000" cy="5143500"/>
          </a:xfrm>
          <a:prstGeom prst="rect">
            <a:avLst/>
          </a:prstGeom>
          <a:noFill/>
          <a:ln>
            <a:noFill/>
          </a:ln>
        </p:spPr>
      </p:pic>
      <p:sp>
        <p:nvSpPr>
          <p:cNvPr id="12" name="Google Shape;12;p2"/>
          <p:cNvSpPr txBox="1">
            <a:spLocks noGrp="1"/>
          </p:cNvSpPr>
          <p:nvPr>
            <p:ph type="subTitle" idx="1"/>
          </p:nvPr>
        </p:nvSpPr>
        <p:spPr>
          <a:xfrm>
            <a:off x="748571" y="4278793"/>
            <a:ext cx="7021500" cy="347100"/>
          </a:xfrm>
          <a:prstGeom prst="rect">
            <a:avLst/>
          </a:prstGeom>
          <a:noFill/>
          <a:ln>
            <a:noFill/>
          </a:ln>
        </p:spPr>
        <p:txBody>
          <a:bodyPr spcFirstLastPara="1" wrap="square" lIns="0" tIns="34275" rIns="68575" bIns="34275" anchor="t" anchorCtr="0">
            <a:noAutofit/>
          </a:bodyPr>
          <a:lstStyle>
            <a:lvl1pPr marL="0" lvl="0" algn="l">
              <a:lnSpc>
                <a:spcPct val="90000"/>
              </a:lnSpc>
              <a:spcBef>
                <a:spcPts val="800"/>
              </a:spcBef>
              <a:spcAft>
                <a:spcPts val="0"/>
              </a:spcAft>
              <a:buClr>
                <a:srgbClr val="483692"/>
              </a:buClr>
              <a:buSzPts val="1800"/>
              <a:buNone/>
              <a:defRPr sz="1800" cap="none">
                <a:solidFill>
                  <a:srgbClr val="483692"/>
                </a:solidFill>
                <a:latin typeface="Arial"/>
                <a:ea typeface="Arial"/>
                <a:cs typeface="Arial"/>
                <a:sym typeface="Arial"/>
              </a:defRPr>
            </a:lvl1pPr>
            <a:lvl2pPr lvl="1" algn="ctr">
              <a:lnSpc>
                <a:spcPct val="90000"/>
              </a:lnSpc>
              <a:spcBef>
                <a:spcPts val="500"/>
              </a:spcBef>
              <a:spcAft>
                <a:spcPts val="0"/>
              </a:spcAft>
              <a:buSzPts val="1500"/>
              <a:buNone/>
              <a:defRPr sz="1500"/>
            </a:lvl2pPr>
            <a:lvl3pPr lvl="2" algn="ctr">
              <a:lnSpc>
                <a:spcPct val="90000"/>
              </a:lnSpc>
              <a:spcBef>
                <a:spcPts val="500"/>
              </a:spcBef>
              <a:spcAft>
                <a:spcPts val="0"/>
              </a:spcAft>
              <a:buClr>
                <a:srgbClr val="595959"/>
              </a:buClr>
              <a:buSzPts val="1400"/>
              <a:buNone/>
              <a:defRPr sz="1400"/>
            </a:lvl3pPr>
            <a:lvl4pPr lvl="3" algn="ctr">
              <a:lnSpc>
                <a:spcPct val="90000"/>
              </a:lnSpc>
              <a:spcBef>
                <a:spcPts val="400"/>
              </a:spcBef>
              <a:spcAft>
                <a:spcPts val="0"/>
              </a:spcAft>
              <a:buClr>
                <a:srgbClr val="595959"/>
              </a:buClr>
              <a:buSzPts val="1200"/>
              <a:buNone/>
              <a:defRPr sz="1200"/>
            </a:lvl4pPr>
            <a:lvl5pPr lvl="4" algn="ctr">
              <a:lnSpc>
                <a:spcPct val="90000"/>
              </a:lnSpc>
              <a:spcBef>
                <a:spcPts val="400"/>
              </a:spcBef>
              <a:spcAft>
                <a:spcPts val="0"/>
              </a:spcAft>
              <a:buClr>
                <a:srgbClr val="59595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r>
              <a:rPr lang="en-US"/>
              <a:t>Click to edit Master subtitle style</a:t>
            </a:r>
            <a:endParaRPr dirty="0"/>
          </a:p>
        </p:txBody>
      </p:sp>
    </p:spTree>
    <p:extLst>
      <p:ext uri="{BB962C8B-B14F-4D97-AF65-F5344CB8AC3E}">
        <p14:creationId xmlns:p14="http://schemas.microsoft.com/office/powerpoint/2010/main" val="3661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5"/>
        <p:cNvGrpSpPr/>
        <p:nvPr/>
      </p:nvGrpSpPr>
      <p:grpSpPr>
        <a:xfrm>
          <a:off x="0" y="0"/>
          <a:ext cx="0" cy="0"/>
          <a:chOff x="0" y="0"/>
          <a:chExt cx="0" cy="0"/>
        </a:xfrm>
      </p:grpSpPr>
      <p:pic>
        <p:nvPicPr>
          <p:cNvPr id="36" name="Google Shape;36;p7"/>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7" name="Google Shape;37;p7"/>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38" name="Google Shape;38;p7"/>
          <p:cNvSpPr txBox="1">
            <a:spLocks noGrp="1"/>
          </p:cNvSpPr>
          <p:nvPr>
            <p:ph type="body" idx="1"/>
          </p:nvPr>
        </p:nvSpPr>
        <p:spPr>
          <a:xfrm>
            <a:off x="628650" y="1369219"/>
            <a:ext cx="38862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39" name="Google Shape;39;p7"/>
          <p:cNvSpPr txBox="1">
            <a:spLocks noGrp="1"/>
          </p:cNvSpPr>
          <p:nvPr>
            <p:ph type="body" idx="2"/>
          </p:nvPr>
        </p:nvSpPr>
        <p:spPr>
          <a:xfrm>
            <a:off x="4629150" y="1369219"/>
            <a:ext cx="38862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40" name="Google Shape;4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41" name="Google Shape;4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42" name="Google Shape;42;p7"/>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57008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45" name="Google Shape;45;p8"/>
          <p:cNvSpPr txBox="1">
            <a:spLocks noGrp="1"/>
          </p:cNvSpPr>
          <p:nvPr>
            <p:ph type="title"/>
          </p:nvPr>
        </p:nvSpPr>
        <p:spPr>
          <a:xfrm>
            <a:off x="629841"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46" name="Google Shape;46;p8"/>
          <p:cNvSpPr txBox="1">
            <a:spLocks noGrp="1"/>
          </p:cNvSpPr>
          <p:nvPr>
            <p:ph type="body" idx="1"/>
          </p:nvPr>
        </p:nvSpPr>
        <p:spPr>
          <a:xfrm>
            <a:off x="629841" y="1260872"/>
            <a:ext cx="3868200" cy="618000"/>
          </a:xfrm>
          <a:prstGeom prst="rect">
            <a:avLst/>
          </a:prstGeom>
          <a:noFill/>
          <a:ln>
            <a:noFill/>
          </a:ln>
        </p:spPr>
        <p:txBody>
          <a:bodyPr spcFirstLastPara="1" wrap="square" lIns="0" tIns="34275" rIns="68575" bIns="34275" anchor="b" anchorCtr="0">
            <a:noAutofit/>
          </a:bodyPr>
          <a:lstStyle>
            <a:lvl1pPr marL="0" lvl="0" indent="0" algn="l">
              <a:lnSpc>
                <a:spcPct val="90000"/>
              </a:lnSpc>
              <a:spcBef>
                <a:spcPts val="800"/>
              </a:spcBef>
              <a:spcAft>
                <a:spcPts val="0"/>
              </a:spcAft>
              <a:buClr>
                <a:srgbClr val="548135"/>
              </a:buClr>
              <a:buSzPts val="1800"/>
              <a:buNone/>
              <a:tabLst/>
              <a:defRPr sz="1800" b="1">
                <a:solidFill>
                  <a:srgbClr val="888888"/>
                </a:solidFill>
              </a:defRPr>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pPr lvl="0"/>
            <a:r>
              <a:rPr lang="en-US"/>
              <a:t>Click to edit Master text styles</a:t>
            </a:r>
          </a:p>
        </p:txBody>
      </p:sp>
      <p:sp>
        <p:nvSpPr>
          <p:cNvPr id="47" name="Google Shape;47;p8"/>
          <p:cNvSpPr txBox="1">
            <a:spLocks noGrp="1"/>
          </p:cNvSpPr>
          <p:nvPr>
            <p:ph type="body" idx="2"/>
          </p:nvPr>
        </p:nvSpPr>
        <p:spPr>
          <a:xfrm>
            <a:off x="629841" y="1878806"/>
            <a:ext cx="3868200" cy="27633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48" name="Google Shape;48;p8"/>
          <p:cNvSpPr txBox="1">
            <a:spLocks noGrp="1"/>
          </p:cNvSpPr>
          <p:nvPr>
            <p:ph type="body" idx="3"/>
          </p:nvPr>
        </p:nvSpPr>
        <p:spPr>
          <a:xfrm>
            <a:off x="4629150" y="1260872"/>
            <a:ext cx="3887400" cy="618000"/>
          </a:xfrm>
          <a:prstGeom prst="rect">
            <a:avLst/>
          </a:prstGeom>
          <a:noFill/>
          <a:ln>
            <a:noFill/>
          </a:ln>
        </p:spPr>
        <p:txBody>
          <a:bodyPr spcFirstLastPara="1" wrap="square" lIns="0" tIns="34275" rIns="68575" bIns="34275" anchor="b" anchorCtr="0">
            <a:noAutofit/>
          </a:bodyPr>
          <a:lstStyle>
            <a:lvl1pPr marL="0" lvl="0" indent="0" algn="l">
              <a:lnSpc>
                <a:spcPct val="90000"/>
              </a:lnSpc>
              <a:spcBef>
                <a:spcPts val="800"/>
              </a:spcBef>
              <a:spcAft>
                <a:spcPts val="0"/>
              </a:spcAft>
              <a:buClr>
                <a:srgbClr val="548135"/>
              </a:buClr>
              <a:buSzPts val="1800"/>
              <a:buNone/>
              <a:tabLst/>
              <a:defRPr sz="1800" b="1">
                <a:solidFill>
                  <a:srgbClr val="888888"/>
                </a:solidFill>
              </a:defRPr>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pPr lvl="0"/>
            <a:r>
              <a:rPr lang="en-US"/>
              <a:t>Click to edit Master text styles</a:t>
            </a:r>
          </a:p>
        </p:txBody>
      </p:sp>
      <p:sp>
        <p:nvSpPr>
          <p:cNvPr id="49" name="Google Shape;49;p8"/>
          <p:cNvSpPr txBox="1">
            <a:spLocks noGrp="1"/>
          </p:cNvSpPr>
          <p:nvPr>
            <p:ph type="body" idx="4"/>
          </p:nvPr>
        </p:nvSpPr>
        <p:spPr>
          <a:xfrm>
            <a:off x="4629150" y="1878806"/>
            <a:ext cx="3887400" cy="27633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50" name="Google Shape;50;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51" name="Google Shape;51;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52" name="Google Shape;52;p8"/>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02554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pic>
        <p:nvPicPr>
          <p:cNvPr id="9" name="Google Shape;14;p3">
            <a:extLst>
              <a:ext uri="{FF2B5EF4-FFF2-40B4-BE49-F238E27FC236}">
                <a16:creationId xmlns:a16="http://schemas.microsoft.com/office/drawing/2014/main" id="{4E54B267-AB78-4846-9943-38D342BA60A3}"/>
              </a:ext>
            </a:extLst>
          </p:cNvPr>
          <p:cNvPicPr preferRelativeResize="0"/>
          <p:nvPr/>
        </p:nvPicPr>
        <p:blipFill>
          <a:blip r:embed="rId2"/>
          <a:stretch>
            <a:fillRect/>
          </a:stretch>
        </p:blipFill>
        <p:spPr>
          <a:xfrm>
            <a:off x="-11210" y="0"/>
            <a:ext cx="9154638" cy="5149484"/>
          </a:xfrm>
          <a:prstGeom prst="rect">
            <a:avLst/>
          </a:prstGeom>
          <a:noFill/>
          <a:ln>
            <a:noFill/>
          </a:ln>
        </p:spPr>
      </p:pic>
      <p:sp>
        <p:nvSpPr>
          <p:cNvPr id="70" name="Google Shape;70;p12"/>
          <p:cNvSpPr txBox="1">
            <a:spLocks noGrp="1"/>
          </p:cNvSpPr>
          <p:nvPr>
            <p:ph type="title"/>
          </p:nvPr>
        </p:nvSpPr>
        <p:spPr>
          <a:xfrm>
            <a:off x="629841" y="740568"/>
            <a:ext cx="2949300" cy="802331"/>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71" name="Google Shape;71;p12"/>
          <p:cNvSpPr>
            <a:spLocks noGrp="1"/>
          </p:cNvSpPr>
          <p:nvPr>
            <p:ph type="pic" idx="2"/>
          </p:nvPr>
        </p:nvSpPr>
        <p:spPr>
          <a:xfrm>
            <a:off x="3887391" y="740569"/>
            <a:ext cx="4629000" cy="3655200"/>
          </a:xfrm>
          <a:prstGeom prst="rect">
            <a:avLst/>
          </a:prstGeom>
          <a:noFill/>
          <a:ln>
            <a:noFill/>
          </a:ln>
        </p:spPr>
        <p:txBody>
          <a:bodyPr spcFirstLastPara="1" wrap="square" lIns="0" tIns="34275" rIns="68575" bIns="34275" anchor="t" anchorCtr="0">
            <a:noAutofit/>
          </a:bodyPr>
          <a:lstStyle>
            <a:lvl1pPr marR="0" lvl="0" algn="l" rtl="0">
              <a:lnSpc>
                <a:spcPct val="90000"/>
              </a:lnSpc>
              <a:spcBef>
                <a:spcPts val="800"/>
              </a:spcBef>
              <a:spcAft>
                <a:spcPts val="0"/>
              </a:spcAft>
              <a:buClr>
                <a:srgbClr val="548135"/>
              </a:buClr>
              <a:buSzPts val="2400"/>
              <a:buFont typeface="Noto Sans Symbols"/>
              <a:buNone/>
              <a:defRPr sz="2400" b="1" i="0" u="none" strike="noStrike" cap="none">
                <a:solidFill>
                  <a:srgbClr val="548135"/>
                </a:solidFill>
                <a:latin typeface="Arial"/>
                <a:ea typeface="Arial"/>
                <a:cs typeface="Arial"/>
                <a:sym typeface="Arial"/>
              </a:defRPr>
            </a:lvl1pPr>
            <a:lvl2pPr marR="0" lvl="1" algn="l" rtl="0">
              <a:lnSpc>
                <a:spcPct val="90000"/>
              </a:lnSpc>
              <a:spcBef>
                <a:spcPts val="500"/>
              </a:spcBef>
              <a:spcAft>
                <a:spcPts val="0"/>
              </a:spcAft>
              <a:buClr>
                <a:srgbClr val="72BD89"/>
              </a:buClr>
              <a:buSzPts val="2100"/>
              <a:buFont typeface="Noto Sans Symbols"/>
              <a:buNone/>
              <a:defRPr sz="2100" b="0" i="0" u="none" strike="noStrike" cap="none">
                <a:solidFill>
                  <a:srgbClr val="595959"/>
                </a:solidFill>
                <a:latin typeface="Arial"/>
                <a:ea typeface="Arial"/>
                <a:cs typeface="Arial"/>
                <a:sym typeface="Arial"/>
              </a:defRPr>
            </a:lvl2pPr>
            <a:lvl3pPr marR="0" lvl="2" algn="l"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3pPr>
            <a:lvl4pPr marR="0" lvl="3"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4pPr>
            <a:lvl5pPr marR="0" lvl="4"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72" name="Google Shape;72;p12"/>
          <p:cNvSpPr txBox="1">
            <a:spLocks noGrp="1"/>
          </p:cNvSpPr>
          <p:nvPr>
            <p:ph type="body" idx="1"/>
          </p:nvPr>
        </p:nvSpPr>
        <p:spPr>
          <a:xfrm>
            <a:off x="629841" y="1677880"/>
            <a:ext cx="2949300" cy="272387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200"/>
              <a:buNone/>
              <a:tabLst/>
              <a:defRPr sz="1400">
                <a:solidFill>
                  <a:srgbClr val="888888"/>
                </a:solidFill>
              </a:defRPr>
            </a:lvl1pPr>
            <a:lvl2pPr marL="914400" lvl="1" indent="-228600" algn="l">
              <a:lnSpc>
                <a:spcPct val="90000"/>
              </a:lnSpc>
              <a:spcBef>
                <a:spcPts val="500"/>
              </a:spcBef>
              <a:spcAft>
                <a:spcPts val="0"/>
              </a:spcAft>
              <a:buSzPts val="1100"/>
              <a:buNone/>
              <a:defRPr sz="1100"/>
            </a:lvl2pPr>
            <a:lvl3pPr marL="1371600" lvl="2" indent="-228600" algn="l">
              <a:lnSpc>
                <a:spcPct val="90000"/>
              </a:lnSpc>
              <a:spcBef>
                <a:spcPts val="500"/>
              </a:spcBef>
              <a:spcAft>
                <a:spcPts val="0"/>
              </a:spcAft>
              <a:buClr>
                <a:srgbClr val="595959"/>
              </a:buClr>
              <a:buSzPts val="900"/>
              <a:buNone/>
              <a:defRPr sz="900"/>
            </a:lvl3pPr>
            <a:lvl4pPr marL="1828800" lvl="3" indent="-228600" algn="l">
              <a:lnSpc>
                <a:spcPct val="90000"/>
              </a:lnSpc>
              <a:spcBef>
                <a:spcPts val="400"/>
              </a:spcBef>
              <a:spcAft>
                <a:spcPts val="0"/>
              </a:spcAft>
              <a:buClr>
                <a:srgbClr val="595959"/>
              </a:buClr>
              <a:buSzPts val="800"/>
              <a:buNone/>
              <a:defRPr sz="800"/>
            </a:lvl4pPr>
            <a:lvl5pPr marL="2286000" lvl="4" indent="-228600" algn="l">
              <a:lnSpc>
                <a:spcPct val="90000"/>
              </a:lnSpc>
              <a:spcBef>
                <a:spcPts val="400"/>
              </a:spcBef>
              <a:spcAft>
                <a:spcPts val="0"/>
              </a:spcAft>
              <a:buClr>
                <a:srgbClr val="59595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pPr lvl="0"/>
            <a:r>
              <a:rPr lang="en-US"/>
              <a:t>Click to edit Master text styles</a:t>
            </a:r>
          </a:p>
        </p:txBody>
      </p:sp>
      <p:sp>
        <p:nvSpPr>
          <p:cNvPr id="75" name="Google Shape;75;p12"/>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66195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69"/>
        <p:cNvGrpSpPr/>
        <p:nvPr/>
      </p:nvGrpSpPr>
      <p:grpSpPr>
        <a:xfrm>
          <a:off x="0" y="0"/>
          <a:ext cx="0" cy="0"/>
          <a:chOff x="0" y="0"/>
          <a:chExt cx="0" cy="0"/>
        </a:xfrm>
      </p:grpSpPr>
      <p:pic>
        <p:nvPicPr>
          <p:cNvPr id="9" name="Google Shape;14;p3">
            <a:extLst>
              <a:ext uri="{FF2B5EF4-FFF2-40B4-BE49-F238E27FC236}">
                <a16:creationId xmlns:a16="http://schemas.microsoft.com/office/drawing/2014/main" id="{4E54B267-AB78-4846-9943-38D342BA60A3}"/>
              </a:ext>
            </a:extLst>
          </p:cNvPr>
          <p:cNvPicPr preferRelativeResize="0"/>
          <p:nvPr/>
        </p:nvPicPr>
        <p:blipFill>
          <a:blip r:embed="rId2"/>
          <a:stretch>
            <a:fillRect/>
          </a:stretch>
        </p:blipFill>
        <p:spPr>
          <a:xfrm>
            <a:off x="-11210" y="0"/>
            <a:ext cx="9154638" cy="5149484"/>
          </a:xfrm>
          <a:prstGeom prst="rect">
            <a:avLst/>
          </a:prstGeom>
          <a:noFill/>
          <a:ln>
            <a:noFill/>
          </a:ln>
        </p:spPr>
      </p:pic>
      <p:sp>
        <p:nvSpPr>
          <p:cNvPr id="71" name="Google Shape;71;p12"/>
          <p:cNvSpPr>
            <a:spLocks noGrp="1"/>
          </p:cNvSpPr>
          <p:nvPr>
            <p:ph type="pic" idx="2"/>
          </p:nvPr>
        </p:nvSpPr>
        <p:spPr>
          <a:xfrm>
            <a:off x="4128117" y="1542899"/>
            <a:ext cx="4388274" cy="2852869"/>
          </a:xfrm>
          <a:prstGeom prst="rect">
            <a:avLst/>
          </a:prstGeom>
          <a:noFill/>
          <a:ln>
            <a:noFill/>
          </a:ln>
        </p:spPr>
        <p:txBody>
          <a:bodyPr spcFirstLastPara="1" wrap="square" lIns="0" tIns="34275" rIns="68575" bIns="34275" anchor="t" anchorCtr="0">
            <a:noAutofit/>
          </a:bodyPr>
          <a:lstStyle>
            <a:lvl1pPr marR="0" lvl="0" algn="l" rtl="0">
              <a:lnSpc>
                <a:spcPct val="90000"/>
              </a:lnSpc>
              <a:spcBef>
                <a:spcPts val="800"/>
              </a:spcBef>
              <a:spcAft>
                <a:spcPts val="0"/>
              </a:spcAft>
              <a:buClr>
                <a:srgbClr val="548135"/>
              </a:buClr>
              <a:buSzPts val="2400"/>
              <a:buFont typeface="Noto Sans Symbols"/>
              <a:buNone/>
              <a:defRPr sz="2400" b="1" i="0" u="none" strike="noStrike" cap="none">
                <a:solidFill>
                  <a:srgbClr val="548135"/>
                </a:solidFill>
                <a:latin typeface="Arial"/>
                <a:ea typeface="Arial"/>
                <a:cs typeface="Arial"/>
                <a:sym typeface="Arial"/>
              </a:defRPr>
            </a:lvl1pPr>
            <a:lvl2pPr marR="0" lvl="1" algn="l" rtl="0">
              <a:lnSpc>
                <a:spcPct val="90000"/>
              </a:lnSpc>
              <a:spcBef>
                <a:spcPts val="500"/>
              </a:spcBef>
              <a:spcAft>
                <a:spcPts val="0"/>
              </a:spcAft>
              <a:buClr>
                <a:srgbClr val="72BD89"/>
              </a:buClr>
              <a:buSzPts val="2100"/>
              <a:buFont typeface="Noto Sans Symbols"/>
              <a:buNone/>
              <a:defRPr sz="2100" b="0" i="0" u="none" strike="noStrike" cap="none">
                <a:solidFill>
                  <a:srgbClr val="595959"/>
                </a:solidFill>
                <a:latin typeface="Arial"/>
                <a:ea typeface="Arial"/>
                <a:cs typeface="Arial"/>
                <a:sym typeface="Arial"/>
              </a:defRPr>
            </a:lvl2pPr>
            <a:lvl3pPr marR="0" lvl="2" algn="l"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3pPr>
            <a:lvl4pPr marR="0" lvl="3"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4pPr>
            <a:lvl5pPr marR="0" lvl="4"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75" name="Google Shape;75;p12"/>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 name="Google Shape;27;p5">
            <a:extLst>
              <a:ext uri="{FF2B5EF4-FFF2-40B4-BE49-F238E27FC236}">
                <a16:creationId xmlns:a16="http://schemas.microsoft.com/office/drawing/2014/main" id="{324C0595-E19D-EA48-9AB5-92A3942A54BC}"/>
              </a:ext>
            </a:extLst>
          </p:cNvPr>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L="0"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8" name="Google Shape;16;p3">
            <a:extLst>
              <a:ext uri="{FF2B5EF4-FFF2-40B4-BE49-F238E27FC236}">
                <a16:creationId xmlns:a16="http://schemas.microsoft.com/office/drawing/2014/main" id="{257ED9FA-CDA9-1543-A111-A23744F335A0}"/>
              </a:ext>
            </a:extLst>
          </p:cNvPr>
          <p:cNvSpPr txBox="1">
            <a:spLocks noGrp="1"/>
          </p:cNvSpPr>
          <p:nvPr>
            <p:ph type="body" idx="1"/>
          </p:nvPr>
        </p:nvSpPr>
        <p:spPr>
          <a:xfrm>
            <a:off x="628651" y="1541887"/>
            <a:ext cx="3224258" cy="2853881"/>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sz="1600"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977192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69"/>
        <p:cNvGrpSpPr/>
        <p:nvPr/>
      </p:nvGrpSpPr>
      <p:grpSpPr>
        <a:xfrm>
          <a:off x="0" y="0"/>
          <a:ext cx="0" cy="0"/>
          <a:chOff x="0" y="0"/>
          <a:chExt cx="0" cy="0"/>
        </a:xfrm>
      </p:grpSpPr>
      <p:pic>
        <p:nvPicPr>
          <p:cNvPr id="9" name="Google Shape;14;p3">
            <a:extLst>
              <a:ext uri="{FF2B5EF4-FFF2-40B4-BE49-F238E27FC236}">
                <a16:creationId xmlns:a16="http://schemas.microsoft.com/office/drawing/2014/main" id="{4E54B267-AB78-4846-9943-38D342BA60A3}"/>
              </a:ext>
            </a:extLst>
          </p:cNvPr>
          <p:cNvPicPr preferRelativeResize="0"/>
          <p:nvPr/>
        </p:nvPicPr>
        <p:blipFill>
          <a:blip r:embed="rId2"/>
          <a:stretch>
            <a:fillRect/>
          </a:stretch>
        </p:blipFill>
        <p:spPr>
          <a:xfrm>
            <a:off x="-11210" y="0"/>
            <a:ext cx="9154638" cy="5149484"/>
          </a:xfrm>
          <a:prstGeom prst="rect">
            <a:avLst/>
          </a:prstGeom>
          <a:noFill/>
          <a:ln>
            <a:noFill/>
          </a:ln>
        </p:spPr>
      </p:pic>
      <p:sp>
        <p:nvSpPr>
          <p:cNvPr id="71" name="Google Shape;71;p12"/>
          <p:cNvSpPr>
            <a:spLocks noGrp="1"/>
          </p:cNvSpPr>
          <p:nvPr>
            <p:ph type="pic" idx="2"/>
          </p:nvPr>
        </p:nvSpPr>
        <p:spPr>
          <a:xfrm>
            <a:off x="628650" y="1542899"/>
            <a:ext cx="4388274" cy="2852869"/>
          </a:xfrm>
          <a:prstGeom prst="rect">
            <a:avLst/>
          </a:prstGeom>
          <a:noFill/>
          <a:ln>
            <a:noFill/>
          </a:ln>
        </p:spPr>
        <p:txBody>
          <a:bodyPr spcFirstLastPara="1" wrap="square" lIns="0" tIns="34275" rIns="68575" bIns="34275" anchor="t" anchorCtr="0">
            <a:noAutofit/>
          </a:bodyPr>
          <a:lstStyle>
            <a:lvl1pPr marR="0" lvl="0" algn="l" rtl="0">
              <a:lnSpc>
                <a:spcPct val="90000"/>
              </a:lnSpc>
              <a:spcBef>
                <a:spcPts val="800"/>
              </a:spcBef>
              <a:spcAft>
                <a:spcPts val="0"/>
              </a:spcAft>
              <a:buClr>
                <a:srgbClr val="548135"/>
              </a:buClr>
              <a:buSzPts val="2400"/>
              <a:buFont typeface="Noto Sans Symbols"/>
              <a:buNone/>
              <a:defRPr sz="2400" b="1" i="0" u="none" strike="noStrike" cap="none">
                <a:solidFill>
                  <a:srgbClr val="548135"/>
                </a:solidFill>
                <a:latin typeface="Arial"/>
                <a:ea typeface="Arial"/>
                <a:cs typeface="Arial"/>
                <a:sym typeface="Arial"/>
              </a:defRPr>
            </a:lvl1pPr>
            <a:lvl2pPr marR="0" lvl="1" algn="l" rtl="0">
              <a:lnSpc>
                <a:spcPct val="90000"/>
              </a:lnSpc>
              <a:spcBef>
                <a:spcPts val="500"/>
              </a:spcBef>
              <a:spcAft>
                <a:spcPts val="0"/>
              </a:spcAft>
              <a:buClr>
                <a:srgbClr val="72BD89"/>
              </a:buClr>
              <a:buSzPts val="2100"/>
              <a:buFont typeface="Noto Sans Symbols"/>
              <a:buNone/>
              <a:defRPr sz="2100" b="0" i="0" u="none" strike="noStrike" cap="none">
                <a:solidFill>
                  <a:srgbClr val="595959"/>
                </a:solidFill>
                <a:latin typeface="Arial"/>
                <a:ea typeface="Arial"/>
                <a:cs typeface="Arial"/>
                <a:sym typeface="Arial"/>
              </a:defRPr>
            </a:lvl2pPr>
            <a:lvl3pPr marR="0" lvl="2" algn="l"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3pPr>
            <a:lvl4pPr marR="0" lvl="3"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4pPr>
            <a:lvl5pPr marR="0" lvl="4"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75" name="Google Shape;75;p12"/>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 name="Google Shape;27;p5">
            <a:extLst>
              <a:ext uri="{FF2B5EF4-FFF2-40B4-BE49-F238E27FC236}">
                <a16:creationId xmlns:a16="http://schemas.microsoft.com/office/drawing/2014/main" id="{324C0595-E19D-EA48-9AB5-92A3942A54BC}"/>
              </a:ext>
            </a:extLst>
          </p:cNvPr>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L="0"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8" name="Google Shape;16;p3">
            <a:extLst>
              <a:ext uri="{FF2B5EF4-FFF2-40B4-BE49-F238E27FC236}">
                <a16:creationId xmlns:a16="http://schemas.microsoft.com/office/drawing/2014/main" id="{257ED9FA-CDA9-1543-A111-A23744F335A0}"/>
              </a:ext>
            </a:extLst>
          </p:cNvPr>
          <p:cNvSpPr txBox="1">
            <a:spLocks noGrp="1"/>
          </p:cNvSpPr>
          <p:nvPr>
            <p:ph type="body" idx="1"/>
          </p:nvPr>
        </p:nvSpPr>
        <p:spPr>
          <a:xfrm>
            <a:off x="5291092" y="1541887"/>
            <a:ext cx="3224258" cy="2853881"/>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sz="1600"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801735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8" name="Google Shape;19;p4">
            <a:extLst>
              <a:ext uri="{FF2B5EF4-FFF2-40B4-BE49-F238E27FC236}">
                <a16:creationId xmlns:a16="http://schemas.microsoft.com/office/drawing/2014/main" id="{CFFAE5AF-11F4-414D-903B-A198C6A7B7CD}"/>
              </a:ext>
            </a:extLst>
          </p:cNvPr>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2" name="Title 1">
            <a:extLst>
              <a:ext uri="{FF2B5EF4-FFF2-40B4-BE49-F238E27FC236}">
                <a16:creationId xmlns:a16="http://schemas.microsoft.com/office/drawing/2014/main" id="{B1D72806-BD9A-0046-B925-808EC888C0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561266-7E1C-7845-9E41-650E4461B6CC}"/>
              </a:ext>
            </a:extLst>
          </p:cNvPr>
          <p:cNvSpPr>
            <a:spLocks noGrp="1"/>
          </p:cNvSpPr>
          <p:nvPr>
            <p:ph idx="1"/>
          </p:nvPr>
        </p:nvSpPr>
        <p:spPr/>
        <p:txBody>
          <a:bodyPr/>
          <a:lstStyle>
            <a:lvl1pPr marL="0">
              <a:defRPr/>
            </a:lvl1pPr>
            <a:lvl2pPr marL="914400" indent="-342900">
              <a:buClr>
                <a:srgbClr val="548135"/>
              </a:buClr>
              <a:buFont typeface="Arial" panose="020B0604020202020204" pitchFamily="34" charset="0"/>
              <a:buChar char="•"/>
              <a:defRPr/>
            </a:lvl2pPr>
            <a:lvl3pPr marL="1390650" indent="-342900">
              <a:buClr>
                <a:srgbClr val="548135"/>
              </a:buClr>
              <a:buFont typeface="Arial" panose="020B0604020202020204" pitchFamily="34" charset="0"/>
              <a:buChar char="•"/>
              <a:defRPr/>
            </a:lvl3pPr>
            <a:lvl4pPr marL="1854200" indent="-342900">
              <a:buClr>
                <a:srgbClr val="548135"/>
              </a:buClr>
              <a:buFont typeface="Arial" panose="020B0604020202020204" pitchFamily="34" charset="0"/>
              <a:buChar char="•"/>
              <a:defRPr/>
            </a:lvl4pPr>
            <a:lvl5pPr marL="2311400" indent="-342900">
              <a:buClr>
                <a:srgbClr val="548135"/>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F813E24-D715-604D-ADDE-81A8AF317AD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EEFEB2A-D1FA-4649-8FFE-932246426C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8B45C3-DE25-3D4A-98B4-ACE89C8CD83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31995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B8B32-A5A7-864E-A444-AF76E5B5E87E}"/>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3C6C77-E216-E743-987E-2C09DA7551E5}"/>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F7D91F-C093-3B4F-A611-599C708B4218}"/>
              </a:ext>
            </a:extLst>
          </p:cNvPr>
          <p:cNvSpPr>
            <a:spLocks noGrp="1"/>
          </p:cNvSpPr>
          <p:nvPr>
            <p:ph type="dt" sz="half" idx="10"/>
          </p:nvPr>
        </p:nvSpPr>
        <p:spPr/>
        <p:txBody>
          <a:bodyPr/>
          <a:lstStyle/>
          <a:p>
            <a:fld id="{4921B78E-EA08-7944-B76C-96BBF5C971AF}" type="datetimeFigureOut">
              <a:t>10/25/2022</a:t>
            </a:fld>
            <a:endParaRPr lang="en-US"/>
          </a:p>
        </p:txBody>
      </p:sp>
      <p:sp>
        <p:nvSpPr>
          <p:cNvPr id="5" name="Footer Placeholder 4">
            <a:extLst>
              <a:ext uri="{FF2B5EF4-FFF2-40B4-BE49-F238E27FC236}">
                <a16:creationId xmlns:a16="http://schemas.microsoft.com/office/drawing/2014/main" id="{94698D2A-4436-054A-9710-475D18F33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967B3A-4FE1-EF4F-A063-3EEC3B4D8720}"/>
              </a:ext>
            </a:extLst>
          </p:cNvPr>
          <p:cNvSpPr>
            <a:spLocks noGrp="1"/>
          </p:cNvSpPr>
          <p:nvPr>
            <p:ph type="sldNum" sz="quarter" idx="12"/>
          </p:nvPr>
        </p:nvSpPr>
        <p:spPr/>
        <p:txBody>
          <a:bodyPr/>
          <a:lstStyle/>
          <a:p>
            <a:fld id="{88F19EB1-A16D-8D43-90C7-0021778CC981}" type="slidenum">
              <a:t>‹#›</a:t>
            </a:fld>
            <a:endParaRPr lang="en-US"/>
          </a:p>
        </p:txBody>
      </p:sp>
    </p:spTree>
    <p:extLst>
      <p:ext uri="{BB962C8B-B14F-4D97-AF65-F5344CB8AC3E}">
        <p14:creationId xmlns:p14="http://schemas.microsoft.com/office/powerpoint/2010/main" val="4064318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2ACF2-A8A1-434F-A415-42DE2FB19F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F1897C-FF34-AC41-9EF1-A6AC86EE70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92B2CA-3EF6-F148-8534-D8739896E525}"/>
              </a:ext>
            </a:extLst>
          </p:cNvPr>
          <p:cNvSpPr>
            <a:spLocks noGrp="1"/>
          </p:cNvSpPr>
          <p:nvPr>
            <p:ph type="dt" sz="half" idx="10"/>
          </p:nvPr>
        </p:nvSpPr>
        <p:spPr/>
        <p:txBody>
          <a:bodyPr/>
          <a:lstStyle/>
          <a:p>
            <a:fld id="{4921B78E-EA08-7944-B76C-96BBF5C971AF}" type="datetimeFigureOut">
              <a:t>10/25/2022</a:t>
            </a:fld>
            <a:endParaRPr lang="en-US"/>
          </a:p>
        </p:txBody>
      </p:sp>
      <p:sp>
        <p:nvSpPr>
          <p:cNvPr id="5" name="Footer Placeholder 4">
            <a:extLst>
              <a:ext uri="{FF2B5EF4-FFF2-40B4-BE49-F238E27FC236}">
                <a16:creationId xmlns:a16="http://schemas.microsoft.com/office/drawing/2014/main" id="{B67BC94D-389D-1F47-BCD2-4D056F434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50581-D0C3-564B-B1AB-9C7E025EA8A0}"/>
              </a:ext>
            </a:extLst>
          </p:cNvPr>
          <p:cNvSpPr>
            <a:spLocks noGrp="1"/>
          </p:cNvSpPr>
          <p:nvPr>
            <p:ph type="sldNum" sz="quarter" idx="12"/>
          </p:nvPr>
        </p:nvSpPr>
        <p:spPr/>
        <p:txBody>
          <a:bodyPr/>
          <a:lstStyle/>
          <a:p>
            <a:fld id="{88F19EB1-A16D-8D43-90C7-0021778CC981}" type="slidenum">
              <a:t>‹#›</a:t>
            </a:fld>
            <a:endParaRPr lang="en-US"/>
          </a:p>
        </p:txBody>
      </p:sp>
    </p:spTree>
    <p:extLst>
      <p:ext uri="{BB962C8B-B14F-4D97-AF65-F5344CB8AC3E}">
        <p14:creationId xmlns:p14="http://schemas.microsoft.com/office/powerpoint/2010/main" val="2044450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A42CD-F872-414F-8850-43A0267BE34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996052-96B4-214A-842A-757C0F73B200}"/>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1FCE0A-FF3D-E84A-8CA6-131928436EEF}"/>
              </a:ext>
            </a:extLst>
          </p:cNvPr>
          <p:cNvSpPr>
            <a:spLocks noGrp="1"/>
          </p:cNvSpPr>
          <p:nvPr>
            <p:ph type="dt" sz="half" idx="10"/>
          </p:nvPr>
        </p:nvSpPr>
        <p:spPr/>
        <p:txBody>
          <a:bodyPr/>
          <a:lstStyle/>
          <a:p>
            <a:fld id="{4921B78E-EA08-7944-B76C-96BBF5C971AF}" type="datetimeFigureOut">
              <a:t>10/25/2022</a:t>
            </a:fld>
            <a:endParaRPr lang="en-US"/>
          </a:p>
        </p:txBody>
      </p:sp>
      <p:sp>
        <p:nvSpPr>
          <p:cNvPr id="5" name="Footer Placeholder 4">
            <a:extLst>
              <a:ext uri="{FF2B5EF4-FFF2-40B4-BE49-F238E27FC236}">
                <a16:creationId xmlns:a16="http://schemas.microsoft.com/office/drawing/2014/main" id="{E2772358-1C32-0243-9184-53EBCC791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F4B00-B79E-1A44-91B0-0199BFDF8AEC}"/>
              </a:ext>
            </a:extLst>
          </p:cNvPr>
          <p:cNvSpPr>
            <a:spLocks noGrp="1"/>
          </p:cNvSpPr>
          <p:nvPr>
            <p:ph type="sldNum" sz="quarter" idx="12"/>
          </p:nvPr>
        </p:nvSpPr>
        <p:spPr/>
        <p:txBody>
          <a:bodyPr/>
          <a:lstStyle/>
          <a:p>
            <a:fld id="{88F19EB1-A16D-8D43-90C7-0021778CC981}" type="slidenum">
              <a:t>‹#›</a:t>
            </a:fld>
            <a:endParaRPr lang="en-US"/>
          </a:p>
        </p:txBody>
      </p:sp>
    </p:spTree>
    <p:extLst>
      <p:ext uri="{BB962C8B-B14F-4D97-AF65-F5344CB8AC3E}">
        <p14:creationId xmlns:p14="http://schemas.microsoft.com/office/powerpoint/2010/main" val="1002225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CAC38-875B-D746-9F16-5433EB06D6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BA46F-500B-F14F-B7D5-19643EAA3C3D}"/>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D8EDF3-546D-3F49-A79B-A500C1FAFFB4}"/>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DBF958-CCF2-6348-AC98-DE8110E07ABB}"/>
              </a:ext>
            </a:extLst>
          </p:cNvPr>
          <p:cNvSpPr>
            <a:spLocks noGrp="1"/>
          </p:cNvSpPr>
          <p:nvPr>
            <p:ph type="dt" sz="half" idx="10"/>
          </p:nvPr>
        </p:nvSpPr>
        <p:spPr/>
        <p:txBody>
          <a:bodyPr/>
          <a:lstStyle/>
          <a:p>
            <a:fld id="{4921B78E-EA08-7944-B76C-96BBF5C971AF}" type="datetimeFigureOut">
              <a:t>10/25/2022</a:t>
            </a:fld>
            <a:endParaRPr lang="en-US"/>
          </a:p>
        </p:txBody>
      </p:sp>
      <p:sp>
        <p:nvSpPr>
          <p:cNvPr id="6" name="Footer Placeholder 5">
            <a:extLst>
              <a:ext uri="{FF2B5EF4-FFF2-40B4-BE49-F238E27FC236}">
                <a16:creationId xmlns:a16="http://schemas.microsoft.com/office/drawing/2014/main" id="{6480FAED-8087-C141-A92D-C224C3E662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CB97AE-D6FB-2B4C-96A0-8F96806E0398}"/>
              </a:ext>
            </a:extLst>
          </p:cNvPr>
          <p:cNvSpPr>
            <a:spLocks noGrp="1"/>
          </p:cNvSpPr>
          <p:nvPr>
            <p:ph type="sldNum" sz="quarter" idx="12"/>
          </p:nvPr>
        </p:nvSpPr>
        <p:spPr/>
        <p:txBody>
          <a:bodyPr/>
          <a:lstStyle/>
          <a:p>
            <a:fld id="{88F19EB1-A16D-8D43-90C7-0021778CC981}" type="slidenum">
              <a:t>‹#›</a:t>
            </a:fld>
            <a:endParaRPr lang="en-US"/>
          </a:p>
        </p:txBody>
      </p:sp>
    </p:spTree>
    <p:extLst>
      <p:ext uri="{BB962C8B-B14F-4D97-AF65-F5344CB8AC3E}">
        <p14:creationId xmlns:p14="http://schemas.microsoft.com/office/powerpoint/2010/main" val="404427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16" name="Google Shape;16;p3"/>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17" name="Google Shape;17;p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2" name="Title 1">
            <a:extLst>
              <a:ext uri="{FF2B5EF4-FFF2-40B4-BE49-F238E27FC236}">
                <a16:creationId xmlns:a16="http://schemas.microsoft.com/office/drawing/2014/main" id="{315D9F6F-02F2-1E46-AD72-D66973A1B8DC}"/>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87167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7FA2C-369D-E34B-867C-9DA81AC942BC}"/>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793394-92A9-994D-8D8F-7F310984C719}"/>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9A182B-51F1-2441-BFB5-F3FF070612B1}"/>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9CDD8D-E992-504D-B8AB-EBF6B3E2C596}"/>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8C261F-23DB-C845-B8DE-BEE00842814F}"/>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508D0B-D8C8-7F4A-97A6-13CFE036BDEF}"/>
              </a:ext>
            </a:extLst>
          </p:cNvPr>
          <p:cNvSpPr>
            <a:spLocks noGrp="1"/>
          </p:cNvSpPr>
          <p:nvPr>
            <p:ph type="dt" sz="half" idx="10"/>
          </p:nvPr>
        </p:nvSpPr>
        <p:spPr/>
        <p:txBody>
          <a:bodyPr/>
          <a:lstStyle/>
          <a:p>
            <a:fld id="{4921B78E-EA08-7944-B76C-96BBF5C971AF}" type="datetimeFigureOut">
              <a:t>10/25/2022</a:t>
            </a:fld>
            <a:endParaRPr lang="en-US"/>
          </a:p>
        </p:txBody>
      </p:sp>
      <p:sp>
        <p:nvSpPr>
          <p:cNvPr id="8" name="Footer Placeholder 7">
            <a:extLst>
              <a:ext uri="{FF2B5EF4-FFF2-40B4-BE49-F238E27FC236}">
                <a16:creationId xmlns:a16="http://schemas.microsoft.com/office/drawing/2014/main" id="{BDECBDB2-6865-1346-9A22-A9B14D6E67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C862B6-55FE-FB48-8675-B823820C8E53}"/>
              </a:ext>
            </a:extLst>
          </p:cNvPr>
          <p:cNvSpPr>
            <a:spLocks noGrp="1"/>
          </p:cNvSpPr>
          <p:nvPr>
            <p:ph type="sldNum" sz="quarter" idx="12"/>
          </p:nvPr>
        </p:nvSpPr>
        <p:spPr/>
        <p:txBody>
          <a:bodyPr/>
          <a:lstStyle/>
          <a:p>
            <a:fld id="{88F19EB1-A16D-8D43-90C7-0021778CC981}" type="slidenum">
              <a:t>‹#›</a:t>
            </a:fld>
            <a:endParaRPr lang="en-US"/>
          </a:p>
        </p:txBody>
      </p:sp>
    </p:spTree>
    <p:extLst>
      <p:ext uri="{BB962C8B-B14F-4D97-AF65-F5344CB8AC3E}">
        <p14:creationId xmlns:p14="http://schemas.microsoft.com/office/powerpoint/2010/main" val="419125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8E18-9B96-1242-84DB-096C752C0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615006-FEFF-F546-905B-89B41CB8656C}"/>
              </a:ext>
            </a:extLst>
          </p:cNvPr>
          <p:cNvSpPr>
            <a:spLocks noGrp="1"/>
          </p:cNvSpPr>
          <p:nvPr>
            <p:ph type="dt" sz="half" idx="10"/>
          </p:nvPr>
        </p:nvSpPr>
        <p:spPr/>
        <p:txBody>
          <a:bodyPr/>
          <a:lstStyle/>
          <a:p>
            <a:fld id="{4921B78E-EA08-7944-B76C-96BBF5C971AF}" type="datetimeFigureOut">
              <a:t>10/25/2022</a:t>
            </a:fld>
            <a:endParaRPr lang="en-US"/>
          </a:p>
        </p:txBody>
      </p:sp>
      <p:sp>
        <p:nvSpPr>
          <p:cNvPr id="4" name="Footer Placeholder 3">
            <a:extLst>
              <a:ext uri="{FF2B5EF4-FFF2-40B4-BE49-F238E27FC236}">
                <a16:creationId xmlns:a16="http://schemas.microsoft.com/office/drawing/2014/main" id="{E5FF993A-D1A6-ED41-B288-D6F2373839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F72A16-48C0-2B48-94BA-5F98A1F4E654}"/>
              </a:ext>
            </a:extLst>
          </p:cNvPr>
          <p:cNvSpPr>
            <a:spLocks noGrp="1"/>
          </p:cNvSpPr>
          <p:nvPr>
            <p:ph type="sldNum" sz="quarter" idx="12"/>
          </p:nvPr>
        </p:nvSpPr>
        <p:spPr/>
        <p:txBody>
          <a:bodyPr/>
          <a:lstStyle/>
          <a:p>
            <a:fld id="{88F19EB1-A16D-8D43-90C7-0021778CC981}" type="slidenum">
              <a:t>‹#›</a:t>
            </a:fld>
            <a:endParaRPr lang="en-US"/>
          </a:p>
        </p:txBody>
      </p:sp>
    </p:spTree>
    <p:extLst>
      <p:ext uri="{BB962C8B-B14F-4D97-AF65-F5344CB8AC3E}">
        <p14:creationId xmlns:p14="http://schemas.microsoft.com/office/powerpoint/2010/main" val="2230577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30F6A6-C8F9-C64D-8387-49865CAE5414}"/>
              </a:ext>
            </a:extLst>
          </p:cNvPr>
          <p:cNvSpPr>
            <a:spLocks noGrp="1"/>
          </p:cNvSpPr>
          <p:nvPr>
            <p:ph type="dt" sz="half" idx="10"/>
          </p:nvPr>
        </p:nvSpPr>
        <p:spPr/>
        <p:txBody>
          <a:bodyPr/>
          <a:lstStyle/>
          <a:p>
            <a:fld id="{4921B78E-EA08-7944-B76C-96BBF5C971AF}" type="datetimeFigureOut">
              <a:t>10/25/2022</a:t>
            </a:fld>
            <a:endParaRPr lang="en-US"/>
          </a:p>
        </p:txBody>
      </p:sp>
      <p:sp>
        <p:nvSpPr>
          <p:cNvPr id="3" name="Footer Placeholder 2">
            <a:extLst>
              <a:ext uri="{FF2B5EF4-FFF2-40B4-BE49-F238E27FC236}">
                <a16:creationId xmlns:a16="http://schemas.microsoft.com/office/drawing/2014/main" id="{BF13C120-F395-D443-8B4F-2E3FE14872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9FD098-F98C-C946-B0A0-43F3A528B094}"/>
              </a:ext>
            </a:extLst>
          </p:cNvPr>
          <p:cNvSpPr>
            <a:spLocks noGrp="1"/>
          </p:cNvSpPr>
          <p:nvPr>
            <p:ph type="sldNum" sz="quarter" idx="12"/>
          </p:nvPr>
        </p:nvSpPr>
        <p:spPr/>
        <p:txBody>
          <a:bodyPr/>
          <a:lstStyle/>
          <a:p>
            <a:fld id="{88F19EB1-A16D-8D43-90C7-0021778CC981}" type="slidenum">
              <a:t>‹#›</a:t>
            </a:fld>
            <a:endParaRPr lang="en-US"/>
          </a:p>
        </p:txBody>
      </p:sp>
    </p:spTree>
    <p:extLst>
      <p:ext uri="{BB962C8B-B14F-4D97-AF65-F5344CB8AC3E}">
        <p14:creationId xmlns:p14="http://schemas.microsoft.com/office/powerpoint/2010/main" val="3048976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99E4-F239-5C4B-AC21-C7F8D8EEB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DF9BBE-8D28-3443-8966-104BBC6781A9}"/>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56F881-B3C2-F343-A671-67DFB4027317}"/>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61E8C4-EDDC-9E4A-A24E-4DB92FAF752A}"/>
              </a:ext>
            </a:extLst>
          </p:cNvPr>
          <p:cNvSpPr>
            <a:spLocks noGrp="1"/>
          </p:cNvSpPr>
          <p:nvPr>
            <p:ph type="dt" sz="half" idx="10"/>
          </p:nvPr>
        </p:nvSpPr>
        <p:spPr/>
        <p:txBody>
          <a:bodyPr/>
          <a:lstStyle/>
          <a:p>
            <a:fld id="{4921B78E-EA08-7944-B76C-96BBF5C971AF}" type="datetimeFigureOut">
              <a:t>10/25/2022</a:t>
            </a:fld>
            <a:endParaRPr lang="en-US"/>
          </a:p>
        </p:txBody>
      </p:sp>
      <p:sp>
        <p:nvSpPr>
          <p:cNvPr id="6" name="Footer Placeholder 5">
            <a:extLst>
              <a:ext uri="{FF2B5EF4-FFF2-40B4-BE49-F238E27FC236}">
                <a16:creationId xmlns:a16="http://schemas.microsoft.com/office/drawing/2014/main" id="{A7406BC2-FF72-D248-904A-1F254F9C09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B82597-4723-674D-89DA-6EE157BE720D}"/>
              </a:ext>
            </a:extLst>
          </p:cNvPr>
          <p:cNvSpPr>
            <a:spLocks noGrp="1"/>
          </p:cNvSpPr>
          <p:nvPr>
            <p:ph type="sldNum" sz="quarter" idx="12"/>
          </p:nvPr>
        </p:nvSpPr>
        <p:spPr/>
        <p:txBody>
          <a:bodyPr/>
          <a:lstStyle/>
          <a:p>
            <a:fld id="{88F19EB1-A16D-8D43-90C7-0021778CC981}" type="slidenum">
              <a:t>‹#›</a:t>
            </a:fld>
            <a:endParaRPr lang="en-US"/>
          </a:p>
        </p:txBody>
      </p:sp>
    </p:spTree>
    <p:extLst>
      <p:ext uri="{BB962C8B-B14F-4D97-AF65-F5344CB8AC3E}">
        <p14:creationId xmlns:p14="http://schemas.microsoft.com/office/powerpoint/2010/main" val="2607873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96357-E0B1-2541-A257-C50E802B27CB}"/>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2160E7-9918-2C41-9682-A75C6BC05F73}"/>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D0D01B-3B86-5245-9C38-89AFDDDF9888}"/>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52BA54-1D93-C449-BD3E-365253FBA14E}"/>
              </a:ext>
            </a:extLst>
          </p:cNvPr>
          <p:cNvSpPr>
            <a:spLocks noGrp="1"/>
          </p:cNvSpPr>
          <p:nvPr>
            <p:ph type="dt" sz="half" idx="10"/>
          </p:nvPr>
        </p:nvSpPr>
        <p:spPr/>
        <p:txBody>
          <a:bodyPr/>
          <a:lstStyle/>
          <a:p>
            <a:fld id="{4921B78E-EA08-7944-B76C-96BBF5C971AF}" type="datetimeFigureOut">
              <a:t>10/25/2022</a:t>
            </a:fld>
            <a:endParaRPr lang="en-US"/>
          </a:p>
        </p:txBody>
      </p:sp>
      <p:sp>
        <p:nvSpPr>
          <p:cNvPr id="6" name="Footer Placeholder 5">
            <a:extLst>
              <a:ext uri="{FF2B5EF4-FFF2-40B4-BE49-F238E27FC236}">
                <a16:creationId xmlns:a16="http://schemas.microsoft.com/office/drawing/2014/main" id="{BBF3AD77-9B71-8A47-9555-F9F7059419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9089E-23E6-1843-8108-0523183689B1}"/>
              </a:ext>
            </a:extLst>
          </p:cNvPr>
          <p:cNvSpPr>
            <a:spLocks noGrp="1"/>
          </p:cNvSpPr>
          <p:nvPr>
            <p:ph type="sldNum" sz="quarter" idx="12"/>
          </p:nvPr>
        </p:nvSpPr>
        <p:spPr/>
        <p:txBody>
          <a:bodyPr/>
          <a:lstStyle/>
          <a:p>
            <a:fld id="{88F19EB1-A16D-8D43-90C7-0021778CC981}" type="slidenum">
              <a:t>‹#›</a:t>
            </a:fld>
            <a:endParaRPr lang="en-US"/>
          </a:p>
        </p:txBody>
      </p:sp>
    </p:spTree>
    <p:extLst>
      <p:ext uri="{BB962C8B-B14F-4D97-AF65-F5344CB8AC3E}">
        <p14:creationId xmlns:p14="http://schemas.microsoft.com/office/powerpoint/2010/main" val="1572773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C465-6D2D-2447-9282-7C41FA6580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16DEC-7447-9F44-B8FB-2486B4049B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150FD-D91D-0A40-82E3-5939ECAD3852}"/>
              </a:ext>
            </a:extLst>
          </p:cNvPr>
          <p:cNvSpPr>
            <a:spLocks noGrp="1"/>
          </p:cNvSpPr>
          <p:nvPr>
            <p:ph type="dt" sz="half" idx="10"/>
          </p:nvPr>
        </p:nvSpPr>
        <p:spPr/>
        <p:txBody>
          <a:bodyPr/>
          <a:lstStyle/>
          <a:p>
            <a:fld id="{4921B78E-EA08-7944-B76C-96BBF5C971AF}" type="datetimeFigureOut">
              <a:t>10/25/2022</a:t>
            </a:fld>
            <a:endParaRPr lang="en-US"/>
          </a:p>
        </p:txBody>
      </p:sp>
      <p:sp>
        <p:nvSpPr>
          <p:cNvPr id="5" name="Footer Placeholder 4">
            <a:extLst>
              <a:ext uri="{FF2B5EF4-FFF2-40B4-BE49-F238E27FC236}">
                <a16:creationId xmlns:a16="http://schemas.microsoft.com/office/drawing/2014/main" id="{1C468F3A-3CE8-744D-8875-3CCA99C6D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C2FAB-9A0F-2A4E-BD00-C639780D9A80}"/>
              </a:ext>
            </a:extLst>
          </p:cNvPr>
          <p:cNvSpPr>
            <a:spLocks noGrp="1"/>
          </p:cNvSpPr>
          <p:nvPr>
            <p:ph type="sldNum" sz="quarter" idx="12"/>
          </p:nvPr>
        </p:nvSpPr>
        <p:spPr/>
        <p:txBody>
          <a:bodyPr/>
          <a:lstStyle/>
          <a:p>
            <a:fld id="{88F19EB1-A16D-8D43-90C7-0021778CC981}" type="slidenum">
              <a:t>‹#›</a:t>
            </a:fld>
            <a:endParaRPr lang="en-US"/>
          </a:p>
        </p:txBody>
      </p:sp>
    </p:spTree>
    <p:extLst>
      <p:ext uri="{BB962C8B-B14F-4D97-AF65-F5344CB8AC3E}">
        <p14:creationId xmlns:p14="http://schemas.microsoft.com/office/powerpoint/2010/main" val="1470345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2D4056-7E90-4642-B433-5AD98C388D80}"/>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EF4710-5735-2544-9836-EF9B128E95ED}"/>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4049F7-2FDE-1746-94BD-A4E3CFD09D7D}"/>
              </a:ext>
            </a:extLst>
          </p:cNvPr>
          <p:cNvSpPr>
            <a:spLocks noGrp="1"/>
          </p:cNvSpPr>
          <p:nvPr>
            <p:ph type="dt" sz="half" idx="10"/>
          </p:nvPr>
        </p:nvSpPr>
        <p:spPr/>
        <p:txBody>
          <a:bodyPr/>
          <a:lstStyle/>
          <a:p>
            <a:fld id="{4921B78E-EA08-7944-B76C-96BBF5C971AF}" type="datetimeFigureOut">
              <a:t>10/25/2022</a:t>
            </a:fld>
            <a:endParaRPr lang="en-US"/>
          </a:p>
        </p:txBody>
      </p:sp>
      <p:sp>
        <p:nvSpPr>
          <p:cNvPr id="5" name="Footer Placeholder 4">
            <a:extLst>
              <a:ext uri="{FF2B5EF4-FFF2-40B4-BE49-F238E27FC236}">
                <a16:creationId xmlns:a16="http://schemas.microsoft.com/office/drawing/2014/main" id="{ED0D6E46-75BB-3A4C-B274-97CCB0397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F9364-6B0B-E647-8138-02160CCA0A24}"/>
              </a:ext>
            </a:extLst>
          </p:cNvPr>
          <p:cNvSpPr>
            <a:spLocks noGrp="1"/>
          </p:cNvSpPr>
          <p:nvPr>
            <p:ph type="sldNum" sz="quarter" idx="12"/>
          </p:nvPr>
        </p:nvSpPr>
        <p:spPr/>
        <p:txBody>
          <a:bodyPr/>
          <a:lstStyle/>
          <a:p>
            <a:fld id="{88F19EB1-A16D-8D43-90C7-0021778CC981}" type="slidenum">
              <a:t>‹#›</a:t>
            </a:fld>
            <a:endParaRPr lang="en-US"/>
          </a:p>
        </p:txBody>
      </p:sp>
    </p:spTree>
    <p:extLst>
      <p:ext uri="{BB962C8B-B14F-4D97-AF65-F5344CB8AC3E}">
        <p14:creationId xmlns:p14="http://schemas.microsoft.com/office/powerpoint/2010/main" val="840537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16" name="Google Shape;16;p3"/>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17" name="Google Shape;17;p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2" name="Title 1">
            <a:extLst>
              <a:ext uri="{FF2B5EF4-FFF2-40B4-BE49-F238E27FC236}">
                <a16:creationId xmlns:a16="http://schemas.microsoft.com/office/drawing/2014/main" id="{315D9F6F-02F2-1E46-AD72-D66973A1B8DC}"/>
              </a:ext>
            </a:extLst>
          </p:cNvPr>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a:stretch/>
        </p:blipFill>
        <p:spPr>
          <a:xfrm>
            <a:off x="-11209" y="0"/>
            <a:ext cx="9154635" cy="5149484"/>
          </a:xfrm>
          <a:prstGeom prst="rect">
            <a:avLst/>
          </a:prstGeom>
          <a:noFill/>
          <a:ln>
            <a:noFill/>
          </a:ln>
        </p:spPr>
      </p:pic>
      <p:sp>
        <p:nvSpPr>
          <p:cNvPr id="27" name="Google Shape;27;p5"/>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L="0"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28" name="Google Shape;28;p5"/>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29" name="Google Shape;29;p5"/>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Content - No logo">
  <p:cSld name="1_Content - No logo">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2" name="Google Shape;32;p6"/>
          <p:cNvSpPr txBox="1">
            <a:spLocks noGrp="1"/>
          </p:cNvSpPr>
          <p:nvPr>
            <p:ph type="title"/>
          </p:nvPr>
        </p:nvSpPr>
        <p:spPr>
          <a:xfrm>
            <a:off x="1820498" y="1599028"/>
            <a:ext cx="6485301" cy="1306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6"/>
          <p:cNvSpPr/>
          <p:nvPr/>
        </p:nvSpPr>
        <p:spPr>
          <a:xfrm>
            <a:off x="1820499" y="1423417"/>
            <a:ext cx="7323600"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3"/>
        <p:cNvGrpSpPr/>
        <p:nvPr/>
      </p:nvGrpSpPr>
      <p:grpSpPr>
        <a:xfrm>
          <a:off x="0" y="0"/>
          <a:ext cx="0" cy="0"/>
          <a:chOff x="0" y="0"/>
          <a:chExt cx="0" cy="0"/>
        </a:xfrm>
      </p:grpSpPr>
      <p:pic>
        <p:nvPicPr>
          <p:cNvPr id="14" name="Google Shape;14;p3"/>
          <p:cNvPicPr preferRelativeResize="0"/>
          <p:nvPr/>
        </p:nvPicPr>
        <p:blipFill>
          <a:blip r:embed="rId2"/>
          <a:stretch>
            <a:fillRect/>
          </a:stretch>
        </p:blipFill>
        <p:spPr>
          <a:xfrm>
            <a:off x="-11210" y="0"/>
            <a:ext cx="9154638" cy="5149484"/>
          </a:xfrm>
          <a:prstGeom prst="rect">
            <a:avLst/>
          </a:prstGeom>
          <a:noFill/>
          <a:ln>
            <a:noFill/>
          </a:ln>
        </p:spPr>
      </p:pic>
      <p:sp>
        <p:nvSpPr>
          <p:cNvPr id="16" name="Google Shape;16;p3"/>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17" name="Google Shape;17;p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 name="Title 1">
            <a:extLst>
              <a:ext uri="{FF2B5EF4-FFF2-40B4-BE49-F238E27FC236}">
                <a16:creationId xmlns:a16="http://schemas.microsoft.com/office/drawing/2014/main" id="{315D9F6F-02F2-1E46-AD72-D66973A1B8DC}"/>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56790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3" y="0"/>
            <a:ext cx="9144003" cy="5143500"/>
          </a:xfrm>
          <a:prstGeom prst="rect">
            <a:avLst/>
          </a:prstGeom>
          <a:noFill/>
          <a:ln>
            <a:noFill/>
          </a:ln>
        </p:spPr>
      </p:pic>
      <p:sp>
        <p:nvSpPr>
          <p:cNvPr id="12" name="Google Shape;12;p2"/>
          <p:cNvSpPr txBox="1">
            <a:spLocks noGrp="1"/>
          </p:cNvSpPr>
          <p:nvPr>
            <p:ph type="subTitle" idx="1"/>
          </p:nvPr>
        </p:nvSpPr>
        <p:spPr>
          <a:xfrm>
            <a:off x="748571" y="4278793"/>
            <a:ext cx="7021500" cy="347100"/>
          </a:xfrm>
          <a:prstGeom prst="rect">
            <a:avLst/>
          </a:prstGeom>
          <a:noFill/>
          <a:ln>
            <a:noFill/>
          </a:ln>
        </p:spPr>
        <p:txBody>
          <a:bodyPr spcFirstLastPara="1" wrap="square" lIns="0" tIns="34275" rIns="68575" bIns="34275" anchor="t" anchorCtr="0">
            <a:noAutofit/>
          </a:bodyPr>
          <a:lstStyle>
            <a:lvl1pPr lvl="0" algn="l">
              <a:lnSpc>
                <a:spcPct val="90000"/>
              </a:lnSpc>
              <a:spcBef>
                <a:spcPts val="800"/>
              </a:spcBef>
              <a:spcAft>
                <a:spcPts val="0"/>
              </a:spcAft>
              <a:buClr>
                <a:srgbClr val="483692"/>
              </a:buClr>
              <a:buSzPts val="1800"/>
              <a:buNone/>
              <a:defRPr sz="1800" cap="none">
                <a:solidFill>
                  <a:srgbClr val="483692"/>
                </a:solidFill>
                <a:latin typeface="Arial"/>
                <a:ea typeface="Arial"/>
                <a:cs typeface="Arial"/>
                <a:sym typeface="Arial"/>
              </a:defRPr>
            </a:lvl1pPr>
            <a:lvl2pPr lvl="1" algn="ctr">
              <a:lnSpc>
                <a:spcPct val="90000"/>
              </a:lnSpc>
              <a:spcBef>
                <a:spcPts val="500"/>
              </a:spcBef>
              <a:spcAft>
                <a:spcPts val="0"/>
              </a:spcAft>
              <a:buSzPts val="1500"/>
              <a:buNone/>
              <a:defRPr sz="1500"/>
            </a:lvl2pPr>
            <a:lvl3pPr lvl="2" algn="ctr">
              <a:lnSpc>
                <a:spcPct val="90000"/>
              </a:lnSpc>
              <a:spcBef>
                <a:spcPts val="500"/>
              </a:spcBef>
              <a:spcAft>
                <a:spcPts val="0"/>
              </a:spcAft>
              <a:buClr>
                <a:srgbClr val="595959"/>
              </a:buClr>
              <a:buSzPts val="1400"/>
              <a:buNone/>
              <a:defRPr sz="1400"/>
            </a:lvl3pPr>
            <a:lvl4pPr lvl="3" algn="ctr">
              <a:lnSpc>
                <a:spcPct val="90000"/>
              </a:lnSpc>
              <a:spcBef>
                <a:spcPts val="400"/>
              </a:spcBef>
              <a:spcAft>
                <a:spcPts val="0"/>
              </a:spcAft>
              <a:buClr>
                <a:srgbClr val="595959"/>
              </a:buClr>
              <a:buSzPts val="1200"/>
              <a:buNone/>
              <a:defRPr sz="1200"/>
            </a:lvl4pPr>
            <a:lvl5pPr lvl="4" algn="ctr">
              <a:lnSpc>
                <a:spcPct val="90000"/>
              </a:lnSpc>
              <a:spcBef>
                <a:spcPts val="400"/>
              </a:spcBef>
              <a:spcAft>
                <a:spcPts val="0"/>
              </a:spcAft>
              <a:buClr>
                <a:srgbClr val="59595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15" name="Google Shape;15;p3"/>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 name="Google Shape;16;p3"/>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b="1">
                <a:solidFill>
                  <a:srgbClr val="548135"/>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 name="Google Shape;17;p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20" name="Google Shape;20;p4"/>
          <p:cNvSpPr txBox="1">
            <a:spLocks noGrp="1"/>
          </p:cNvSpPr>
          <p:nvPr>
            <p:ph type="title"/>
          </p:nvPr>
        </p:nvSpPr>
        <p:spPr>
          <a:xfrm>
            <a:off x="623888" y="1282304"/>
            <a:ext cx="7886700" cy="2139600"/>
          </a:xfrm>
          <a:prstGeom prst="rect">
            <a:avLst/>
          </a:prstGeom>
          <a:noFill/>
          <a:ln>
            <a:noFill/>
          </a:ln>
        </p:spPr>
        <p:txBody>
          <a:bodyPr spcFirstLastPara="1" wrap="square" lIns="0" tIns="34275" rIns="68575" bIns="34275" anchor="b" anchorCtr="0">
            <a:noAutofit/>
          </a:bodyPr>
          <a:lstStyle>
            <a:lvl1pPr lvl="0" algn="l">
              <a:lnSpc>
                <a:spcPct val="90000"/>
              </a:lnSpc>
              <a:spcBef>
                <a:spcPts val="0"/>
              </a:spcBef>
              <a:spcAft>
                <a:spcPts val="0"/>
              </a:spcAft>
              <a:buClr>
                <a:srgbClr val="483692"/>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 name="Google Shape;21;p4"/>
          <p:cNvSpPr txBox="1">
            <a:spLocks noGrp="1"/>
          </p:cNvSpPr>
          <p:nvPr>
            <p:ph type="body" idx="1"/>
          </p:nvPr>
        </p:nvSpPr>
        <p:spPr>
          <a:xfrm>
            <a:off x="623888" y="3442097"/>
            <a:ext cx="7886700" cy="11250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500"/>
              </a:spcBef>
              <a:spcAft>
                <a:spcPts val="0"/>
              </a:spcAft>
              <a:buSzPts val="1500"/>
              <a:buNone/>
              <a:defRPr sz="1500">
                <a:solidFill>
                  <a:srgbClr val="888888"/>
                </a:solidFill>
              </a:defRPr>
            </a:lvl2pPr>
            <a:lvl3pPr marL="1371600" lvl="2" indent="-228600" algn="l">
              <a:lnSpc>
                <a:spcPct val="90000"/>
              </a:lnSpc>
              <a:spcBef>
                <a:spcPts val="5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2" name="Google Shape;22;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a:stretch/>
        </p:blipFill>
        <p:spPr>
          <a:xfrm>
            <a:off x="-11209" y="0"/>
            <a:ext cx="9154635" cy="5149484"/>
          </a:xfrm>
          <a:prstGeom prst="rect">
            <a:avLst/>
          </a:prstGeom>
          <a:noFill/>
          <a:ln>
            <a:noFill/>
          </a:ln>
        </p:spPr>
      </p:pic>
      <p:sp>
        <p:nvSpPr>
          <p:cNvPr id="27" name="Google Shape;27;p5"/>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 name="Google Shape;28;p5"/>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b="1">
                <a:solidFill>
                  <a:srgbClr val="548135"/>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 name="Google Shape;29;p5"/>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Content - No logo">
  <p:cSld name="1_Content - No logo">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2" name="Google Shape;32;p6"/>
          <p:cNvSpPr txBox="1">
            <a:spLocks noGrp="1"/>
          </p:cNvSpPr>
          <p:nvPr>
            <p:ph type="title"/>
          </p:nvPr>
        </p:nvSpPr>
        <p:spPr>
          <a:xfrm>
            <a:off x="1820499" y="1599028"/>
            <a:ext cx="3042600" cy="1306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6"/>
          <p:cNvSpPr/>
          <p:nvPr/>
        </p:nvSpPr>
        <p:spPr>
          <a:xfrm>
            <a:off x="1820499" y="1423417"/>
            <a:ext cx="7323600"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pic>
        <p:nvPicPr>
          <p:cNvPr id="36" name="Google Shape;36;p7"/>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7" name="Google Shape;37;p7"/>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Google Shape;38;p7"/>
          <p:cNvSpPr txBox="1">
            <a:spLocks noGrp="1"/>
          </p:cNvSpPr>
          <p:nvPr>
            <p:ph type="body" idx="1"/>
          </p:nvPr>
        </p:nvSpPr>
        <p:spPr>
          <a:xfrm>
            <a:off x="628650" y="1369219"/>
            <a:ext cx="38862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 name="Google Shape;39;p7"/>
          <p:cNvSpPr txBox="1">
            <a:spLocks noGrp="1"/>
          </p:cNvSpPr>
          <p:nvPr>
            <p:ph type="body" idx="2"/>
          </p:nvPr>
        </p:nvSpPr>
        <p:spPr>
          <a:xfrm>
            <a:off x="4629150" y="1369219"/>
            <a:ext cx="38862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45" name="Google Shape;45;p8"/>
          <p:cNvSpPr txBox="1">
            <a:spLocks noGrp="1"/>
          </p:cNvSpPr>
          <p:nvPr>
            <p:ph type="title"/>
          </p:nvPr>
        </p:nvSpPr>
        <p:spPr>
          <a:xfrm>
            <a:off x="629841"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6" name="Google Shape;46;p8"/>
          <p:cNvSpPr txBox="1">
            <a:spLocks noGrp="1"/>
          </p:cNvSpPr>
          <p:nvPr>
            <p:ph type="body" idx="1"/>
          </p:nvPr>
        </p:nvSpPr>
        <p:spPr>
          <a:xfrm>
            <a:off x="629841" y="1260872"/>
            <a:ext cx="3868200" cy="618000"/>
          </a:xfrm>
          <a:prstGeom prst="rect">
            <a:avLst/>
          </a:prstGeom>
          <a:noFill/>
          <a:ln>
            <a:noFill/>
          </a:ln>
        </p:spPr>
        <p:txBody>
          <a:bodyPr spcFirstLastPara="1" wrap="square" lIns="0" tIns="34275" rIns="68575" bIns="34275" anchor="b" anchorCtr="0">
            <a:noAutofit/>
          </a:bodyPr>
          <a:lstStyle>
            <a:lvl1pPr marL="457200" lvl="0" indent="-228600" algn="l">
              <a:lnSpc>
                <a:spcPct val="90000"/>
              </a:lnSpc>
              <a:spcBef>
                <a:spcPts val="800"/>
              </a:spcBef>
              <a:spcAft>
                <a:spcPts val="0"/>
              </a:spcAft>
              <a:buClr>
                <a:srgbClr val="548135"/>
              </a:buClr>
              <a:buSzPts val="1800"/>
              <a:buNone/>
              <a:defRPr sz="1800" b="1"/>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7" name="Google Shape;47;p8"/>
          <p:cNvSpPr txBox="1">
            <a:spLocks noGrp="1"/>
          </p:cNvSpPr>
          <p:nvPr>
            <p:ph type="body" idx="2"/>
          </p:nvPr>
        </p:nvSpPr>
        <p:spPr>
          <a:xfrm>
            <a:off x="629841" y="1878806"/>
            <a:ext cx="3868200" cy="27633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 name="Google Shape;48;p8"/>
          <p:cNvSpPr txBox="1">
            <a:spLocks noGrp="1"/>
          </p:cNvSpPr>
          <p:nvPr>
            <p:ph type="body" idx="3"/>
          </p:nvPr>
        </p:nvSpPr>
        <p:spPr>
          <a:xfrm>
            <a:off x="4629150" y="1260872"/>
            <a:ext cx="3887400" cy="618000"/>
          </a:xfrm>
          <a:prstGeom prst="rect">
            <a:avLst/>
          </a:prstGeom>
          <a:noFill/>
          <a:ln>
            <a:noFill/>
          </a:ln>
        </p:spPr>
        <p:txBody>
          <a:bodyPr spcFirstLastPara="1" wrap="square" lIns="0" tIns="34275" rIns="68575" bIns="34275" anchor="b" anchorCtr="0">
            <a:noAutofit/>
          </a:bodyPr>
          <a:lstStyle>
            <a:lvl1pPr marL="457200" lvl="0" indent="-228600" algn="l">
              <a:lnSpc>
                <a:spcPct val="90000"/>
              </a:lnSpc>
              <a:spcBef>
                <a:spcPts val="800"/>
              </a:spcBef>
              <a:spcAft>
                <a:spcPts val="0"/>
              </a:spcAft>
              <a:buClr>
                <a:srgbClr val="548135"/>
              </a:buClr>
              <a:buSzPts val="1800"/>
              <a:buNone/>
              <a:defRPr sz="1800" b="1"/>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9" name="Google Shape;49;p8"/>
          <p:cNvSpPr txBox="1">
            <a:spLocks noGrp="1"/>
          </p:cNvSpPr>
          <p:nvPr>
            <p:ph type="body" idx="4"/>
          </p:nvPr>
        </p:nvSpPr>
        <p:spPr>
          <a:xfrm>
            <a:off x="4629150" y="1878806"/>
            <a:ext cx="3887400" cy="27633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 name="Google Shape;50;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 name="Google Shape;55;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629841" y="342900"/>
            <a:ext cx="2949300" cy="1200000"/>
          </a:xfrm>
          <a:prstGeom prst="rect">
            <a:avLst/>
          </a:prstGeom>
          <a:noFill/>
          <a:ln>
            <a:noFill/>
          </a:ln>
        </p:spPr>
        <p:txBody>
          <a:bodyPr spcFirstLastPara="1" wrap="square" lIns="0" tIns="34275" rIns="68575" bIns="34275" anchor="b" anchorCtr="0">
            <a:noAutofit/>
          </a:bodyPr>
          <a:lstStyle>
            <a:lvl1pPr lvl="0" algn="l">
              <a:lnSpc>
                <a:spcPct val="90000"/>
              </a:lnSpc>
              <a:spcBef>
                <a:spcPts val="0"/>
              </a:spcBef>
              <a:spcAft>
                <a:spcPts val="0"/>
              </a:spcAft>
              <a:buClr>
                <a:srgbClr val="483692"/>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1"/>
          <p:cNvSpPr txBox="1">
            <a:spLocks noGrp="1"/>
          </p:cNvSpPr>
          <p:nvPr>
            <p:ph type="body" idx="1"/>
          </p:nvPr>
        </p:nvSpPr>
        <p:spPr>
          <a:xfrm>
            <a:off x="3887391" y="740569"/>
            <a:ext cx="4629000" cy="36552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400"/>
              <a:buNone/>
              <a:defRPr sz="2400"/>
            </a:lvl1pPr>
            <a:lvl2pPr marL="914400" lvl="1" indent="-361950" algn="l">
              <a:lnSpc>
                <a:spcPct val="90000"/>
              </a:lnSpc>
              <a:spcBef>
                <a:spcPts val="500"/>
              </a:spcBef>
              <a:spcAft>
                <a:spcPts val="0"/>
              </a:spcAft>
              <a:buSzPts val="2100"/>
              <a:buChar char="▪"/>
              <a:defRPr sz="2100"/>
            </a:lvl2pPr>
            <a:lvl3pPr marL="1371600" lvl="2" indent="-342900" algn="l">
              <a:lnSpc>
                <a:spcPct val="90000"/>
              </a:lnSpc>
              <a:spcBef>
                <a:spcPts val="500"/>
              </a:spcBef>
              <a:spcAft>
                <a:spcPts val="0"/>
              </a:spcAft>
              <a:buClr>
                <a:srgbClr val="595959"/>
              </a:buClr>
              <a:buSzPts val="1800"/>
              <a:buChar char="•"/>
              <a:defRPr sz="1800"/>
            </a:lvl3pPr>
            <a:lvl4pPr marL="1828800" lvl="3" indent="-323850" algn="l">
              <a:lnSpc>
                <a:spcPct val="90000"/>
              </a:lnSpc>
              <a:spcBef>
                <a:spcPts val="400"/>
              </a:spcBef>
              <a:spcAft>
                <a:spcPts val="0"/>
              </a:spcAft>
              <a:buClr>
                <a:srgbClr val="595959"/>
              </a:buClr>
              <a:buSzPts val="1500"/>
              <a:buChar char="•"/>
              <a:defRPr sz="1500"/>
            </a:lvl4pPr>
            <a:lvl5pPr marL="2286000" lvl="4" indent="-323850" algn="l">
              <a:lnSpc>
                <a:spcPct val="90000"/>
              </a:lnSpc>
              <a:spcBef>
                <a:spcPts val="400"/>
              </a:spcBef>
              <a:spcAft>
                <a:spcPts val="0"/>
              </a:spcAft>
              <a:buClr>
                <a:srgbClr val="595959"/>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5" name="Google Shape;65;p11"/>
          <p:cNvSpPr txBox="1">
            <a:spLocks noGrp="1"/>
          </p:cNvSpPr>
          <p:nvPr>
            <p:ph type="body" idx="2"/>
          </p:nvPr>
        </p:nvSpPr>
        <p:spPr>
          <a:xfrm>
            <a:off x="629841" y="1543050"/>
            <a:ext cx="2949300" cy="28587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200"/>
              <a:buNone/>
              <a:defRPr sz="1200"/>
            </a:lvl1pPr>
            <a:lvl2pPr marL="914400" lvl="1" indent="-228600" algn="l">
              <a:lnSpc>
                <a:spcPct val="90000"/>
              </a:lnSpc>
              <a:spcBef>
                <a:spcPts val="500"/>
              </a:spcBef>
              <a:spcAft>
                <a:spcPts val="0"/>
              </a:spcAft>
              <a:buSzPts val="1100"/>
              <a:buNone/>
              <a:defRPr sz="1100"/>
            </a:lvl2pPr>
            <a:lvl3pPr marL="1371600" lvl="2" indent="-228600" algn="l">
              <a:lnSpc>
                <a:spcPct val="90000"/>
              </a:lnSpc>
              <a:spcBef>
                <a:spcPts val="500"/>
              </a:spcBef>
              <a:spcAft>
                <a:spcPts val="0"/>
              </a:spcAft>
              <a:buClr>
                <a:srgbClr val="595959"/>
              </a:buClr>
              <a:buSzPts val="900"/>
              <a:buNone/>
              <a:defRPr sz="900"/>
            </a:lvl3pPr>
            <a:lvl4pPr marL="1828800" lvl="3" indent="-228600" algn="l">
              <a:lnSpc>
                <a:spcPct val="90000"/>
              </a:lnSpc>
              <a:spcBef>
                <a:spcPts val="400"/>
              </a:spcBef>
              <a:spcAft>
                <a:spcPts val="0"/>
              </a:spcAft>
              <a:buClr>
                <a:srgbClr val="595959"/>
              </a:buClr>
              <a:buSzPts val="800"/>
              <a:buNone/>
              <a:defRPr sz="800"/>
            </a:lvl4pPr>
            <a:lvl5pPr marL="2286000" lvl="4" indent="-228600" algn="l">
              <a:lnSpc>
                <a:spcPct val="90000"/>
              </a:lnSpc>
              <a:spcBef>
                <a:spcPts val="400"/>
              </a:spcBef>
              <a:spcAft>
                <a:spcPts val="0"/>
              </a:spcAft>
              <a:buClr>
                <a:srgbClr val="59595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6" name="Google Shape;66;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20" name="Google Shape;20;p4"/>
          <p:cNvSpPr txBox="1">
            <a:spLocks noGrp="1"/>
          </p:cNvSpPr>
          <p:nvPr>
            <p:ph type="title"/>
          </p:nvPr>
        </p:nvSpPr>
        <p:spPr>
          <a:xfrm>
            <a:off x="623888" y="1282304"/>
            <a:ext cx="7886700" cy="2139600"/>
          </a:xfrm>
          <a:prstGeom prst="rect">
            <a:avLst/>
          </a:prstGeom>
          <a:noFill/>
          <a:ln>
            <a:noFill/>
          </a:ln>
        </p:spPr>
        <p:txBody>
          <a:bodyPr spcFirstLastPara="1" wrap="square" lIns="0" tIns="34275" rIns="68575" bIns="34275" anchor="b" anchorCtr="0">
            <a:noAutofit/>
          </a:bodyPr>
          <a:lstStyle>
            <a:lvl1pPr marL="0" lvl="0" algn="l">
              <a:lnSpc>
                <a:spcPct val="90000"/>
              </a:lnSpc>
              <a:spcBef>
                <a:spcPts val="0"/>
              </a:spcBef>
              <a:spcAft>
                <a:spcPts val="0"/>
              </a:spcAft>
              <a:buClr>
                <a:srgbClr val="483692"/>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21" name="Google Shape;21;p4"/>
          <p:cNvSpPr txBox="1">
            <a:spLocks noGrp="1"/>
          </p:cNvSpPr>
          <p:nvPr>
            <p:ph type="body" idx="1"/>
          </p:nvPr>
        </p:nvSpPr>
        <p:spPr>
          <a:xfrm>
            <a:off x="623888" y="3442097"/>
            <a:ext cx="7886700" cy="11250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888888"/>
              </a:buClr>
              <a:buSzPts val="1800"/>
              <a:buNone/>
              <a:tabLst/>
              <a:defRPr sz="1800">
                <a:solidFill>
                  <a:srgbClr val="888888"/>
                </a:solidFill>
              </a:defRPr>
            </a:lvl1pPr>
            <a:lvl2pPr marL="914400" lvl="1" indent="-228600" algn="l">
              <a:lnSpc>
                <a:spcPct val="90000"/>
              </a:lnSpc>
              <a:spcBef>
                <a:spcPts val="500"/>
              </a:spcBef>
              <a:spcAft>
                <a:spcPts val="0"/>
              </a:spcAft>
              <a:buSzPts val="1500"/>
              <a:buNone/>
              <a:defRPr sz="1500">
                <a:solidFill>
                  <a:srgbClr val="888888"/>
                </a:solidFill>
              </a:defRPr>
            </a:lvl2pPr>
            <a:lvl3pPr marL="1371600" lvl="2" indent="-228600" algn="l">
              <a:lnSpc>
                <a:spcPct val="90000"/>
              </a:lnSpc>
              <a:spcBef>
                <a:spcPts val="5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pPr lvl="0"/>
            <a:r>
              <a:rPr lang="en-US"/>
              <a:t>Click to edit Master text styles</a:t>
            </a:r>
          </a:p>
        </p:txBody>
      </p:sp>
      <p:sp>
        <p:nvSpPr>
          <p:cNvPr id="22" name="Google Shape;22;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b="0" i="0" u="none" strike="noStrike" cap="none">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23" name="Google Shape;23;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b="0" i="0" u="none" strike="noStrike" cap="none">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24" name="Google Shape;24;p4"/>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97034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629841" y="342900"/>
            <a:ext cx="2949300" cy="1200000"/>
          </a:xfrm>
          <a:prstGeom prst="rect">
            <a:avLst/>
          </a:prstGeom>
          <a:noFill/>
          <a:ln>
            <a:noFill/>
          </a:ln>
        </p:spPr>
        <p:txBody>
          <a:bodyPr spcFirstLastPara="1" wrap="square" lIns="0" tIns="34275" rIns="68575" bIns="34275" anchor="b" anchorCtr="0">
            <a:noAutofit/>
          </a:bodyPr>
          <a:lstStyle>
            <a:lvl1pPr lvl="0" algn="l">
              <a:lnSpc>
                <a:spcPct val="90000"/>
              </a:lnSpc>
              <a:spcBef>
                <a:spcPts val="0"/>
              </a:spcBef>
              <a:spcAft>
                <a:spcPts val="0"/>
              </a:spcAft>
              <a:buClr>
                <a:srgbClr val="483692"/>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 name="Google Shape;71;p12"/>
          <p:cNvSpPr>
            <a:spLocks noGrp="1"/>
          </p:cNvSpPr>
          <p:nvPr>
            <p:ph type="pic" idx="2"/>
          </p:nvPr>
        </p:nvSpPr>
        <p:spPr>
          <a:xfrm>
            <a:off x="3887391" y="740569"/>
            <a:ext cx="4629000" cy="3655200"/>
          </a:xfrm>
          <a:prstGeom prst="rect">
            <a:avLst/>
          </a:prstGeom>
          <a:noFill/>
          <a:ln>
            <a:noFill/>
          </a:ln>
        </p:spPr>
        <p:txBody>
          <a:bodyPr spcFirstLastPara="1" wrap="square" lIns="0" tIns="34275" rIns="68575" bIns="34275" anchor="t" anchorCtr="0">
            <a:noAutofit/>
          </a:bodyPr>
          <a:lstStyle>
            <a:lvl1pPr marR="0" lvl="0" algn="l" rtl="0">
              <a:lnSpc>
                <a:spcPct val="90000"/>
              </a:lnSpc>
              <a:spcBef>
                <a:spcPts val="800"/>
              </a:spcBef>
              <a:spcAft>
                <a:spcPts val="0"/>
              </a:spcAft>
              <a:buClr>
                <a:srgbClr val="548135"/>
              </a:buClr>
              <a:buSzPts val="2400"/>
              <a:buFont typeface="Noto Sans Symbols"/>
              <a:buNone/>
              <a:defRPr sz="2400" b="1" i="0" u="none" strike="noStrike" cap="none">
                <a:solidFill>
                  <a:srgbClr val="548135"/>
                </a:solidFill>
                <a:latin typeface="Arial"/>
                <a:ea typeface="Arial"/>
                <a:cs typeface="Arial"/>
                <a:sym typeface="Arial"/>
              </a:defRPr>
            </a:lvl1pPr>
            <a:lvl2pPr marR="0" lvl="1" algn="l" rtl="0">
              <a:lnSpc>
                <a:spcPct val="90000"/>
              </a:lnSpc>
              <a:spcBef>
                <a:spcPts val="500"/>
              </a:spcBef>
              <a:spcAft>
                <a:spcPts val="0"/>
              </a:spcAft>
              <a:buClr>
                <a:srgbClr val="72BD89"/>
              </a:buClr>
              <a:buSzPts val="2100"/>
              <a:buFont typeface="Noto Sans Symbols"/>
              <a:buNone/>
              <a:defRPr sz="2100" b="0" i="0" u="none" strike="noStrike" cap="none">
                <a:solidFill>
                  <a:srgbClr val="595959"/>
                </a:solidFill>
                <a:latin typeface="Arial"/>
                <a:ea typeface="Arial"/>
                <a:cs typeface="Arial"/>
                <a:sym typeface="Arial"/>
              </a:defRPr>
            </a:lvl2pPr>
            <a:lvl3pPr marR="0" lvl="2" algn="l"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3pPr>
            <a:lvl4pPr marR="0" lvl="3"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4pPr>
            <a:lvl5pPr marR="0" lvl="4"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2" name="Google Shape;72;p12"/>
          <p:cNvSpPr txBox="1">
            <a:spLocks noGrp="1"/>
          </p:cNvSpPr>
          <p:nvPr>
            <p:ph type="body" idx="1"/>
          </p:nvPr>
        </p:nvSpPr>
        <p:spPr>
          <a:xfrm>
            <a:off x="629841" y="1543050"/>
            <a:ext cx="2949300" cy="28587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200"/>
              <a:buNone/>
              <a:defRPr sz="1200"/>
            </a:lvl1pPr>
            <a:lvl2pPr marL="914400" lvl="1" indent="-228600" algn="l">
              <a:lnSpc>
                <a:spcPct val="90000"/>
              </a:lnSpc>
              <a:spcBef>
                <a:spcPts val="500"/>
              </a:spcBef>
              <a:spcAft>
                <a:spcPts val="0"/>
              </a:spcAft>
              <a:buSzPts val="1100"/>
              <a:buNone/>
              <a:defRPr sz="1100"/>
            </a:lvl2pPr>
            <a:lvl3pPr marL="1371600" lvl="2" indent="-228600" algn="l">
              <a:lnSpc>
                <a:spcPct val="90000"/>
              </a:lnSpc>
              <a:spcBef>
                <a:spcPts val="500"/>
              </a:spcBef>
              <a:spcAft>
                <a:spcPts val="0"/>
              </a:spcAft>
              <a:buClr>
                <a:srgbClr val="595959"/>
              </a:buClr>
              <a:buSzPts val="900"/>
              <a:buNone/>
              <a:defRPr sz="900"/>
            </a:lvl3pPr>
            <a:lvl4pPr marL="1828800" lvl="3" indent="-228600" algn="l">
              <a:lnSpc>
                <a:spcPct val="90000"/>
              </a:lnSpc>
              <a:spcBef>
                <a:spcPts val="400"/>
              </a:spcBef>
              <a:spcAft>
                <a:spcPts val="0"/>
              </a:spcAft>
              <a:buClr>
                <a:srgbClr val="595959"/>
              </a:buClr>
              <a:buSzPts val="800"/>
              <a:buNone/>
              <a:defRPr sz="800"/>
            </a:lvl4pPr>
            <a:lvl5pPr marL="2286000" lvl="4" indent="-228600" algn="l">
              <a:lnSpc>
                <a:spcPct val="90000"/>
              </a:lnSpc>
              <a:spcBef>
                <a:spcPts val="400"/>
              </a:spcBef>
              <a:spcAft>
                <a:spcPts val="0"/>
              </a:spcAft>
              <a:buClr>
                <a:srgbClr val="59595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3" name="Google Shape;73;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4" name="Google Shape;74;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3"/>
          <p:cNvSpPr txBox="1">
            <a:spLocks noGrp="1"/>
          </p:cNvSpPr>
          <p:nvPr>
            <p:ph type="body" idx="1"/>
          </p:nvPr>
        </p:nvSpPr>
        <p:spPr>
          <a:xfrm rot="5400000">
            <a:off x="2940300" y="-942431"/>
            <a:ext cx="3263400" cy="78867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 name="Google Shape;79;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0" name="Google Shape;80;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13"/>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rot="5400000">
            <a:off x="5350050" y="1467544"/>
            <a:ext cx="4359000" cy="19716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 name="Google Shape;84;p14"/>
          <p:cNvSpPr txBox="1">
            <a:spLocks noGrp="1"/>
          </p:cNvSpPr>
          <p:nvPr>
            <p:ph type="body" idx="1"/>
          </p:nvPr>
        </p:nvSpPr>
        <p:spPr>
          <a:xfrm rot="5400000">
            <a:off x="1349475" y="-447056"/>
            <a:ext cx="4359000" cy="58008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6" name="Google Shape;86;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7" name="Google Shape;87;p14"/>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311700" y="445025"/>
            <a:ext cx="8520600" cy="572700"/>
          </a:xfrm>
          <a:prstGeom prst="rect">
            <a:avLst/>
          </a:prstGeom>
        </p:spPr>
        <p:txBody>
          <a:bodyPr spcFirstLastPara="1" wrap="square" lIns="0"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 name="Google Shape;90;p15"/>
          <p:cNvSpPr txBox="1">
            <a:spLocks noGrp="1"/>
          </p:cNvSpPr>
          <p:nvPr>
            <p:ph type="body" idx="1"/>
          </p:nvPr>
        </p:nvSpPr>
        <p:spPr>
          <a:xfrm>
            <a:off x="311700" y="1152475"/>
            <a:ext cx="8520600" cy="3416400"/>
          </a:xfrm>
          <a:prstGeom prst="rect">
            <a:avLst/>
          </a:prstGeom>
        </p:spPr>
        <p:txBody>
          <a:bodyPr spcFirstLastPara="1" wrap="square" lIns="0" tIns="34275" rIns="68575" bIns="34275" anchor="t" anchorCtr="0">
            <a:noAutofit/>
          </a:bodyPr>
          <a:lstStyle>
            <a:lvl1pPr marL="457200" lvl="0" indent="-228600" rtl="0">
              <a:spcBef>
                <a:spcPts val="800"/>
              </a:spcBef>
              <a:spcAft>
                <a:spcPts val="0"/>
              </a:spcAft>
              <a:buSzPts val="2100"/>
              <a:buNone/>
              <a:defRPr/>
            </a:lvl1pPr>
            <a:lvl2pPr marL="914400" lvl="1" indent="-342900" rtl="0">
              <a:spcBef>
                <a:spcPts val="500"/>
              </a:spcBef>
              <a:spcAft>
                <a:spcPts val="0"/>
              </a:spcAft>
              <a:buSzPts val="1800"/>
              <a:buChar char="▪"/>
              <a:defRPr/>
            </a:lvl2pPr>
            <a:lvl3pPr marL="1371600" lvl="2" indent="-323850" rtl="0">
              <a:spcBef>
                <a:spcPts val="5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91" name="Google Shape;91;p1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311700" y="2150850"/>
            <a:ext cx="8520600" cy="841800"/>
          </a:xfrm>
          <a:prstGeom prst="rect">
            <a:avLst/>
          </a:prstGeom>
        </p:spPr>
        <p:txBody>
          <a:bodyPr spcFirstLastPara="1" wrap="square" lIns="0"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4" name="Google Shape;94;p1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95"/>
        <p:cNvGrpSpPr/>
        <p:nvPr/>
      </p:nvGrpSpPr>
      <p:grpSpPr>
        <a:xfrm>
          <a:off x="0" y="0"/>
          <a:ext cx="0" cy="0"/>
          <a:chOff x="0" y="0"/>
          <a:chExt cx="0" cy="0"/>
        </a:xfrm>
      </p:grpSpPr>
      <p:sp>
        <p:nvSpPr>
          <p:cNvPr id="96" name="Google Shape;96;p17"/>
          <p:cNvSpPr txBox="1">
            <a:spLocks noGrp="1"/>
          </p:cNvSpPr>
          <p:nvPr>
            <p:ph type="sldNum" idx="12"/>
          </p:nvPr>
        </p:nvSpPr>
        <p:spPr>
          <a:xfrm>
            <a:off x="109075" y="146024"/>
            <a:ext cx="1807200" cy="1252800"/>
          </a:xfrm>
          <a:prstGeom prst="rect">
            <a:avLst/>
          </a:prstGeom>
        </p:spPr>
        <p:txBody>
          <a:bodyPr spcFirstLastPara="1" wrap="square" lIns="68575" tIns="68575" rIns="68575" bIns="68575" anchor="ctr" anchorCtr="0">
            <a:noAutofit/>
          </a:bodyPr>
          <a:lstStyle>
            <a:lvl1pPr lvl="0" rtl="0">
              <a:buNone/>
              <a:defRPr sz="1100">
                <a:solidFill>
                  <a:srgbClr val="9FC5E8"/>
                </a:solidFill>
              </a:defRPr>
            </a:lvl1pPr>
            <a:lvl2pPr lvl="1" rtl="0">
              <a:buNone/>
              <a:defRPr sz="1100">
                <a:solidFill>
                  <a:srgbClr val="9FC5E8"/>
                </a:solidFill>
              </a:defRPr>
            </a:lvl2pPr>
            <a:lvl3pPr lvl="2" rtl="0">
              <a:buNone/>
              <a:defRPr sz="1100">
                <a:solidFill>
                  <a:srgbClr val="9FC5E8"/>
                </a:solidFill>
              </a:defRPr>
            </a:lvl3pPr>
            <a:lvl4pPr lvl="3" rtl="0">
              <a:buNone/>
              <a:defRPr sz="1100">
                <a:solidFill>
                  <a:srgbClr val="9FC5E8"/>
                </a:solidFill>
              </a:defRPr>
            </a:lvl4pPr>
            <a:lvl5pPr lvl="4" rtl="0">
              <a:buNone/>
              <a:defRPr sz="1100">
                <a:solidFill>
                  <a:srgbClr val="9FC5E8"/>
                </a:solidFill>
              </a:defRPr>
            </a:lvl5pPr>
            <a:lvl6pPr lvl="5" rtl="0">
              <a:buNone/>
              <a:defRPr sz="1100">
                <a:solidFill>
                  <a:srgbClr val="9FC5E8"/>
                </a:solidFill>
              </a:defRPr>
            </a:lvl6pPr>
            <a:lvl7pPr lvl="6" rtl="0">
              <a:buNone/>
              <a:defRPr sz="1100">
                <a:solidFill>
                  <a:srgbClr val="9FC5E8"/>
                </a:solidFill>
              </a:defRPr>
            </a:lvl7pPr>
            <a:lvl8pPr lvl="7" rtl="0">
              <a:buNone/>
              <a:defRPr sz="1100">
                <a:solidFill>
                  <a:srgbClr val="9FC5E8"/>
                </a:solidFill>
              </a:defRPr>
            </a:lvl8pPr>
            <a:lvl9pPr lvl="8" rtl="0">
              <a:buNone/>
              <a:defRPr sz="1100">
                <a:solidFill>
                  <a:srgbClr val="9FC5E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_HEADER_2">
  <p:cSld name="SECTION_HEADER_2">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2150850"/>
            <a:ext cx="8520600" cy="841800"/>
          </a:xfrm>
          <a:prstGeom prst="rect">
            <a:avLst/>
          </a:prstGeom>
        </p:spPr>
        <p:txBody>
          <a:bodyPr spcFirstLastPara="1" wrap="square" lIns="0"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9" name="Google Shape;99;p1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se Slide (No Content)">
  <p:cSld name="Base Slide (No Content)_2">
    <p:spTree>
      <p:nvGrpSpPr>
        <p:cNvPr id="1" name="Shape 100"/>
        <p:cNvGrpSpPr/>
        <p:nvPr/>
      </p:nvGrpSpPr>
      <p:grpSpPr>
        <a:xfrm>
          <a:off x="0" y="0"/>
          <a:ext cx="0" cy="0"/>
          <a:chOff x="0" y="0"/>
          <a:chExt cx="0" cy="0"/>
        </a:xfrm>
      </p:grpSpPr>
      <p:sp>
        <p:nvSpPr>
          <p:cNvPr id="101" name="Google Shape;101;p19"/>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02" name="Google Shape;102;p19"/>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Slade - BASE 2">
  <p:cSld name="Content Slade - BASE">
    <p:spTree>
      <p:nvGrpSpPr>
        <p:cNvPr id="1" name="Shape 103"/>
        <p:cNvGrpSpPr/>
        <p:nvPr/>
      </p:nvGrpSpPr>
      <p:grpSpPr>
        <a:xfrm>
          <a:off x="0" y="0"/>
          <a:ext cx="0" cy="0"/>
          <a:chOff x="0" y="0"/>
          <a:chExt cx="0" cy="0"/>
        </a:xfrm>
      </p:grpSpPr>
      <p:pic>
        <p:nvPicPr>
          <p:cNvPr id="104" name="Google Shape;104;p2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5" name="Google Shape;105;p20"/>
          <p:cNvSpPr txBox="1">
            <a:spLocks noGrp="1"/>
          </p:cNvSpPr>
          <p:nvPr>
            <p:ph type="title"/>
          </p:nvPr>
        </p:nvSpPr>
        <p:spPr>
          <a:xfrm>
            <a:off x="459137" y="701201"/>
            <a:ext cx="8260200" cy="8901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400"/>
              <a:buFont typeface="Corbel"/>
              <a:buNone/>
              <a:defRPr sz="3400" b="1" i="0" u="none" strike="noStrike" cap="none">
                <a:solidFill>
                  <a:schemeClr val="dk1"/>
                </a:solidFill>
                <a:latin typeface="Corbel"/>
                <a:ea typeface="Corbel"/>
                <a:cs typeface="Corbel"/>
                <a:sym typeface="Corbel"/>
              </a:defRPr>
            </a:lvl1pPr>
            <a:lvl2pPr lvl="1" rtl="0">
              <a:spcBef>
                <a:spcPts val="50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6" name="Google Shape;106;p20"/>
          <p:cNvSpPr txBox="1">
            <a:spLocks noGrp="1"/>
          </p:cNvSpPr>
          <p:nvPr>
            <p:ph type="body" idx="1"/>
          </p:nvPr>
        </p:nvSpPr>
        <p:spPr>
          <a:xfrm>
            <a:off x="459137" y="1710374"/>
            <a:ext cx="8260200" cy="29223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2"/>
              </a:buClr>
              <a:buSzPts val="2100"/>
              <a:buFont typeface="Arial"/>
              <a:buNone/>
              <a:defRPr sz="2100" b="1" i="0" u="none" strike="noStrike" cap="none">
                <a:solidFill>
                  <a:schemeClr val="dk2"/>
                </a:solidFill>
                <a:latin typeface="Arial"/>
                <a:ea typeface="Arial"/>
                <a:cs typeface="Arial"/>
                <a:sym typeface="Arial"/>
              </a:defRPr>
            </a:lvl1pPr>
            <a:lvl2pPr marL="914400" marR="0" lvl="1" indent="-342900" algn="l" rtl="0">
              <a:lnSpc>
                <a:spcPct val="90000"/>
              </a:lnSpc>
              <a:spcBef>
                <a:spcPts val="8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3pPr>
            <a:lvl4pPr marL="1828800" marR="0" lvl="3"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p:nvPr/>
        </p:nvSpPr>
        <p:spPr>
          <a:xfrm>
            <a:off x="270860" y="4824134"/>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pic>
        <p:nvPicPr>
          <p:cNvPr id="108" name="Google Shape;108;p20"/>
          <p:cNvPicPr preferRelativeResize="0"/>
          <p:nvPr/>
        </p:nvPicPr>
        <p:blipFill rotWithShape="1">
          <a:blip r:embed="rId3">
            <a:alphaModFix/>
          </a:blip>
          <a:srcRect/>
          <a:stretch/>
        </p:blipFill>
        <p:spPr>
          <a:xfrm>
            <a:off x="7224148" y="199117"/>
            <a:ext cx="1495310" cy="33270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se Slide (No Content) 1">
  <p:cSld name="Base Slide (No Content)_3">
    <p:spTree>
      <p:nvGrpSpPr>
        <p:cNvPr id="1" name="Shape 109"/>
        <p:cNvGrpSpPr/>
        <p:nvPr/>
      </p:nvGrpSpPr>
      <p:grpSpPr>
        <a:xfrm>
          <a:off x="0" y="0"/>
          <a:ext cx="0" cy="0"/>
          <a:chOff x="0" y="0"/>
          <a:chExt cx="0" cy="0"/>
        </a:xfrm>
      </p:grpSpPr>
      <p:sp>
        <p:nvSpPr>
          <p:cNvPr id="110" name="Google Shape;110;p21"/>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Font typeface="Corbel"/>
              <a:buNone/>
            </a:pPr>
            <a:endParaRPr sz="3800" b="1">
              <a:solidFill>
                <a:schemeClr val="dk1"/>
              </a:solidFill>
              <a:latin typeface="Corbel"/>
              <a:ea typeface="Corbel"/>
              <a:cs typeface="Corbel"/>
              <a:sym typeface="Corbel"/>
            </a:endParaRPr>
          </a:p>
        </p:txBody>
      </p:sp>
      <p:sp>
        <p:nvSpPr>
          <p:cNvPr id="111" name="Google Shape;111;p21"/>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a:solidFill>
                  <a:schemeClr val="lt1"/>
                </a:solidFill>
                <a:latin typeface="Trebuchet MS"/>
                <a:ea typeface="Trebuchet MS"/>
                <a:cs typeface="Trebuchet MS"/>
                <a:sym typeface="Trebuchet MS"/>
              </a:rPr>
              <a:t>‹#›</a:t>
            </a:fld>
            <a:endParaRPr sz="1000" b="1">
              <a:solidFill>
                <a:schemeClr val="lt1"/>
              </a:solidFill>
              <a:latin typeface="Trebuchet MS"/>
              <a:ea typeface="Trebuchet MS"/>
              <a:cs typeface="Trebuchet MS"/>
              <a:sym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a:stretch/>
        </p:blipFill>
        <p:spPr>
          <a:xfrm>
            <a:off x="-11209" y="0"/>
            <a:ext cx="9154635" cy="5149484"/>
          </a:xfrm>
          <a:prstGeom prst="rect">
            <a:avLst/>
          </a:prstGeom>
          <a:noFill/>
          <a:ln>
            <a:noFill/>
          </a:ln>
        </p:spPr>
      </p:pic>
      <p:sp>
        <p:nvSpPr>
          <p:cNvPr id="27" name="Google Shape;27;p5"/>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L="0"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28" name="Google Shape;28;p5"/>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29" name="Google Shape;29;p5"/>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872567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Intro (No Image)">
  <p:cSld name="Section Intro (No Image)">
    <p:spTree>
      <p:nvGrpSpPr>
        <p:cNvPr id="1" name="Shape 112"/>
        <p:cNvGrpSpPr/>
        <p:nvPr/>
      </p:nvGrpSpPr>
      <p:grpSpPr>
        <a:xfrm>
          <a:off x="0" y="0"/>
          <a:ext cx="0" cy="0"/>
          <a:chOff x="0" y="0"/>
          <a:chExt cx="0" cy="0"/>
        </a:xfrm>
      </p:grpSpPr>
      <p:pic>
        <p:nvPicPr>
          <p:cNvPr id="113" name="Google Shape;113;p22"/>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14" name="Google Shape;114;p22"/>
          <p:cNvPicPr preferRelativeResize="0"/>
          <p:nvPr/>
        </p:nvPicPr>
        <p:blipFill rotWithShape="1">
          <a:blip r:embed="rId3">
            <a:alphaModFix/>
          </a:blip>
          <a:srcRect/>
          <a:stretch/>
        </p:blipFill>
        <p:spPr>
          <a:xfrm>
            <a:off x="7617278" y="199117"/>
            <a:ext cx="1298122" cy="288832"/>
          </a:xfrm>
          <a:prstGeom prst="rect">
            <a:avLst/>
          </a:prstGeom>
          <a:noFill/>
          <a:ln>
            <a:noFill/>
          </a:ln>
        </p:spPr>
      </p:pic>
      <p:sp>
        <p:nvSpPr>
          <p:cNvPr id="115" name="Google Shape;115;p22"/>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16" name="Google Shape;116;p22"/>
          <p:cNvSpPr txBox="1">
            <a:spLocks noGrp="1"/>
          </p:cNvSpPr>
          <p:nvPr>
            <p:ph type="ctrTitle"/>
          </p:nvPr>
        </p:nvSpPr>
        <p:spPr>
          <a:xfrm>
            <a:off x="831613" y="1589312"/>
            <a:ext cx="6785700" cy="1206300"/>
          </a:xfrm>
          <a:prstGeom prst="rect">
            <a:avLst/>
          </a:prstGeom>
          <a:noFill/>
          <a:ln>
            <a:noFill/>
          </a:ln>
        </p:spPr>
        <p:txBody>
          <a:bodyPr spcFirstLastPara="1" wrap="square" lIns="68575" tIns="34275" rIns="68575" bIns="34275" anchor="t" anchorCtr="0">
            <a:noAutofit/>
          </a:bodyPr>
          <a:lstStyle>
            <a:lvl1pPr marR="0" lvl="0" algn="l" rtl="0">
              <a:lnSpc>
                <a:spcPct val="85000"/>
              </a:lnSpc>
              <a:spcBef>
                <a:spcPts val="0"/>
              </a:spcBef>
              <a:spcAft>
                <a:spcPts val="0"/>
              </a:spcAft>
              <a:buClr>
                <a:schemeClr val="dk1"/>
              </a:buClr>
              <a:buSzPts val="3400"/>
              <a:buFont typeface="Corbel"/>
              <a:buNone/>
              <a:defRPr sz="3400" b="1" i="0" u="none" strike="noStrike" cap="none">
                <a:solidFill>
                  <a:schemeClr val="dk1"/>
                </a:solidFill>
                <a:latin typeface="Corbel"/>
                <a:ea typeface="Corbel"/>
                <a:cs typeface="Corbel"/>
                <a:sym typeface="Corbel"/>
              </a:defRPr>
            </a:lvl1pPr>
            <a:lvl2pPr lvl="1" algn="l" rtl="0">
              <a:lnSpc>
                <a:spcPct val="100000"/>
              </a:lnSpc>
              <a:spcBef>
                <a:spcPts val="50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7" name="Google Shape;117;p22"/>
          <p:cNvSpPr txBox="1">
            <a:spLocks noGrp="1"/>
          </p:cNvSpPr>
          <p:nvPr>
            <p:ph type="subTitle" idx="1"/>
          </p:nvPr>
        </p:nvSpPr>
        <p:spPr>
          <a:xfrm>
            <a:off x="1422218" y="2955835"/>
            <a:ext cx="6195300" cy="8508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800"/>
              </a:spcBef>
              <a:spcAft>
                <a:spcPts val="0"/>
              </a:spcAft>
              <a:buClr>
                <a:schemeClr val="dk2"/>
              </a:buClr>
              <a:buSzPts val="2000"/>
              <a:buFont typeface="Corbel"/>
              <a:buNone/>
              <a:defRPr sz="2000" b="1" i="0" u="none" strike="noStrike" cap="none">
                <a:solidFill>
                  <a:schemeClr val="dk2"/>
                </a:solidFill>
                <a:latin typeface="Corbel"/>
                <a:ea typeface="Corbel"/>
                <a:cs typeface="Corbel"/>
                <a:sym typeface="Corbel"/>
              </a:defRPr>
            </a:lvl1pPr>
            <a:lvl2pPr marR="0" lvl="1" algn="ctr" rtl="0">
              <a:lnSpc>
                <a:spcPct val="90000"/>
              </a:lnSpc>
              <a:spcBef>
                <a:spcPts val="800"/>
              </a:spcBef>
              <a:spcAft>
                <a:spcPts val="0"/>
              </a:spcAft>
              <a:buClr>
                <a:schemeClr val="dk2"/>
              </a:buClr>
              <a:buSzPts val="1500"/>
              <a:buFont typeface="Arial"/>
              <a:buNone/>
              <a:defRPr sz="1500" b="0" i="0" u="none" strike="noStrike" cap="none">
                <a:solidFill>
                  <a:schemeClr val="dk2"/>
                </a:solidFill>
                <a:latin typeface="Arial"/>
                <a:ea typeface="Arial"/>
                <a:cs typeface="Arial"/>
                <a:sym typeface="Arial"/>
              </a:defRPr>
            </a:lvl2pPr>
            <a:lvl3pPr marR="0" lvl="2" algn="ctr" rtl="0">
              <a:lnSpc>
                <a:spcPct val="90000"/>
              </a:lnSpc>
              <a:spcBef>
                <a:spcPts val="800"/>
              </a:spcBef>
              <a:spcAft>
                <a:spcPts val="0"/>
              </a:spcAft>
              <a:buClr>
                <a:schemeClr val="accent1"/>
              </a:buClr>
              <a:buSzPts val="1400"/>
              <a:buFont typeface="Arial"/>
              <a:buNone/>
              <a:defRPr sz="1400" b="1" i="0" u="none" strike="noStrike" cap="none">
                <a:solidFill>
                  <a:schemeClr val="accent1"/>
                </a:solidFill>
                <a:latin typeface="Arial"/>
                <a:ea typeface="Arial"/>
                <a:cs typeface="Arial"/>
                <a:sym typeface="Arial"/>
              </a:defRPr>
            </a:lvl3pPr>
            <a:lvl4pPr marR="0" lvl="3" algn="ctr" rtl="0">
              <a:lnSpc>
                <a:spcPct val="90000"/>
              </a:lnSpc>
              <a:spcBef>
                <a:spcPts val="80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R="0" lvl="4" algn="ctr" rtl="0">
              <a:lnSpc>
                <a:spcPct val="90000"/>
              </a:lnSpc>
              <a:spcBef>
                <a:spcPts val="4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18" name="Google Shape;118;p22"/>
          <p:cNvSpPr txBox="1">
            <a:spLocks noGrp="1"/>
          </p:cNvSpPr>
          <p:nvPr>
            <p:ph type="sldNum" idx="12"/>
          </p:nvPr>
        </p:nvSpPr>
        <p:spPr>
          <a:xfrm>
            <a:off x="212741" y="4710940"/>
            <a:ext cx="305400" cy="219600"/>
          </a:xfrm>
          <a:prstGeom prst="rect">
            <a:avLst/>
          </a:prstGeom>
          <a:noFill/>
          <a:ln>
            <a:noFill/>
          </a:ln>
        </p:spPr>
        <p:txBody>
          <a:bodyPr spcFirstLastPara="1" wrap="square" lIns="68575" tIns="34275" rIns="68575" bIns="34275" anchor="ctr" anchorCtr="1">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se Slide (No Content) 2">
  <p:cSld name="Base Slide (No Content)_4">
    <p:spTree>
      <p:nvGrpSpPr>
        <p:cNvPr id="1" name="Shape 119"/>
        <p:cNvGrpSpPr/>
        <p:nvPr/>
      </p:nvGrpSpPr>
      <p:grpSpPr>
        <a:xfrm>
          <a:off x="0" y="0"/>
          <a:ext cx="0" cy="0"/>
          <a:chOff x="0" y="0"/>
          <a:chExt cx="0" cy="0"/>
        </a:xfrm>
      </p:grpSpPr>
      <p:sp>
        <p:nvSpPr>
          <p:cNvPr id="120" name="Google Shape;120;p23"/>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21" name="Google Shape;121;p23"/>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_HEADER_3">
  <p:cSld name="SECTION_HEADER_3">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2150850"/>
            <a:ext cx="8520600" cy="841800"/>
          </a:xfrm>
          <a:prstGeom prst="rect">
            <a:avLst/>
          </a:prstGeom>
        </p:spPr>
        <p:txBody>
          <a:bodyPr spcFirstLastPara="1" wrap="square" lIns="0"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4" name="Google Shape;124;p2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se Slide (No Content) 3">
  <p:cSld name="Base Slide (No Content)_5">
    <p:spTree>
      <p:nvGrpSpPr>
        <p:cNvPr id="1" name="Shape 125"/>
        <p:cNvGrpSpPr/>
        <p:nvPr/>
      </p:nvGrpSpPr>
      <p:grpSpPr>
        <a:xfrm>
          <a:off x="0" y="0"/>
          <a:ext cx="0" cy="0"/>
          <a:chOff x="0" y="0"/>
          <a:chExt cx="0" cy="0"/>
        </a:xfrm>
      </p:grpSpPr>
      <p:sp>
        <p:nvSpPr>
          <p:cNvPr id="126" name="Google Shape;126;p25"/>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27" name="Google Shape;127;p25"/>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Slide - Split Layout (No WestEd Logo)">
  <p:cSld name="Content Slide - Split Layout (No WestEd Logo)">
    <p:spTree>
      <p:nvGrpSpPr>
        <p:cNvPr id="1" name="Shape 128"/>
        <p:cNvGrpSpPr/>
        <p:nvPr/>
      </p:nvGrpSpPr>
      <p:grpSpPr>
        <a:xfrm>
          <a:off x="0" y="0"/>
          <a:ext cx="0" cy="0"/>
          <a:chOff x="0" y="0"/>
          <a:chExt cx="0" cy="0"/>
        </a:xfrm>
      </p:grpSpPr>
      <p:sp>
        <p:nvSpPr>
          <p:cNvPr id="129" name="Google Shape;129;p26"/>
          <p:cNvSpPr txBox="1"/>
          <p:nvPr/>
        </p:nvSpPr>
        <p:spPr>
          <a:xfrm>
            <a:off x="270860" y="4824134"/>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a:solidFill>
                  <a:schemeClr val="lt1"/>
                </a:solidFill>
                <a:latin typeface="Trebuchet MS"/>
                <a:ea typeface="Trebuchet MS"/>
                <a:cs typeface="Trebuchet MS"/>
                <a:sym typeface="Trebuchet MS"/>
              </a:rPr>
              <a:t>‹#›</a:t>
            </a:fld>
            <a:endParaRPr sz="1000" b="1">
              <a:solidFill>
                <a:schemeClr val="lt1"/>
              </a:solidFill>
              <a:latin typeface="Trebuchet MS"/>
              <a:ea typeface="Trebuchet MS"/>
              <a:cs typeface="Trebuchet MS"/>
              <a:sym typeface="Trebuchet MS"/>
            </a:endParaRPr>
          </a:p>
        </p:txBody>
      </p:sp>
      <p:sp>
        <p:nvSpPr>
          <p:cNvPr id="130" name="Google Shape;130;p26"/>
          <p:cNvSpPr txBox="1">
            <a:spLocks noGrp="1"/>
          </p:cNvSpPr>
          <p:nvPr>
            <p:ph type="title"/>
          </p:nvPr>
        </p:nvSpPr>
        <p:spPr>
          <a:xfrm>
            <a:off x="447514" y="253720"/>
            <a:ext cx="8271900" cy="994200"/>
          </a:xfrm>
          <a:prstGeom prst="rect">
            <a:avLst/>
          </a:prstGeom>
          <a:noFill/>
          <a:ln>
            <a:noFill/>
          </a:ln>
        </p:spPr>
        <p:txBody>
          <a:bodyPr spcFirstLastPara="1" wrap="square" lIns="68575" tIns="34275" rIns="68575" bIns="0" anchor="b" anchorCtr="0">
            <a:noAutofit/>
          </a:bodyPr>
          <a:lstStyle>
            <a:lvl1pPr marR="0" lvl="0" algn="l" rtl="0">
              <a:lnSpc>
                <a:spcPct val="90000"/>
              </a:lnSpc>
              <a:spcBef>
                <a:spcPts val="0"/>
              </a:spcBef>
              <a:spcAft>
                <a:spcPts val="0"/>
              </a:spcAft>
              <a:buClr>
                <a:schemeClr val="dk1"/>
              </a:buClr>
              <a:buSzPts val="3400"/>
              <a:buFont typeface="Corbel"/>
              <a:buNone/>
              <a:defRPr sz="3400" b="1" i="0" u="none" strike="noStrike" cap="none">
                <a:solidFill>
                  <a:schemeClr val="dk1"/>
                </a:solidFill>
                <a:latin typeface="Corbel"/>
                <a:ea typeface="Corbel"/>
                <a:cs typeface="Corbel"/>
                <a:sym typeface="Corbel"/>
              </a:defRPr>
            </a:lvl1pPr>
            <a:lvl2pPr lvl="1" rtl="0">
              <a:spcBef>
                <a:spcPts val="50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1" name="Google Shape;131;p26"/>
          <p:cNvSpPr txBox="1">
            <a:spLocks noGrp="1"/>
          </p:cNvSpPr>
          <p:nvPr>
            <p:ph type="body" idx="1"/>
          </p:nvPr>
        </p:nvSpPr>
        <p:spPr>
          <a:xfrm>
            <a:off x="447514" y="1442665"/>
            <a:ext cx="4050900" cy="30666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2"/>
              </a:buClr>
              <a:buSzPts val="2100"/>
              <a:buFont typeface="Arial"/>
              <a:buNone/>
              <a:defRPr sz="2100" b="1" i="0" u="none" strike="noStrike" cap="none">
                <a:solidFill>
                  <a:schemeClr val="dk2"/>
                </a:solidFill>
                <a:latin typeface="Arial"/>
                <a:ea typeface="Arial"/>
                <a:cs typeface="Arial"/>
                <a:sym typeface="Arial"/>
              </a:defRPr>
            </a:lvl1pPr>
            <a:lvl2pPr marL="914400" marR="0" lvl="1" indent="-342900" algn="l" rtl="0">
              <a:lnSpc>
                <a:spcPct val="90000"/>
              </a:lnSpc>
              <a:spcBef>
                <a:spcPts val="8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3pPr>
            <a:lvl4pPr marL="1828800" marR="0" lvl="3"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2" name="Google Shape;132;p26"/>
          <p:cNvSpPr txBox="1">
            <a:spLocks noGrp="1"/>
          </p:cNvSpPr>
          <p:nvPr>
            <p:ph type="body" idx="2"/>
          </p:nvPr>
        </p:nvSpPr>
        <p:spPr>
          <a:xfrm>
            <a:off x="4602998" y="1442665"/>
            <a:ext cx="4116300" cy="30666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2"/>
              </a:buClr>
              <a:buSzPts val="2100"/>
              <a:buFont typeface="Arial"/>
              <a:buNone/>
              <a:defRPr sz="2100" b="1" i="0" u="none" strike="noStrike" cap="none">
                <a:solidFill>
                  <a:schemeClr val="dk2"/>
                </a:solidFill>
                <a:latin typeface="Arial"/>
                <a:ea typeface="Arial"/>
                <a:cs typeface="Arial"/>
                <a:sym typeface="Arial"/>
              </a:defRPr>
            </a:lvl1pPr>
            <a:lvl2pPr marL="914400" marR="0" lvl="1" indent="-342900" algn="l" rtl="0">
              <a:lnSpc>
                <a:spcPct val="90000"/>
              </a:lnSpc>
              <a:spcBef>
                <a:spcPts val="8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3pPr>
            <a:lvl4pPr marL="1828800" marR="0" lvl="3"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_AND_BODY_9">
  <p:cSld name="TITLE_AND_BODY_9">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xfrm>
            <a:off x="311700" y="445025"/>
            <a:ext cx="8520600" cy="572700"/>
          </a:xfrm>
          <a:prstGeom prst="rect">
            <a:avLst/>
          </a:prstGeom>
        </p:spPr>
        <p:txBody>
          <a:bodyPr spcFirstLastPara="1" wrap="square" lIns="0"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5" name="Google Shape;135;p27"/>
          <p:cNvSpPr txBox="1">
            <a:spLocks noGrp="1"/>
          </p:cNvSpPr>
          <p:nvPr>
            <p:ph type="body" idx="1"/>
          </p:nvPr>
        </p:nvSpPr>
        <p:spPr>
          <a:xfrm>
            <a:off x="311700" y="1152475"/>
            <a:ext cx="8520600" cy="3416400"/>
          </a:xfrm>
          <a:prstGeom prst="rect">
            <a:avLst/>
          </a:prstGeom>
        </p:spPr>
        <p:txBody>
          <a:bodyPr spcFirstLastPara="1" wrap="square" lIns="0" tIns="34275" rIns="68575" bIns="34275" anchor="t" anchorCtr="0">
            <a:noAutofit/>
          </a:bodyPr>
          <a:lstStyle>
            <a:lvl1pPr marL="457200" lvl="0" indent="-228600" rtl="0">
              <a:spcBef>
                <a:spcPts val="800"/>
              </a:spcBef>
              <a:spcAft>
                <a:spcPts val="0"/>
              </a:spcAft>
              <a:buSzPts val="2100"/>
              <a:buNone/>
              <a:defRPr/>
            </a:lvl1pPr>
            <a:lvl2pPr marL="914400" lvl="1" indent="-342900" rtl="0">
              <a:spcBef>
                <a:spcPts val="500"/>
              </a:spcBef>
              <a:spcAft>
                <a:spcPts val="0"/>
              </a:spcAft>
              <a:buSzPts val="1800"/>
              <a:buChar char="▪"/>
              <a:defRPr/>
            </a:lvl2pPr>
            <a:lvl3pPr marL="1371600" lvl="2" indent="-323850" rtl="0">
              <a:spcBef>
                <a:spcPts val="5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36" name="Google Shape;136;p2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ontent - No logo">
  <p:cSld name="1_Content - No logo">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2" name="Google Shape;32;p6"/>
          <p:cNvSpPr txBox="1">
            <a:spLocks noGrp="1"/>
          </p:cNvSpPr>
          <p:nvPr>
            <p:ph type="title"/>
          </p:nvPr>
        </p:nvSpPr>
        <p:spPr>
          <a:xfrm>
            <a:off x="1820498" y="1599028"/>
            <a:ext cx="6485301" cy="1306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34" name="Google Shape;34;p6"/>
          <p:cNvSpPr/>
          <p:nvPr/>
        </p:nvSpPr>
        <p:spPr>
          <a:xfrm>
            <a:off x="1820499" y="1423417"/>
            <a:ext cx="7323600"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14766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ntent - No logo" preserve="1">
  <p:cSld name="2_Content - No logo">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2" name="Google Shape;32;p6"/>
          <p:cNvSpPr txBox="1">
            <a:spLocks noGrp="1"/>
          </p:cNvSpPr>
          <p:nvPr>
            <p:ph type="title"/>
          </p:nvPr>
        </p:nvSpPr>
        <p:spPr>
          <a:xfrm>
            <a:off x="373438" y="3161498"/>
            <a:ext cx="8495354" cy="1046518"/>
          </a:xfrm>
          <a:prstGeom prst="rect">
            <a:avLst/>
          </a:prstGeom>
          <a:noFill/>
          <a:ln>
            <a:noFill/>
          </a:ln>
        </p:spPr>
        <p:txBody>
          <a:bodyPr spcFirstLastPara="1" wrap="square" lIns="0" tIns="34275" rIns="68575" bIns="34275" anchor="ctr" anchorCtr="0">
            <a:noAutofit/>
          </a:bodyPr>
          <a:lstStyle>
            <a:lvl1pPr marL="514350" lvl="0" indent="-514350" algn="l">
              <a:lnSpc>
                <a:spcPct val="90000"/>
              </a:lnSpc>
              <a:spcBef>
                <a:spcPts val="0"/>
              </a:spcBef>
              <a:spcAft>
                <a:spcPts val="0"/>
              </a:spcAft>
              <a:buClr>
                <a:srgbClr val="483692"/>
              </a:buClr>
              <a:buSzPts val="3300"/>
              <a:buFont typeface="+mj-lt"/>
              <a:buAutoNum type="arabicPeriod"/>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34" name="Google Shape;34;p6"/>
          <p:cNvSpPr/>
          <p:nvPr/>
        </p:nvSpPr>
        <p:spPr>
          <a:xfrm>
            <a:off x="373438" y="3090698"/>
            <a:ext cx="8770562"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 name="Google Shape;38;p7">
            <a:extLst>
              <a:ext uri="{FF2B5EF4-FFF2-40B4-BE49-F238E27FC236}">
                <a16:creationId xmlns:a16="http://schemas.microsoft.com/office/drawing/2014/main" id="{FCDDDF41-BC32-A04A-ABF5-508DCC26AFD0}"/>
              </a:ext>
            </a:extLst>
          </p:cNvPr>
          <p:cNvSpPr txBox="1">
            <a:spLocks noGrp="1"/>
          </p:cNvSpPr>
          <p:nvPr>
            <p:ph type="body" idx="1"/>
          </p:nvPr>
        </p:nvSpPr>
        <p:spPr>
          <a:xfrm>
            <a:off x="373438" y="4332303"/>
            <a:ext cx="8495354" cy="488271"/>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42385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ntent - No logo" preserve="1">
  <p:cSld name="2_Content - No logo">
    <p:spTree>
      <p:nvGrpSpPr>
        <p:cNvPr id="1" name="Shape 30"/>
        <p:cNvGrpSpPr/>
        <p:nvPr/>
      </p:nvGrpSpPr>
      <p:grpSpPr>
        <a:xfrm>
          <a:off x="0" y="0"/>
          <a:ext cx="0" cy="0"/>
          <a:chOff x="0" y="0"/>
          <a:chExt cx="0" cy="0"/>
        </a:xfrm>
      </p:grpSpPr>
      <p:pic>
        <p:nvPicPr>
          <p:cNvPr id="8" name="Google Shape;14;p3">
            <a:extLst>
              <a:ext uri="{FF2B5EF4-FFF2-40B4-BE49-F238E27FC236}">
                <a16:creationId xmlns:a16="http://schemas.microsoft.com/office/drawing/2014/main" id="{C0F6BE75-BF3E-104C-90AB-706369B6E0CF}"/>
              </a:ext>
            </a:extLst>
          </p:cNvPr>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2" name="Google Shape;32;p6"/>
          <p:cNvSpPr txBox="1">
            <a:spLocks noGrp="1"/>
          </p:cNvSpPr>
          <p:nvPr>
            <p:ph type="title"/>
          </p:nvPr>
        </p:nvSpPr>
        <p:spPr>
          <a:xfrm>
            <a:off x="373437" y="2460161"/>
            <a:ext cx="8322789" cy="1046518"/>
          </a:xfrm>
          <a:prstGeom prst="rect">
            <a:avLst/>
          </a:prstGeom>
          <a:noFill/>
          <a:ln>
            <a:noFill/>
          </a:ln>
        </p:spPr>
        <p:txBody>
          <a:bodyPr spcFirstLastPara="1" wrap="square" lIns="0" tIns="34275" rIns="68575" bIns="34275" anchor="ctr" anchorCtr="0">
            <a:noAutofit/>
          </a:bodyPr>
          <a:lstStyle>
            <a:lvl1pPr marL="0" lvl="0" indent="0" algn="l">
              <a:lnSpc>
                <a:spcPct val="90000"/>
              </a:lnSpc>
              <a:spcBef>
                <a:spcPts val="0"/>
              </a:spcBef>
              <a:spcAft>
                <a:spcPts val="0"/>
              </a:spcAft>
              <a:buClr>
                <a:srgbClr val="483692"/>
              </a:buClr>
              <a:buSzPts val="3300"/>
              <a:buFontTx/>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 name="Google Shape;38;p7">
            <a:extLst>
              <a:ext uri="{FF2B5EF4-FFF2-40B4-BE49-F238E27FC236}">
                <a16:creationId xmlns:a16="http://schemas.microsoft.com/office/drawing/2014/main" id="{FCDDDF41-BC32-A04A-ABF5-508DCC26AFD0}"/>
              </a:ext>
            </a:extLst>
          </p:cNvPr>
          <p:cNvSpPr txBox="1">
            <a:spLocks noGrp="1"/>
          </p:cNvSpPr>
          <p:nvPr>
            <p:ph type="body" idx="1"/>
          </p:nvPr>
        </p:nvSpPr>
        <p:spPr>
          <a:xfrm>
            <a:off x="373438" y="3630966"/>
            <a:ext cx="6444612" cy="1242875"/>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48564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ontent - No logo" preserve="1">
  <p:cSld name="2_Content - No logo">
    <p:spTree>
      <p:nvGrpSpPr>
        <p:cNvPr id="1" name="Shape 30"/>
        <p:cNvGrpSpPr/>
        <p:nvPr/>
      </p:nvGrpSpPr>
      <p:grpSpPr>
        <a:xfrm>
          <a:off x="0" y="0"/>
          <a:ext cx="0" cy="0"/>
          <a:chOff x="0" y="0"/>
          <a:chExt cx="0" cy="0"/>
        </a:xfrm>
      </p:grpSpPr>
      <p:pic>
        <p:nvPicPr>
          <p:cNvPr id="8" name="Google Shape;14;p3">
            <a:extLst>
              <a:ext uri="{FF2B5EF4-FFF2-40B4-BE49-F238E27FC236}">
                <a16:creationId xmlns:a16="http://schemas.microsoft.com/office/drawing/2014/main" id="{C0F6BE75-BF3E-104C-90AB-706369B6E0CF}"/>
              </a:ext>
            </a:extLst>
          </p:cNvPr>
          <p:cNvPicPr preferRelativeResize="0"/>
          <p:nvPr/>
        </p:nvPicPr>
        <p:blipFill rotWithShape="1">
          <a:blip r:embed="rId2">
            <a:alphaModFix/>
          </a:blip>
          <a:srcRect/>
          <a:stretch/>
        </p:blipFill>
        <p:spPr>
          <a:xfrm>
            <a:off x="0" y="0"/>
            <a:ext cx="9155781" cy="5149484"/>
          </a:xfrm>
          <a:prstGeom prst="rect">
            <a:avLst/>
          </a:prstGeom>
          <a:noFill/>
          <a:ln>
            <a:noFill/>
          </a:ln>
        </p:spPr>
      </p:pic>
      <p:sp>
        <p:nvSpPr>
          <p:cNvPr id="32" name="Google Shape;32;p6"/>
          <p:cNvSpPr txBox="1">
            <a:spLocks noGrp="1"/>
          </p:cNvSpPr>
          <p:nvPr>
            <p:ph type="title" hasCustomPrompt="1"/>
          </p:nvPr>
        </p:nvSpPr>
        <p:spPr>
          <a:xfrm>
            <a:off x="628650" y="1292224"/>
            <a:ext cx="6313688" cy="1921493"/>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0"/>
              </a:spcBef>
              <a:spcAft>
                <a:spcPts val="0"/>
              </a:spcAft>
              <a:buClr>
                <a:srgbClr val="483692"/>
              </a:buClr>
              <a:buSzPts val="3300"/>
              <a:buFontTx/>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dirty="0"/>
              <a:t>“Click to add a quote”</a:t>
            </a:r>
            <a:endParaRPr dirty="0"/>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 name="Google Shape;16;p3">
            <a:extLst>
              <a:ext uri="{FF2B5EF4-FFF2-40B4-BE49-F238E27FC236}">
                <a16:creationId xmlns:a16="http://schemas.microsoft.com/office/drawing/2014/main" id="{067CB62D-50E0-6540-912C-DCA8E6233883}"/>
              </a:ext>
            </a:extLst>
          </p:cNvPr>
          <p:cNvSpPr txBox="1">
            <a:spLocks noGrp="1"/>
          </p:cNvSpPr>
          <p:nvPr>
            <p:ph type="body" idx="1" hasCustomPrompt="1"/>
          </p:nvPr>
        </p:nvSpPr>
        <p:spPr>
          <a:xfrm>
            <a:off x="628650" y="3386829"/>
            <a:ext cx="6313688" cy="488273"/>
          </a:xfrm>
          <a:prstGeom prst="rect">
            <a:avLst/>
          </a:prstGeom>
          <a:noFill/>
          <a:ln>
            <a:noFill/>
          </a:ln>
        </p:spPr>
        <p:txBody>
          <a:bodyPr spcFirstLastPara="1" wrap="square" lIns="0" tIns="34275" rIns="68575" bIns="34275" anchor="t" anchorCtr="0">
            <a:noAutofit/>
          </a:bodyPr>
          <a:lstStyle>
            <a:lvl1pPr marL="0" lvl="0" indent="0" algn="r">
              <a:lnSpc>
                <a:spcPct val="90000"/>
              </a:lnSpc>
              <a:spcBef>
                <a:spcPts val="800"/>
              </a:spcBef>
              <a:spcAft>
                <a:spcPts val="0"/>
              </a:spcAft>
              <a:buClr>
                <a:srgbClr val="548135"/>
              </a:buClr>
              <a:buSzPts val="2100"/>
              <a:buNone/>
              <a:tabLst/>
              <a:defRPr sz="1600"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r>
              <a:rPr lang="en-US" dirty="0"/>
              <a:t>– Quote Attribution</a:t>
            </a:r>
            <a:endParaRPr dirty="0"/>
          </a:p>
        </p:txBody>
      </p:sp>
    </p:spTree>
    <p:extLst>
      <p:ext uri="{BB962C8B-B14F-4D97-AF65-F5344CB8AC3E}">
        <p14:creationId xmlns:p14="http://schemas.microsoft.com/office/powerpoint/2010/main" val="94826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R="0" lvl="0" algn="l" rtl="0">
              <a:lnSpc>
                <a:spcPct val="90000"/>
              </a:lnSpc>
              <a:spcBef>
                <a:spcPts val="0"/>
              </a:spcBef>
              <a:spcAft>
                <a:spcPts val="0"/>
              </a:spcAft>
              <a:buClr>
                <a:srgbClr val="483692"/>
              </a:buClr>
              <a:buSzPts val="3300"/>
              <a:buFont typeface="Arial"/>
              <a:buNone/>
              <a:defRPr sz="3300" b="1" i="0" u="none" strike="noStrike" cap="none">
                <a:solidFill>
                  <a:srgbClr val="483692"/>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marR="0" lvl="0" indent="-228600" algn="l" rtl="0">
              <a:lnSpc>
                <a:spcPct val="90000"/>
              </a:lnSpc>
              <a:spcBef>
                <a:spcPts val="800"/>
              </a:spcBef>
              <a:spcAft>
                <a:spcPts val="0"/>
              </a:spcAft>
              <a:buClr>
                <a:srgbClr val="548135"/>
              </a:buClr>
              <a:buSzPts val="2100"/>
              <a:buFont typeface="Noto Sans Symbols"/>
              <a:buNone/>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
        <p:nvSpPr>
          <p:cNvPr id="8" name="Google Shape;8;p1"/>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1" i="0" u="none" strike="noStrike" cap="none">
                <a:solidFill>
                  <a:srgbClr val="483692"/>
                </a:solidFill>
                <a:latin typeface="Arial"/>
                <a:ea typeface="Arial"/>
                <a:cs typeface="Arial"/>
                <a:sym typeface="Arial"/>
              </a:defRPr>
            </a:lvl1pPr>
            <a:lvl2pPr marL="0" marR="0" lvl="1" indent="0" algn="r" rtl="0">
              <a:spcBef>
                <a:spcPts val="0"/>
              </a:spcBef>
              <a:buNone/>
              <a:defRPr sz="900" b="1" i="0" u="none" strike="noStrike" cap="none">
                <a:solidFill>
                  <a:srgbClr val="483692"/>
                </a:solidFill>
                <a:latin typeface="Arial"/>
                <a:ea typeface="Arial"/>
                <a:cs typeface="Arial"/>
                <a:sym typeface="Arial"/>
              </a:defRPr>
            </a:lvl2pPr>
            <a:lvl3pPr marL="0" marR="0" lvl="2" indent="0" algn="r" rtl="0">
              <a:spcBef>
                <a:spcPts val="0"/>
              </a:spcBef>
              <a:buNone/>
              <a:defRPr sz="900" b="1" i="0" u="none" strike="noStrike" cap="none">
                <a:solidFill>
                  <a:srgbClr val="483692"/>
                </a:solidFill>
                <a:latin typeface="Arial"/>
                <a:ea typeface="Arial"/>
                <a:cs typeface="Arial"/>
                <a:sym typeface="Arial"/>
              </a:defRPr>
            </a:lvl3pPr>
            <a:lvl4pPr marL="0" marR="0" lvl="3" indent="0" algn="r" rtl="0">
              <a:spcBef>
                <a:spcPts val="0"/>
              </a:spcBef>
              <a:buNone/>
              <a:defRPr sz="900" b="1" i="0" u="none" strike="noStrike" cap="none">
                <a:solidFill>
                  <a:srgbClr val="483692"/>
                </a:solidFill>
                <a:latin typeface="Arial"/>
                <a:ea typeface="Arial"/>
                <a:cs typeface="Arial"/>
                <a:sym typeface="Arial"/>
              </a:defRPr>
            </a:lvl4pPr>
            <a:lvl5pPr marL="0" marR="0" lvl="4" indent="0" algn="r" rtl="0">
              <a:spcBef>
                <a:spcPts val="0"/>
              </a:spcBef>
              <a:buNone/>
              <a:defRPr sz="900" b="1" i="0" u="none" strike="noStrike" cap="none">
                <a:solidFill>
                  <a:srgbClr val="483692"/>
                </a:solidFill>
                <a:latin typeface="Arial"/>
                <a:ea typeface="Arial"/>
                <a:cs typeface="Arial"/>
                <a:sym typeface="Arial"/>
              </a:defRPr>
            </a:lvl5pPr>
            <a:lvl6pPr marL="0" marR="0" lvl="5" indent="0" algn="r" rtl="0">
              <a:spcBef>
                <a:spcPts val="0"/>
              </a:spcBef>
              <a:buNone/>
              <a:defRPr sz="900" b="1" i="0" u="none" strike="noStrike" cap="none">
                <a:solidFill>
                  <a:srgbClr val="483692"/>
                </a:solidFill>
                <a:latin typeface="Arial"/>
                <a:ea typeface="Arial"/>
                <a:cs typeface="Arial"/>
                <a:sym typeface="Arial"/>
              </a:defRPr>
            </a:lvl6pPr>
            <a:lvl7pPr marL="0" marR="0" lvl="6" indent="0" algn="r" rtl="0">
              <a:spcBef>
                <a:spcPts val="0"/>
              </a:spcBef>
              <a:buNone/>
              <a:defRPr sz="900" b="1" i="0" u="none" strike="noStrike" cap="none">
                <a:solidFill>
                  <a:srgbClr val="483692"/>
                </a:solidFill>
                <a:latin typeface="Arial"/>
                <a:ea typeface="Arial"/>
                <a:cs typeface="Arial"/>
                <a:sym typeface="Arial"/>
              </a:defRPr>
            </a:lvl7pPr>
            <a:lvl8pPr marL="0" marR="0" lvl="7" indent="0" algn="r" rtl="0">
              <a:spcBef>
                <a:spcPts val="0"/>
              </a:spcBef>
              <a:buNone/>
              <a:defRPr sz="900" b="1" i="0" u="none" strike="noStrike" cap="none">
                <a:solidFill>
                  <a:srgbClr val="483692"/>
                </a:solidFill>
                <a:latin typeface="Arial"/>
                <a:ea typeface="Arial"/>
                <a:cs typeface="Arial"/>
                <a:sym typeface="Arial"/>
              </a:defRPr>
            </a:lvl8pPr>
            <a:lvl9pPr marL="0" marR="0" lvl="8" indent="0" algn="r" rtl="0">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69640250"/>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888888"/>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D677B-5A40-B344-A64B-4270A24C64E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F58729-58F2-D045-B534-02DE41ED42C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2A697-3926-D14E-B351-7CD2DCCBB74D}"/>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921B78E-EA08-7944-B76C-96BBF5C971AF}" type="datetimeFigureOut">
              <a:t>10/25/2022</a:t>
            </a:fld>
            <a:endParaRPr lang="en-US"/>
          </a:p>
        </p:txBody>
      </p:sp>
      <p:sp>
        <p:nvSpPr>
          <p:cNvPr id="5" name="Footer Placeholder 4">
            <a:extLst>
              <a:ext uri="{FF2B5EF4-FFF2-40B4-BE49-F238E27FC236}">
                <a16:creationId xmlns:a16="http://schemas.microsoft.com/office/drawing/2014/main" id="{AD94F766-CAAE-804C-B30B-D309C7B70B7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87FA96-D064-004A-A18C-72649FEDDEB7}"/>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8F19EB1-A16D-8D43-90C7-0021778CC981}" type="slidenum">
              <a:t>‹#›</a:t>
            </a:fld>
            <a:endParaRPr lang="en-US"/>
          </a:p>
        </p:txBody>
      </p:sp>
    </p:spTree>
    <p:extLst>
      <p:ext uri="{BB962C8B-B14F-4D97-AF65-F5344CB8AC3E}">
        <p14:creationId xmlns:p14="http://schemas.microsoft.com/office/powerpoint/2010/main" val="196617338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R="0" lvl="0" algn="l" rtl="0">
              <a:lnSpc>
                <a:spcPct val="90000"/>
              </a:lnSpc>
              <a:spcBef>
                <a:spcPts val="0"/>
              </a:spcBef>
              <a:spcAft>
                <a:spcPts val="0"/>
              </a:spcAft>
              <a:buClr>
                <a:srgbClr val="483692"/>
              </a:buClr>
              <a:buSzPts val="3300"/>
              <a:buFont typeface="Arial"/>
              <a:buNone/>
              <a:defRPr sz="3300" b="1" i="0" u="none" strike="noStrike" cap="none">
                <a:solidFill>
                  <a:srgbClr val="483692"/>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marR="0" lvl="0" indent="-228600" algn="l" rtl="0">
              <a:lnSpc>
                <a:spcPct val="90000"/>
              </a:lnSpc>
              <a:spcBef>
                <a:spcPts val="800"/>
              </a:spcBef>
              <a:spcAft>
                <a:spcPts val="0"/>
              </a:spcAft>
              <a:buClr>
                <a:srgbClr val="548135"/>
              </a:buClr>
              <a:buSzPts val="2100"/>
              <a:buFont typeface="Noto Sans Symbols"/>
              <a:buNone/>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
        <p:nvSpPr>
          <p:cNvPr id="8" name="Google Shape;8;p1"/>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1" i="0" u="none" strike="noStrike" cap="none">
                <a:solidFill>
                  <a:srgbClr val="483692"/>
                </a:solidFill>
                <a:latin typeface="Arial"/>
                <a:ea typeface="Arial"/>
                <a:cs typeface="Arial"/>
                <a:sym typeface="Arial"/>
              </a:defRPr>
            </a:lvl1pPr>
            <a:lvl2pPr marL="0" marR="0" lvl="1" indent="0" algn="r" rtl="0">
              <a:spcBef>
                <a:spcPts val="0"/>
              </a:spcBef>
              <a:buNone/>
              <a:defRPr sz="900" b="1" i="0" u="none" strike="noStrike" cap="none">
                <a:solidFill>
                  <a:srgbClr val="483692"/>
                </a:solidFill>
                <a:latin typeface="Arial"/>
                <a:ea typeface="Arial"/>
                <a:cs typeface="Arial"/>
                <a:sym typeface="Arial"/>
              </a:defRPr>
            </a:lvl2pPr>
            <a:lvl3pPr marL="0" marR="0" lvl="2" indent="0" algn="r" rtl="0">
              <a:spcBef>
                <a:spcPts val="0"/>
              </a:spcBef>
              <a:buNone/>
              <a:defRPr sz="900" b="1" i="0" u="none" strike="noStrike" cap="none">
                <a:solidFill>
                  <a:srgbClr val="483692"/>
                </a:solidFill>
                <a:latin typeface="Arial"/>
                <a:ea typeface="Arial"/>
                <a:cs typeface="Arial"/>
                <a:sym typeface="Arial"/>
              </a:defRPr>
            </a:lvl3pPr>
            <a:lvl4pPr marL="0" marR="0" lvl="3" indent="0" algn="r" rtl="0">
              <a:spcBef>
                <a:spcPts val="0"/>
              </a:spcBef>
              <a:buNone/>
              <a:defRPr sz="900" b="1" i="0" u="none" strike="noStrike" cap="none">
                <a:solidFill>
                  <a:srgbClr val="483692"/>
                </a:solidFill>
                <a:latin typeface="Arial"/>
                <a:ea typeface="Arial"/>
                <a:cs typeface="Arial"/>
                <a:sym typeface="Arial"/>
              </a:defRPr>
            </a:lvl4pPr>
            <a:lvl5pPr marL="0" marR="0" lvl="4" indent="0" algn="r" rtl="0">
              <a:spcBef>
                <a:spcPts val="0"/>
              </a:spcBef>
              <a:buNone/>
              <a:defRPr sz="900" b="1" i="0" u="none" strike="noStrike" cap="none">
                <a:solidFill>
                  <a:srgbClr val="483692"/>
                </a:solidFill>
                <a:latin typeface="Arial"/>
                <a:ea typeface="Arial"/>
                <a:cs typeface="Arial"/>
                <a:sym typeface="Arial"/>
              </a:defRPr>
            </a:lvl5pPr>
            <a:lvl6pPr marL="0" marR="0" lvl="5" indent="0" algn="r" rtl="0">
              <a:spcBef>
                <a:spcPts val="0"/>
              </a:spcBef>
              <a:buNone/>
              <a:defRPr sz="900" b="1" i="0" u="none" strike="noStrike" cap="none">
                <a:solidFill>
                  <a:srgbClr val="483692"/>
                </a:solidFill>
                <a:latin typeface="Arial"/>
                <a:ea typeface="Arial"/>
                <a:cs typeface="Arial"/>
                <a:sym typeface="Arial"/>
              </a:defRPr>
            </a:lvl6pPr>
            <a:lvl7pPr marL="0" marR="0" lvl="6" indent="0" algn="r" rtl="0">
              <a:spcBef>
                <a:spcPts val="0"/>
              </a:spcBef>
              <a:buNone/>
              <a:defRPr sz="900" b="1" i="0" u="none" strike="noStrike" cap="none">
                <a:solidFill>
                  <a:srgbClr val="483692"/>
                </a:solidFill>
                <a:latin typeface="Arial"/>
                <a:ea typeface="Arial"/>
                <a:cs typeface="Arial"/>
                <a:sym typeface="Arial"/>
              </a:defRPr>
            </a:lvl7pPr>
            <a:lvl8pPr marL="0" marR="0" lvl="7" indent="0" algn="r" rtl="0">
              <a:spcBef>
                <a:spcPts val="0"/>
              </a:spcBef>
              <a:buNone/>
              <a:defRPr sz="900" b="1" i="0" u="none" strike="noStrike" cap="none">
                <a:solidFill>
                  <a:srgbClr val="483692"/>
                </a:solidFill>
                <a:latin typeface="Arial"/>
                <a:ea typeface="Arial"/>
                <a:cs typeface="Arial"/>
                <a:sym typeface="Arial"/>
              </a:defRPr>
            </a:lvl8pPr>
            <a:lvl9pPr marL="0" marR="0" lvl="8" indent="0" algn="r" rtl="0">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48" r:id="rId4"/>
    <p:sldLayoutId id="2147483703" r:id="rId5"/>
    <p:sldLayoutId id="2147483650" r:id="rId6"/>
    <p:sldLayoutId id="2147483704" r:id="rId7"/>
    <p:sldLayoutId id="2147483705"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 id="2147483666" r:id="rId22"/>
    <p:sldLayoutId id="2147483667" r:id="rId23"/>
    <p:sldLayoutId id="2147483668" r:id="rId24"/>
    <p:sldLayoutId id="2147483669" r:id="rId25"/>
    <p:sldLayoutId id="2147483670" r:id="rId26"/>
    <p:sldLayoutId id="2147483671" r:id="rId27"/>
    <p:sldLayoutId id="2147483672" r:id="rId28"/>
    <p:sldLayoutId id="2147483673"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ascd.org/el/articles/the-culture-builder" TargetMode="External"/><Relationship Id="rId2" Type="http://schemas.openxmlformats.org/officeDocument/2006/relationships/hyperlink" Target="https://dschool.stanford.edu/resources/equity-centered-design-framework" TargetMode="External"/><Relationship Id="rId1" Type="http://schemas.openxmlformats.org/officeDocument/2006/relationships/slideLayout" Target="../slideLayouts/slideLayout2.xml"/><Relationship Id="rId5" Type="http://schemas.openxmlformats.org/officeDocument/2006/relationships/hyperlink" Target="https://www.carnegiefoundation.org/" TargetMode="External"/><Relationship Id="rId4" Type="http://schemas.openxmlformats.org/officeDocument/2006/relationships/hyperlink" Target="https://dschool.stanford.edu/resources/the-bootcamp-bootleg"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heckmanequation.org/resource/starts-at-birth/" TargetMode="External"/><Relationship Id="rId3" Type="http://schemas.openxmlformats.org/officeDocument/2006/relationships/hyperlink" Target="https://doi.org/10.1037/a0032896" TargetMode="External"/><Relationship Id="rId7" Type="http://schemas.openxmlformats.org/officeDocument/2006/relationships/hyperlink" Target="https://ies.ed.gov/ncee/wwc/PracticeGuide/12"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www.wested.org/wested-insights/rel-west-data-based-inquiry-cycles/" TargetMode="External"/><Relationship Id="rId5" Type="http://schemas.openxmlformats.org/officeDocument/2006/relationships/hyperlink" Target="https://doi.org/10.1016/j.tate.2009.02.019" TargetMode="External"/><Relationship Id="rId4" Type="http://schemas.openxmlformats.org/officeDocument/2006/relationships/hyperlink" Target="https://journals.sagepub.com/stoken/rbtfl/hYeKyHG/tlbNA/ful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edpolicyinca.org/publications/continuous-improvement-practice" TargetMode="External"/><Relationship Id="rId7" Type="http://schemas.openxmlformats.org/officeDocument/2006/relationships/hyperlink" Target="https://www.ies.ncsu.edu/blog/how-to-conduct-needs-assessment-part-1-what-is-it-and-why-do-it/" TargetMode="External"/><Relationship Id="rId2" Type="http://schemas.openxmlformats.org/officeDocument/2006/relationships/hyperlink" Target="https://doi.org/10.1080/09243453.2012.731004" TargetMode="External"/><Relationship Id="rId1" Type="http://schemas.openxmlformats.org/officeDocument/2006/relationships/slideLayout" Target="../slideLayouts/slideLayout2.xml"/><Relationship Id="rId6" Type="http://schemas.openxmlformats.org/officeDocument/2006/relationships/hyperlink" Target="https://doi.org/10.3758/bf03202454" TargetMode="External"/><Relationship Id="rId5" Type="http://schemas.openxmlformats.org/officeDocument/2006/relationships/hyperlink" Target="https://www.nationalequityproject.org/" TargetMode="External"/><Relationship Id="rId4" Type="http://schemas.openxmlformats.org/officeDocument/2006/relationships/hyperlink" Target="https://www.fsg.org/publications/water_of_systems_chang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40"/>
        <p:cNvGrpSpPr/>
        <p:nvPr/>
      </p:nvGrpSpPr>
      <p:grpSpPr>
        <a:xfrm>
          <a:off x="0" y="0"/>
          <a:ext cx="0" cy="0"/>
          <a:chOff x="0" y="0"/>
          <a:chExt cx="0" cy="0"/>
        </a:xfrm>
      </p:grpSpPr>
      <p:sp>
        <p:nvSpPr>
          <p:cNvPr id="141" name="Google Shape;141;p28"/>
          <p:cNvSpPr txBox="1">
            <a:spLocks noGrp="1"/>
          </p:cNvSpPr>
          <p:nvPr>
            <p:ph type="ctrTitle" idx="4294967295"/>
          </p:nvPr>
        </p:nvSpPr>
        <p:spPr>
          <a:xfrm>
            <a:off x="748571" y="3467849"/>
            <a:ext cx="8266064" cy="731700"/>
          </a:xfrm>
        </p:spPr>
        <p:txBody>
          <a:bodyPr spcFirstLastPara="1" wrap="square" lIns="0" tIns="34275" rIns="68575" bIns="34275" anchor="ctr" anchorCtr="0">
            <a:noAutofit/>
          </a:bodyPr>
          <a:lstStyle/>
          <a:p>
            <a:r>
              <a:rPr lang="en" sz="2900" dirty="0"/>
              <a:t>Facilitating Improvement in Teacher Practice</a:t>
            </a:r>
            <a:endParaRPr lang="en-US" sz="2900"/>
          </a:p>
        </p:txBody>
      </p:sp>
      <p:sp>
        <p:nvSpPr>
          <p:cNvPr id="142" name="Google Shape;142;p28"/>
          <p:cNvSpPr txBox="1">
            <a:spLocks noGrp="1"/>
          </p:cNvSpPr>
          <p:nvPr>
            <p:ph type="subTitle" idx="1"/>
          </p:nvPr>
        </p:nvSpPr>
        <p:spPr>
          <a:xfrm>
            <a:off x="748571" y="4069098"/>
            <a:ext cx="7021500" cy="347100"/>
          </a:xfrm>
        </p:spPr>
        <p:txBody>
          <a:bodyPr spcFirstLastPara="1" wrap="square" lIns="0" tIns="34275" rIns="68575" bIns="34275" anchor="t" anchorCtr="0">
            <a:noAutofit/>
          </a:bodyPr>
          <a:lstStyle/>
          <a:p>
            <a:pPr lvl="0"/>
            <a:r>
              <a:rPr lang="en-US" dirty="0"/>
              <a:t>Learning Module 7</a:t>
            </a:r>
          </a:p>
          <a:p>
            <a:r>
              <a:rPr lang="en-US" dirty="0"/>
              <a:t>Engaging in Inquiry Cycles</a:t>
            </a:r>
          </a:p>
        </p:txBody>
      </p:sp>
      <p:sp>
        <p:nvSpPr>
          <p:cNvPr id="6" name="Rectangle 5">
            <a:extLst>
              <a:ext uri="{FF2B5EF4-FFF2-40B4-BE49-F238E27FC236}">
                <a16:creationId xmlns:a16="http://schemas.microsoft.com/office/drawing/2014/main" id="{06D76CC7-C305-C645-846E-7AC913E0F7BC}"/>
              </a:ext>
            </a:extLst>
          </p:cNvPr>
          <p:cNvSpPr/>
          <p:nvPr/>
        </p:nvSpPr>
        <p:spPr>
          <a:xfrm>
            <a:off x="7001933" y="287867"/>
            <a:ext cx="1515534" cy="2963333"/>
          </a:xfrm>
          <a:prstGeom prst="rect">
            <a:avLst/>
          </a:prstGeom>
          <a:solidFill>
            <a:srgbClr val="FEF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49FE4141-3000-9C48-A86E-0653C55EDFB3}"/>
              </a:ext>
            </a:extLst>
          </p:cNvPr>
          <p:cNvPicPr>
            <a:picLocks noChangeAspect="1"/>
          </p:cNvPicPr>
          <p:nvPr/>
        </p:nvPicPr>
        <p:blipFill>
          <a:blip r:embed="rId3"/>
          <a:stretch>
            <a:fillRect/>
          </a:stretch>
        </p:blipFill>
        <p:spPr>
          <a:xfrm>
            <a:off x="7170147" y="403447"/>
            <a:ext cx="1347320" cy="1117009"/>
          </a:xfrm>
          <a:prstGeom prst="rect">
            <a:avLst/>
          </a:prstGeom>
        </p:spPr>
      </p:pic>
    </p:spTree>
    <p:extLst>
      <p:ext uri="{BB962C8B-B14F-4D97-AF65-F5344CB8AC3E}">
        <p14:creationId xmlns:p14="http://schemas.microsoft.com/office/powerpoint/2010/main" val="75455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1820500" y="1599025"/>
            <a:ext cx="5014200" cy="1306200"/>
          </a:xfrm>
          <a:prstGeom prst="rect">
            <a:avLst/>
          </a:prstGeom>
        </p:spPr>
        <p:txBody>
          <a:bodyPr spcFirstLastPara="1" wrap="square" lIns="0" tIns="0" rIns="91425" bIns="91425" anchor="ctr" anchorCtr="0">
            <a:noAutofit/>
          </a:bodyPr>
          <a:lstStyle/>
          <a:p>
            <a:r>
              <a:rPr lang="en" dirty="0">
                <a:latin typeface="Calibri" panose="020F0502020204030204" pitchFamily="34" charset="0"/>
                <a:cs typeface="Calibri" panose="020F0502020204030204" pitchFamily="34" charset="0"/>
              </a:rPr>
              <a:t>Engaging in inquiry cycles</a:t>
            </a:r>
            <a:endParaRPr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F840D89-C101-4032-8DEF-9FDBDE334D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5" name="Google Shape;205;p34"/>
          <p:cNvPicPr preferRelativeResize="0"/>
          <p:nvPr/>
        </p:nvPicPr>
        <p:blipFill rotWithShape="1">
          <a:blip r:embed="rId3"/>
          <a:stretch/>
        </p:blipFill>
        <p:spPr>
          <a:xfrm>
            <a:off x="5853010" y="1268044"/>
            <a:ext cx="2382337" cy="3219374"/>
          </a:xfrm>
          <a:prstGeom prst="rect">
            <a:avLst/>
          </a:prstGeom>
          <a:noFill/>
          <a:ln>
            <a:noFill/>
          </a:ln>
        </p:spPr>
      </p:pic>
      <p:sp>
        <p:nvSpPr>
          <p:cNvPr id="203" name="Google Shape;203;p34"/>
          <p:cNvSpPr txBox="1">
            <a:spLocks noGrp="1"/>
          </p:cNvSpPr>
          <p:nvPr>
            <p:ph type="title"/>
          </p:nvPr>
        </p:nvSpPr>
        <p:spPr>
          <a:xfrm>
            <a:off x="628650" y="273844"/>
            <a:ext cx="7886700" cy="994200"/>
          </a:xfrm>
        </p:spPr>
        <p:txBody>
          <a:bodyPr spcFirstLastPara="1" wrap="square" lIns="0" tIns="34275" rIns="68575" bIns="34275" anchor="ctr" anchorCtr="0">
            <a:normAutofit/>
          </a:bodyPr>
          <a:lstStyle/>
          <a:p>
            <a:pPr marL="0" lvl="0" indent="0"/>
            <a:r>
              <a:rPr lang="en-US" sz="3300" dirty="0"/>
              <a:t>An improvement story: Lemmon Valley 3rd grade team</a:t>
            </a:r>
          </a:p>
        </p:txBody>
      </p:sp>
      <p:sp>
        <p:nvSpPr>
          <p:cNvPr id="204" name="Google Shape;204;p34"/>
          <p:cNvSpPr txBox="1">
            <a:spLocks noGrp="1"/>
          </p:cNvSpPr>
          <p:nvPr>
            <p:ph type="body" idx="1"/>
          </p:nvPr>
        </p:nvSpPr>
        <p:spPr>
          <a:xfrm>
            <a:off x="628649" y="1541888"/>
            <a:ext cx="4935809" cy="3375237"/>
          </a:xfrm>
        </p:spPr>
        <p:txBody>
          <a:bodyPr spcFirstLastPara="1" wrap="square" lIns="0" tIns="34275" rIns="68575" bIns="34275" anchor="t" anchorCtr="0">
            <a:noAutofit/>
          </a:bodyPr>
          <a:lstStyle/>
          <a:p>
            <a:pPr>
              <a:lnSpc>
                <a:spcPct val="107000"/>
              </a:lnSpc>
              <a:spcBef>
                <a:spcPts val="0"/>
              </a:spcBef>
              <a:spcAft>
                <a:spcPts val="800"/>
              </a:spcAft>
            </a:pPr>
            <a:r>
              <a:rPr lang="en-US" sz="1700" b="0" dirty="0">
                <a:solidFill>
                  <a:srgbClr val="44546A"/>
                </a:solidFill>
                <a:latin typeface="Calibri" panose="020F0502020204030204" pitchFamily="34" charset="0"/>
                <a:cs typeface="Calibri" panose="020F0502020204030204" pitchFamily="34" charset="0"/>
              </a:rPr>
              <a:t>The 3rd grade team at Lemmon Valley Elementary School tested and refined their prototype over several months.</a:t>
            </a:r>
          </a:p>
          <a:p>
            <a:pPr lvl="0">
              <a:lnSpc>
                <a:spcPct val="107000"/>
              </a:lnSpc>
              <a:spcBef>
                <a:spcPts val="0"/>
              </a:spcBef>
              <a:spcAft>
                <a:spcPts val="800"/>
              </a:spcAft>
            </a:pPr>
            <a:r>
              <a:rPr lang="en-US" sz="1700" b="0" dirty="0">
                <a:solidFill>
                  <a:srgbClr val="44546A"/>
                </a:solidFill>
                <a:latin typeface="Calibri" panose="020F0502020204030204" pitchFamily="34" charset="0"/>
                <a:cs typeface="Calibri" panose="020F0502020204030204" pitchFamily="34" charset="0"/>
              </a:rPr>
              <a:t>The team’s initial goal was to increase the number of writing conferences. As they tested their first conference tracker, they grouped students by reading level or past writing (low, medium, high), and tallied the total number of conferences for each student.</a:t>
            </a:r>
          </a:p>
          <a:p>
            <a:pPr lvl="0">
              <a:lnSpc>
                <a:spcPct val="107000"/>
              </a:lnSpc>
              <a:spcBef>
                <a:spcPts val="0"/>
              </a:spcBef>
              <a:spcAft>
                <a:spcPts val="800"/>
              </a:spcAft>
            </a:pPr>
            <a:r>
              <a:rPr lang="en-US" sz="1700" b="0" dirty="0">
                <a:solidFill>
                  <a:srgbClr val="44546A"/>
                </a:solidFill>
                <a:latin typeface="Calibri" panose="020F0502020204030204" pitchFamily="34" charset="0"/>
                <a:cs typeface="Calibri" panose="020F0502020204030204" pitchFamily="34" charset="0"/>
              </a:rPr>
              <a:t>After this first test, they met to reflect on the data they collected and to refine their tracker for further testing.</a:t>
            </a:r>
          </a:p>
        </p:txBody>
      </p:sp>
      <p:sp>
        <p:nvSpPr>
          <p:cNvPr id="2" name="Slide Number Placeholder 1">
            <a:extLst>
              <a:ext uri="{FF2B5EF4-FFF2-40B4-BE49-F238E27FC236}">
                <a16:creationId xmlns:a16="http://schemas.microsoft.com/office/drawing/2014/main" id="{DBEDEFB1-166F-4699-A7F8-4900331CFA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6" name="TextBox 5">
            <a:extLst>
              <a:ext uri="{FF2B5EF4-FFF2-40B4-BE49-F238E27FC236}">
                <a16:creationId xmlns:a16="http://schemas.microsoft.com/office/drawing/2014/main" id="{8846BF2F-5F34-3C4A-95F1-CC029456825D}"/>
              </a:ext>
            </a:extLst>
          </p:cNvPr>
          <p:cNvSpPr txBox="1"/>
          <p:nvPr/>
        </p:nvSpPr>
        <p:spPr>
          <a:xfrm>
            <a:off x="5743395" y="4711093"/>
            <a:ext cx="2601565" cy="307777"/>
          </a:xfrm>
          <a:prstGeom prst="rect">
            <a:avLst/>
          </a:prstGeom>
          <a:noFill/>
        </p:spPr>
        <p:txBody>
          <a:bodyPr wrap="square" rtlCol="0">
            <a:spAutoFit/>
          </a:bodyPr>
          <a:lstStyle/>
          <a:p>
            <a:pPr algn="ctr"/>
            <a:r>
              <a:rPr lang="en-US" dirty="0"/>
              <a:t>Conference tracker with data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1" name="Google Shape;211;p35"/>
          <p:cNvPicPr preferRelativeResize="0"/>
          <p:nvPr/>
        </p:nvPicPr>
        <p:blipFill>
          <a:blip r:embed="rId3"/>
          <a:stretch>
            <a:fillRect/>
          </a:stretch>
        </p:blipFill>
        <p:spPr>
          <a:xfrm>
            <a:off x="5603127" y="827903"/>
            <a:ext cx="2912224" cy="3731740"/>
          </a:xfrm>
          <a:prstGeom prst="rect">
            <a:avLst/>
          </a:prstGeom>
          <a:noFill/>
          <a:ln>
            <a:noFill/>
          </a:ln>
        </p:spPr>
      </p:pic>
      <p:sp>
        <p:nvSpPr>
          <p:cNvPr id="210" name="Google Shape;210;p35"/>
          <p:cNvSpPr txBox="1">
            <a:spLocks noGrp="1"/>
          </p:cNvSpPr>
          <p:nvPr>
            <p:ph type="title"/>
          </p:nvPr>
        </p:nvSpPr>
        <p:spPr>
          <a:xfrm>
            <a:off x="628650" y="273844"/>
            <a:ext cx="7886700" cy="994200"/>
          </a:xfrm>
        </p:spPr>
        <p:txBody>
          <a:bodyPr spcFirstLastPara="1" wrap="square" lIns="0" tIns="34275" rIns="68575" bIns="34275" anchor="ctr" anchorCtr="0">
            <a:normAutofit/>
          </a:bodyPr>
          <a:lstStyle/>
          <a:p>
            <a:r>
              <a:rPr lang="en-US" sz="3300" dirty="0"/>
              <a:t>An improvement story: Lemmon Valley 3rd grade team</a:t>
            </a:r>
            <a:endParaRPr lang="en-US" sz="3300"/>
          </a:p>
        </p:txBody>
      </p:sp>
      <p:sp>
        <p:nvSpPr>
          <p:cNvPr id="7" name="Google Shape;204;p34">
            <a:extLst>
              <a:ext uri="{FF2B5EF4-FFF2-40B4-BE49-F238E27FC236}">
                <a16:creationId xmlns:a16="http://schemas.microsoft.com/office/drawing/2014/main" id="{B77FEC17-64FE-4DC3-90DD-2CEE05139900}"/>
              </a:ext>
            </a:extLst>
          </p:cNvPr>
          <p:cNvSpPr txBox="1">
            <a:spLocks noGrp="1"/>
          </p:cNvSpPr>
          <p:nvPr>
            <p:ph type="body" idx="1"/>
          </p:nvPr>
        </p:nvSpPr>
        <p:spPr>
          <a:xfrm>
            <a:off x="628650" y="1541887"/>
            <a:ext cx="4638042" cy="2904383"/>
          </a:xfrm>
        </p:spPr>
        <p:txBody>
          <a:bodyPr spcFirstLastPara="1" wrap="square" lIns="0" tIns="34275" rIns="68575" bIns="34275" anchor="t" anchorCtr="0">
            <a:noAutofit/>
          </a:bodyPr>
          <a:lstStyle/>
          <a:p>
            <a:pPr>
              <a:lnSpc>
                <a:spcPct val="107000"/>
              </a:lnSpc>
              <a:spcBef>
                <a:spcPts val="0"/>
              </a:spcBef>
              <a:spcAft>
                <a:spcPts val="800"/>
              </a:spcAft>
            </a:pPr>
            <a:r>
              <a:rPr lang="en-US" sz="2000" b="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The team used an action cycle learning summary to record the results of testing the conference tracker.</a:t>
            </a:r>
          </a:p>
          <a:p>
            <a:pPr>
              <a:lnSpc>
                <a:spcPct val="107000"/>
              </a:lnSpc>
              <a:spcBef>
                <a:spcPts val="0"/>
              </a:spcBef>
              <a:spcAft>
                <a:spcPts val="800"/>
              </a:spcAft>
            </a:pPr>
            <a:r>
              <a:rPr lang="en-US" sz="2000" b="0" dirty="0">
                <a:solidFill>
                  <a:srgbClr val="44546A"/>
                </a:solidFill>
                <a:latin typeface="Calibri" panose="020F0502020204030204" pitchFamily="34" charset="0"/>
                <a:ea typeface="Calibri" panose="020F0502020204030204" pitchFamily="34" charset="0"/>
                <a:cs typeface="Calibri" panose="020F0502020204030204" pitchFamily="34" charset="0"/>
              </a:rPr>
              <a:t>They </a:t>
            </a:r>
            <a:r>
              <a:rPr lang="en-US" sz="2000" b="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found that the conference tracker</a:t>
            </a:r>
            <a:r>
              <a:rPr lang="en-US" sz="2000" b="0" dirty="0">
                <a:solidFill>
                  <a:srgbClr val="44546A"/>
                </a:solidFill>
                <a:latin typeface="Calibri" panose="020F0502020204030204" pitchFamily="34" charset="0"/>
                <a:ea typeface="Calibri" panose="020F0502020204030204" pitchFamily="34" charset="0"/>
                <a:cs typeface="Calibri" panose="020F0502020204030204" pitchFamily="34" charset="0"/>
              </a:rPr>
              <a:t> did help</a:t>
            </a:r>
            <a:r>
              <a:rPr lang="en-US" sz="2000" b="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 them to meet with each of their students.</a:t>
            </a:r>
          </a:p>
          <a:p>
            <a:pPr marL="0" marR="0">
              <a:lnSpc>
                <a:spcPct val="107000"/>
              </a:lnSpc>
              <a:spcBef>
                <a:spcPts val="0"/>
              </a:spcBef>
              <a:spcAft>
                <a:spcPts val="800"/>
              </a:spcAft>
            </a:pPr>
            <a:r>
              <a:rPr lang="en-US" sz="2000" b="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The team found that they met more frequently with students who needed more help.</a:t>
            </a:r>
          </a:p>
        </p:txBody>
      </p:sp>
      <p:sp>
        <p:nvSpPr>
          <p:cNvPr id="2" name="Slide Number Placeholder 1">
            <a:extLst>
              <a:ext uri="{FF2B5EF4-FFF2-40B4-BE49-F238E27FC236}">
                <a16:creationId xmlns:a16="http://schemas.microsoft.com/office/drawing/2014/main" id="{7269F04A-9FD9-4F04-9B60-867B23D814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3" name="TextBox 2">
            <a:extLst>
              <a:ext uri="{FF2B5EF4-FFF2-40B4-BE49-F238E27FC236}">
                <a16:creationId xmlns:a16="http://schemas.microsoft.com/office/drawing/2014/main" id="{9B6EF24C-4716-0746-B0C1-E30AC4CDA607}"/>
              </a:ext>
            </a:extLst>
          </p:cNvPr>
          <p:cNvSpPr txBox="1"/>
          <p:nvPr/>
        </p:nvSpPr>
        <p:spPr>
          <a:xfrm>
            <a:off x="5603126" y="4718337"/>
            <a:ext cx="2601565" cy="307777"/>
          </a:xfrm>
          <a:prstGeom prst="rect">
            <a:avLst/>
          </a:prstGeom>
          <a:noFill/>
        </p:spPr>
        <p:txBody>
          <a:bodyPr wrap="square" rtlCol="0">
            <a:spAutoFit/>
          </a:bodyPr>
          <a:lstStyle/>
          <a:p>
            <a:r>
              <a:rPr lang="en-US"/>
              <a:t>Action cycle learning summary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1" name="Google Shape;211;p35"/>
          <p:cNvPicPr preferRelativeResize="0"/>
          <p:nvPr/>
        </p:nvPicPr>
        <p:blipFill>
          <a:blip r:embed="rId3"/>
          <a:stretch>
            <a:fillRect/>
          </a:stretch>
        </p:blipFill>
        <p:spPr>
          <a:xfrm>
            <a:off x="5603127" y="827903"/>
            <a:ext cx="2912224" cy="3768811"/>
          </a:xfrm>
          <a:prstGeom prst="rect">
            <a:avLst/>
          </a:prstGeom>
          <a:noFill/>
          <a:ln>
            <a:noFill/>
          </a:ln>
        </p:spPr>
      </p:pic>
      <p:sp>
        <p:nvSpPr>
          <p:cNvPr id="210" name="Google Shape;210;p35"/>
          <p:cNvSpPr txBox="1">
            <a:spLocks noGrp="1"/>
          </p:cNvSpPr>
          <p:nvPr>
            <p:ph type="title"/>
          </p:nvPr>
        </p:nvSpPr>
        <p:spPr>
          <a:xfrm>
            <a:off x="628650" y="273844"/>
            <a:ext cx="7886700" cy="994200"/>
          </a:xfrm>
        </p:spPr>
        <p:txBody>
          <a:bodyPr spcFirstLastPara="1" wrap="square" lIns="0" tIns="34275" rIns="68575" bIns="34275" anchor="ctr" anchorCtr="0">
            <a:normAutofit/>
          </a:bodyPr>
          <a:lstStyle/>
          <a:p>
            <a:r>
              <a:rPr lang="en-US" sz="3300" dirty="0"/>
              <a:t>An improvement story: Lemmon Valley 3rd grade team</a:t>
            </a:r>
            <a:endParaRPr lang="en-US" sz="3300"/>
          </a:p>
        </p:txBody>
      </p:sp>
      <p:sp>
        <p:nvSpPr>
          <p:cNvPr id="7" name="Google Shape;204;p34">
            <a:extLst>
              <a:ext uri="{FF2B5EF4-FFF2-40B4-BE49-F238E27FC236}">
                <a16:creationId xmlns:a16="http://schemas.microsoft.com/office/drawing/2014/main" id="{B77FEC17-64FE-4DC3-90DD-2CEE05139900}"/>
              </a:ext>
            </a:extLst>
          </p:cNvPr>
          <p:cNvSpPr txBox="1">
            <a:spLocks noGrp="1"/>
          </p:cNvSpPr>
          <p:nvPr>
            <p:ph type="body" idx="1"/>
          </p:nvPr>
        </p:nvSpPr>
        <p:spPr>
          <a:xfrm>
            <a:off x="628650" y="1541887"/>
            <a:ext cx="4638042" cy="2899484"/>
          </a:xfrm>
        </p:spPr>
        <p:txBody>
          <a:bodyPr spcFirstLastPara="1" wrap="square" lIns="0" tIns="34275" rIns="68575" bIns="34275" anchor="t" anchorCtr="0">
            <a:noAutofit/>
          </a:bodyPr>
          <a:lstStyle/>
          <a:p>
            <a:pPr>
              <a:lnSpc>
                <a:spcPct val="107000"/>
              </a:lnSpc>
              <a:spcBef>
                <a:spcPts val="0"/>
              </a:spcBef>
              <a:spcAft>
                <a:spcPts val="800"/>
              </a:spcAft>
            </a:pPr>
            <a:r>
              <a:rPr lang="en-US" sz="2000" b="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They also brainstormed ideas for adaptations to their tracker and conferencing process, including …</a:t>
            </a:r>
          </a:p>
          <a:p>
            <a:pPr marL="285750" indent="-285750">
              <a:lnSpc>
                <a:spcPct val="107000"/>
              </a:lnSpc>
              <a:spcBef>
                <a:spcPts val="0"/>
              </a:spcBef>
              <a:spcAft>
                <a:spcPts val="800"/>
              </a:spcAft>
              <a:buFont typeface="Arial" panose="020B0604020202020204" pitchFamily="34" charset="0"/>
              <a:buChar char="•"/>
            </a:pPr>
            <a:r>
              <a:rPr lang="en-US" sz="2000" b="0" dirty="0">
                <a:solidFill>
                  <a:srgbClr val="44546A"/>
                </a:solidFill>
                <a:latin typeface="Calibri" panose="020F0502020204030204" pitchFamily="34" charset="0"/>
                <a:ea typeface="Calibri" panose="020F0502020204030204" pitchFamily="34" charset="0"/>
                <a:cs typeface="Calibri" panose="020F0502020204030204" pitchFamily="34" charset="0"/>
              </a:rPr>
              <a:t>Initial conference in groups with follow-up conferences by individual student.</a:t>
            </a:r>
            <a:endParaRPr lang="en-US" sz="2000" b="0" dirty="0">
              <a:solidFill>
                <a:srgbClr val="44546A"/>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Bef>
                <a:spcPts val="0"/>
              </a:spcBef>
              <a:spcAft>
                <a:spcPts val="800"/>
              </a:spcAft>
              <a:buFont typeface="Arial" panose="020B0604020202020204" pitchFamily="34" charset="0"/>
              <a:buChar char="•"/>
            </a:pPr>
            <a:r>
              <a:rPr lang="en-US" sz="2000" b="0" dirty="0">
                <a:solidFill>
                  <a:srgbClr val="44546A"/>
                </a:solidFill>
                <a:latin typeface="Calibri" panose="020F0502020204030204" pitchFamily="34" charset="0"/>
                <a:ea typeface="Calibri" panose="020F0502020204030204" pitchFamily="34" charset="0"/>
                <a:cs typeface="Calibri" panose="020F0502020204030204" pitchFamily="34" charset="0"/>
              </a:rPr>
              <a:t>Different trackers for different points in the writing process or one to fit the whole unit.</a:t>
            </a:r>
          </a:p>
          <a:p>
            <a:pPr>
              <a:lnSpc>
                <a:spcPct val="107000"/>
              </a:lnSpc>
              <a:spcBef>
                <a:spcPts val="0"/>
              </a:spcBef>
              <a:spcAft>
                <a:spcPts val="800"/>
              </a:spcAft>
            </a:pPr>
            <a:endParaRPr lang="en-US" sz="16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7269F04A-9FD9-4F04-9B60-867B23D814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3" name="TextBox 2">
            <a:extLst>
              <a:ext uri="{FF2B5EF4-FFF2-40B4-BE49-F238E27FC236}">
                <a16:creationId xmlns:a16="http://schemas.microsoft.com/office/drawing/2014/main" id="{9B6EF24C-4716-0746-B0C1-E30AC4CDA607}"/>
              </a:ext>
            </a:extLst>
          </p:cNvPr>
          <p:cNvSpPr txBox="1"/>
          <p:nvPr/>
        </p:nvSpPr>
        <p:spPr>
          <a:xfrm>
            <a:off x="5603126" y="4718337"/>
            <a:ext cx="2601565" cy="307777"/>
          </a:xfrm>
          <a:prstGeom prst="rect">
            <a:avLst/>
          </a:prstGeom>
          <a:noFill/>
        </p:spPr>
        <p:txBody>
          <a:bodyPr wrap="square" rtlCol="0">
            <a:spAutoFit/>
          </a:bodyPr>
          <a:lstStyle/>
          <a:p>
            <a:r>
              <a:rPr lang="en-US" dirty="0"/>
              <a:t>Action cycle learning summary</a:t>
            </a:r>
          </a:p>
        </p:txBody>
      </p:sp>
    </p:spTree>
    <p:extLst>
      <p:ext uri="{BB962C8B-B14F-4D97-AF65-F5344CB8AC3E}">
        <p14:creationId xmlns:p14="http://schemas.microsoft.com/office/powerpoint/2010/main" val="50387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36"/>
          <p:cNvSpPr txBox="1">
            <a:spLocks noGrp="1"/>
          </p:cNvSpPr>
          <p:nvPr>
            <p:ph type="body" idx="1"/>
          </p:nvPr>
        </p:nvSpPr>
        <p:spPr>
          <a:prstGeom prst="rect">
            <a:avLst/>
          </a:prstGeom>
        </p:spPr>
        <p:txBody>
          <a:bodyPr spcFirstLastPara="1" wrap="square" lIns="0" tIns="34275" rIns="68575" bIns="34275" anchor="t" anchorCtr="0">
            <a:noAutofit/>
          </a:bodyPr>
          <a:lstStyle/>
          <a:p>
            <a:pPr marL="228600" lvl="0"/>
            <a:endParaRPr lang="en-US" dirty="0">
              <a:sym typeface="Calibri"/>
            </a:endParaRPr>
          </a:p>
          <a:p>
            <a:pPr marL="457200" lvl="0" indent="-228600">
              <a:buClr>
                <a:srgbClr val="44546A"/>
              </a:buClr>
              <a:buSzPct val="100000"/>
              <a:buFont typeface="Arial" panose="020B0604020202020204" pitchFamily="34" charset="0"/>
              <a:buChar char="•"/>
            </a:pPr>
            <a:r>
              <a:rPr lang="en-US" sz="2000" b="0" dirty="0">
                <a:solidFill>
                  <a:srgbClr val="44546A"/>
                </a:solidFill>
                <a:latin typeface="Calibri" panose="020F0502020204030204" pitchFamily="34" charset="0"/>
                <a:cs typeface="Calibri" panose="020F0502020204030204" pitchFamily="34" charset="0"/>
                <a:sym typeface="Calibri"/>
              </a:rPr>
              <a:t>How was it helpful for the team to document their learning about the conference tracker?</a:t>
            </a:r>
          </a:p>
          <a:p>
            <a:pPr marL="228600" lvl="0"/>
            <a:endParaRPr sz="2000" b="0" dirty="0">
              <a:solidFill>
                <a:srgbClr val="44546A"/>
              </a:solidFill>
              <a:latin typeface="Calibri" panose="020F0502020204030204" pitchFamily="34" charset="0"/>
              <a:cs typeface="Calibri" panose="020F0502020204030204" pitchFamily="34" charset="0"/>
              <a:sym typeface="Calibri"/>
            </a:endParaRPr>
          </a:p>
          <a:p>
            <a:pPr marL="457200" indent="-228600">
              <a:buClr>
                <a:srgbClr val="44546A"/>
              </a:buClr>
              <a:buSzPct val="100000"/>
              <a:buFont typeface="Arial" panose="020B0604020202020204" pitchFamily="34" charset="0"/>
              <a:buChar char="•"/>
            </a:pPr>
            <a:r>
              <a:rPr lang="en" sz="2000" b="0" dirty="0">
                <a:solidFill>
                  <a:srgbClr val="44546A"/>
                </a:solidFill>
                <a:latin typeface="Calibri" panose="020F0502020204030204" pitchFamily="34" charset="0"/>
                <a:cs typeface="Calibri" panose="020F0502020204030204" pitchFamily="34" charset="0"/>
                <a:sym typeface="Calibri"/>
              </a:rPr>
              <a:t>What structures do you use to support reflection and document your team’s progress?</a:t>
            </a:r>
            <a:endParaRPr sz="2000" b="0" dirty="0">
              <a:solidFill>
                <a:srgbClr val="44546A"/>
              </a:solidFill>
              <a:latin typeface="Calibri" panose="020F0502020204030204" pitchFamily="34" charset="0"/>
              <a:cs typeface="Calibri" panose="020F0502020204030204" pitchFamily="34" charset="0"/>
              <a:sym typeface="Calibri"/>
            </a:endParaRPr>
          </a:p>
        </p:txBody>
      </p:sp>
      <p:sp>
        <p:nvSpPr>
          <p:cNvPr id="217" name="Google Shape;217;p36"/>
          <p:cNvSpPr txBox="1">
            <a:spLocks noGrp="1"/>
          </p:cNvSpPr>
          <p:nvPr>
            <p:ph type="title"/>
          </p:nvPr>
        </p:nvSpPr>
        <p:spPr>
          <a:prstGeom prst="rect">
            <a:avLst/>
          </a:prstGeom>
        </p:spPr>
        <p:txBody>
          <a:bodyPr spcFirstLastPara="1" wrap="square" lIns="0" tIns="34275" rIns="68575" bIns="34275" anchor="ctr" anchorCtr="0">
            <a:noAutofit/>
          </a:bodyPr>
          <a:lstStyle/>
          <a:p>
            <a:r>
              <a:rPr lang="en" dirty="0"/>
              <a:t>Self-reflection</a:t>
            </a:r>
            <a:endParaRPr dirty="0"/>
          </a:p>
        </p:txBody>
      </p:sp>
      <p:pic>
        <p:nvPicPr>
          <p:cNvPr id="5" name="Google Shape;344;p53">
            <a:extLst>
              <a:ext uri="{FF2B5EF4-FFF2-40B4-BE49-F238E27FC236}">
                <a16:creationId xmlns:a16="http://schemas.microsoft.com/office/drawing/2014/main" id="{EA086DD8-D578-4F16-8DB9-C29278ED6661}"/>
              </a:ext>
            </a:extLst>
          </p:cNvPr>
          <p:cNvPicPr preferRelativeResize="0"/>
          <p:nvPr/>
        </p:nvPicPr>
        <p:blipFill>
          <a:blip r:embed="rId3"/>
          <a:stretch>
            <a:fillRect/>
          </a:stretch>
        </p:blipFill>
        <p:spPr>
          <a:xfrm>
            <a:off x="7029292" y="-28224"/>
            <a:ext cx="1838087" cy="1598336"/>
          </a:xfrm>
          <a:prstGeom prst="rect">
            <a:avLst/>
          </a:prstGeom>
          <a:noFill/>
          <a:ln>
            <a:noFill/>
          </a:ln>
        </p:spPr>
      </p:pic>
      <p:sp>
        <p:nvSpPr>
          <p:cNvPr id="2" name="Slide Number Placeholder 1">
            <a:extLst>
              <a:ext uri="{FF2B5EF4-FFF2-40B4-BE49-F238E27FC236}">
                <a16:creationId xmlns:a16="http://schemas.microsoft.com/office/drawing/2014/main" id="{DA703D13-B051-4BDA-A0BF-5D2F76A19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3" name="Text Placeholder 2">
            <a:extLst>
              <a:ext uri="{FF2B5EF4-FFF2-40B4-BE49-F238E27FC236}">
                <a16:creationId xmlns:a16="http://schemas.microsoft.com/office/drawing/2014/main" id="{A3572664-4495-46FF-8E64-7ABACB669D5F}"/>
              </a:ext>
            </a:extLst>
          </p:cNvPr>
          <p:cNvSpPr>
            <a:spLocks noGrp="1"/>
          </p:cNvSpPr>
          <p:nvPr>
            <p:ph type="body" idx="1"/>
          </p:nvPr>
        </p:nvSpPr>
        <p:spPr/>
        <p:txBody>
          <a:bodyPr/>
          <a:lstStyle/>
          <a:p>
            <a:r>
              <a:rPr lang="en-US" sz="2100" b="0" dirty="0">
                <a:solidFill>
                  <a:srgbClr val="44546A"/>
                </a:solidFill>
                <a:latin typeface="Calibri"/>
                <a:cs typeface="Calibri"/>
                <a:sym typeface="Calibri"/>
              </a:rPr>
              <a:t>Rapid cycles of improvement are</a:t>
            </a:r>
            <a:r>
              <a:rPr lang="en-US" b="0" dirty="0">
                <a:solidFill>
                  <a:srgbClr val="44546A"/>
                </a:solidFill>
                <a:latin typeface="Calibri"/>
                <a:cs typeface="Calibri"/>
                <a:sym typeface="Calibri"/>
              </a:rPr>
              <a:t> </a:t>
            </a:r>
            <a:r>
              <a:rPr lang="en-US" sz="2100" b="0" dirty="0">
                <a:solidFill>
                  <a:srgbClr val="44546A"/>
                </a:solidFill>
                <a:latin typeface="Calibri"/>
                <a:cs typeface="Calibri"/>
                <a:sym typeface="Calibri"/>
              </a:rPr>
              <a:t>a series of inquiry cycles </a:t>
            </a:r>
            <a:r>
              <a:rPr lang="en-US" b="0" dirty="0">
                <a:solidFill>
                  <a:srgbClr val="44546A"/>
                </a:solidFill>
                <a:latin typeface="Calibri"/>
                <a:cs typeface="Calibri"/>
                <a:sym typeface="Calibri"/>
              </a:rPr>
              <a:t>used to</a:t>
            </a:r>
            <a:r>
              <a:rPr lang="en-US" sz="2100" b="0" dirty="0">
                <a:solidFill>
                  <a:srgbClr val="44546A"/>
                </a:solidFill>
                <a:latin typeface="Calibri"/>
                <a:cs typeface="Calibri"/>
                <a:sym typeface="Calibri"/>
              </a:rPr>
              <a:t> test a </a:t>
            </a:r>
            <a:r>
              <a:rPr lang="en-US" sz="2100" b="0">
                <a:solidFill>
                  <a:srgbClr val="44546A"/>
                </a:solidFill>
                <a:latin typeface="Calibri"/>
                <a:cs typeface="Calibri"/>
                <a:sym typeface="Calibri"/>
              </a:rPr>
              <a:t>particular change</a:t>
            </a:r>
            <a:r>
              <a:rPr lang="en-US" b="0">
                <a:solidFill>
                  <a:srgbClr val="44546A"/>
                </a:solidFill>
                <a:latin typeface="Calibri"/>
                <a:cs typeface="Calibri"/>
                <a:sym typeface="Calibri"/>
              </a:rPr>
              <a:t>,</a:t>
            </a:r>
            <a:r>
              <a:rPr lang="en-US" sz="2100" b="0">
                <a:solidFill>
                  <a:srgbClr val="44546A"/>
                </a:solidFill>
                <a:latin typeface="Calibri"/>
                <a:cs typeface="Calibri"/>
                <a:sym typeface="Calibri"/>
              </a:rPr>
              <a:t> in order to improve an overall system.</a:t>
            </a:r>
          </a:p>
        </p:txBody>
      </p:sp>
      <p:sp>
        <p:nvSpPr>
          <p:cNvPr id="224" name="Google Shape;224;p37"/>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r>
              <a:rPr lang="en" dirty="0"/>
              <a:t>Rapid cycles of improvement</a:t>
            </a:r>
            <a:endParaRPr dirty="0"/>
          </a:p>
        </p:txBody>
      </p:sp>
      <p:sp>
        <p:nvSpPr>
          <p:cNvPr id="2" name="Slide Number Placeholder 1">
            <a:extLst>
              <a:ext uri="{FF2B5EF4-FFF2-40B4-BE49-F238E27FC236}">
                <a16:creationId xmlns:a16="http://schemas.microsoft.com/office/drawing/2014/main" id="{1E87F53D-B453-409B-9553-B024E6A25F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94" name="Google Shape;294;p39"/>
          <p:cNvSpPr txBox="1">
            <a:spLocks noGrp="1"/>
          </p:cNvSpPr>
          <p:nvPr>
            <p:ph type="body" idx="1"/>
          </p:nvPr>
        </p:nvSpPr>
        <p:spPr>
          <a:xfrm>
            <a:off x="1217645" y="1410034"/>
            <a:ext cx="4331111" cy="2277855"/>
          </a:xfrm>
          <a:prstGeom prst="rect">
            <a:avLst/>
          </a:prstGeom>
        </p:spPr>
        <p:txBody>
          <a:bodyPr spcFirstLastPara="1" wrap="square" lIns="0" tIns="34275" rIns="68575" bIns="34275" anchor="t" anchorCtr="0">
            <a:noAutofit/>
          </a:bodyPr>
          <a:lstStyle/>
          <a:p>
            <a:pPr marL="0" indent="0">
              <a:lnSpc>
                <a:spcPct val="107000"/>
              </a:lnSpc>
              <a:spcBef>
                <a:spcPts val="0"/>
              </a:spcBef>
              <a:spcAft>
                <a:spcPts val="800"/>
              </a:spcAft>
              <a:buSzPts val="1200"/>
              <a:buFont typeface="Arial"/>
              <a:buNone/>
            </a:pPr>
            <a:r>
              <a:rPr lang="en" b="0" dirty="0">
                <a:solidFill>
                  <a:srgbClr val="44546A"/>
                </a:solidFill>
                <a:latin typeface="Calibri" panose="020F0502020204030204" pitchFamily="34" charset="0"/>
                <a:cs typeface="Calibri" panose="020F0502020204030204" pitchFamily="34" charset="0"/>
                <a:sym typeface="Calibri"/>
              </a:rPr>
              <a:t>Iterative rapid cycles of improvement help us learn what it will take to create lasting change.</a:t>
            </a:r>
            <a:endParaRPr b="0" dirty="0">
              <a:solidFill>
                <a:srgbClr val="44546A"/>
              </a:solidFill>
              <a:latin typeface="Calibri" panose="020F0502020204030204" pitchFamily="34" charset="0"/>
              <a:cs typeface="Calibri" panose="020F0502020204030204" pitchFamily="34" charset="0"/>
              <a:sym typeface="Calibri"/>
            </a:endParaRPr>
          </a:p>
        </p:txBody>
      </p:sp>
      <p:sp>
        <p:nvSpPr>
          <p:cNvPr id="241" name="Google Shape;241;p39"/>
          <p:cNvSpPr/>
          <p:nvPr/>
        </p:nvSpPr>
        <p:spPr>
          <a:xfrm>
            <a:off x="1143000" y="0"/>
            <a:ext cx="6858000" cy="51435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b="0" i="0" u="sng" strike="noStrike" cap="none">
              <a:solidFill>
                <a:schemeClr val="dk2"/>
              </a:solidFill>
              <a:latin typeface="Arial"/>
              <a:ea typeface="Arial"/>
              <a:cs typeface="Arial"/>
              <a:sym typeface="Arial"/>
            </a:endParaRPr>
          </a:p>
        </p:txBody>
      </p:sp>
      <p:sp>
        <p:nvSpPr>
          <p:cNvPr id="243" name="Google Shape;243;p39"/>
          <p:cNvSpPr txBox="1">
            <a:spLocks noGrp="1"/>
          </p:cNvSpPr>
          <p:nvPr>
            <p:ph type="sldNum" idx="12"/>
          </p:nvPr>
        </p:nvSpPr>
        <p:spPr>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sp>
        <p:nvSpPr>
          <p:cNvPr id="61" name="Google Shape;301;p40">
            <a:extLst>
              <a:ext uri="{FF2B5EF4-FFF2-40B4-BE49-F238E27FC236}">
                <a16:creationId xmlns:a16="http://schemas.microsoft.com/office/drawing/2014/main" id="{DC5FFB50-B49D-4098-8881-05C607EA271A}"/>
              </a:ext>
            </a:extLst>
          </p:cNvPr>
          <p:cNvSpPr txBox="1">
            <a:spLocks noGrp="1"/>
          </p:cNvSpPr>
          <p:nvPr>
            <p:ph type="title"/>
          </p:nvPr>
        </p:nvSpPr>
        <p:spPr>
          <a:xfrm>
            <a:off x="564502" y="168875"/>
            <a:ext cx="7886700" cy="994200"/>
          </a:xfrm>
          <a:prstGeom prst="rect">
            <a:avLst/>
          </a:prstGeom>
        </p:spPr>
        <p:txBody>
          <a:bodyPr spcFirstLastPara="1" wrap="square" lIns="0" tIns="34275" rIns="68575" bIns="34275" anchor="ctr" anchorCtr="0">
            <a:noAutofit/>
          </a:bodyPr>
          <a:lstStyle/>
          <a:p>
            <a:r>
              <a:rPr lang="en" dirty="0"/>
              <a:t>Rapid cycles of improvement </a:t>
            </a:r>
            <a:endParaRPr dirty="0"/>
          </a:p>
        </p:txBody>
      </p:sp>
      <p:sp>
        <p:nvSpPr>
          <p:cNvPr id="271" name="Google Shape;271;p39"/>
          <p:cNvSpPr txBox="1"/>
          <p:nvPr/>
        </p:nvSpPr>
        <p:spPr>
          <a:xfrm>
            <a:off x="2000250" y="1714500"/>
            <a:ext cx="57000" cy="276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400" b="0" i="0" u="none" strike="noStrike" cap="none">
              <a:solidFill>
                <a:schemeClr val="dk1"/>
              </a:solidFill>
              <a:latin typeface="Cabin"/>
              <a:ea typeface="Cabin"/>
              <a:cs typeface="Cabin"/>
              <a:sym typeface="Cabin"/>
            </a:endParaRPr>
          </a:p>
        </p:txBody>
      </p:sp>
      <p:sp>
        <p:nvSpPr>
          <p:cNvPr id="292" name="Google Shape;292;p39"/>
          <p:cNvSpPr txBox="1"/>
          <p:nvPr/>
        </p:nvSpPr>
        <p:spPr>
          <a:xfrm>
            <a:off x="262300" y="2343150"/>
            <a:ext cx="1908300" cy="6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39"/>
          <p:cNvSpPr txBox="1"/>
          <p:nvPr/>
        </p:nvSpPr>
        <p:spPr>
          <a:xfrm>
            <a:off x="137685" y="4340255"/>
            <a:ext cx="5946591" cy="527709"/>
          </a:xfrm>
          <a:prstGeom prst="rect">
            <a:avLst/>
          </a:prstGeom>
          <a:solidFill>
            <a:srgbClr val="FEFCF9"/>
          </a:solidFill>
          <a:ln>
            <a:noFill/>
          </a:ln>
        </p:spPr>
        <p:txBody>
          <a:bodyPr spcFirstLastPara="1" wrap="square" lIns="91425" tIns="91425" rIns="91425" bIns="91425" anchor="t" anchorCtr="0">
            <a:noAutofit/>
          </a:bodyPr>
          <a:lstStyle/>
          <a:p>
            <a:r>
              <a:rPr lang="en-US" sz="1200" dirty="0">
                <a:solidFill>
                  <a:srgbClr val="44546A"/>
                </a:solidFill>
                <a:latin typeface="Calibri" panose="020F0502020204030204" pitchFamily="34" charset="0"/>
                <a:ea typeface="Calibri"/>
                <a:cs typeface="Calibri" panose="020F0502020204030204" pitchFamily="34" charset="0"/>
                <a:sym typeface="Calibri"/>
              </a:rPr>
              <a:t>Source: Adapted from </a:t>
            </a:r>
            <a:r>
              <a:rPr lang="en-US" sz="1200" dirty="0">
                <a:solidFill>
                  <a:srgbClr val="44546A"/>
                </a:solidFill>
                <a:latin typeface="Calibri" panose="020F0502020204030204" pitchFamily="34" charset="0"/>
                <a:cs typeface="Calibri" panose="020F0502020204030204" pitchFamily="34" charset="0"/>
                <a:sym typeface="Calibri"/>
              </a:rPr>
              <a:t>Bowman, Dolle, &amp; Takahashi (2019) and </a:t>
            </a:r>
            <a:r>
              <a:rPr lang="en-US" sz="1200" dirty="0">
                <a:solidFill>
                  <a:srgbClr val="44546A"/>
                </a:solidFill>
                <a:latin typeface="Calibri" panose="020F0502020204030204" pitchFamily="34" charset="0"/>
                <a:ea typeface="Calibri"/>
                <a:cs typeface="Calibri" panose="020F0502020204030204" pitchFamily="34" charset="0"/>
                <a:sym typeface="Calibri"/>
              </a:rPr>
              <a:t>Carnegie Foundation for the Advancement of Teaching (2021).</a:t>
            </a:r>
          </a:p>
        </p:txBody>
      </p:sp>
      <p:pic>
        <p:nvPicPr>
          <p:cNvPr id="3" name="Picture 3" descr="Icon&#10;&#10;Description automatically generated">
            <a:extLst>
              <a:ext uri="{FF2B5EF4-FFF2-40B4-BE49-F238E27FC236}">
                <a16:creationId xmlns:a16="http://schemas.microsoft.com/office/drawing/2014/main" id="{83D096D5-EA20-407B-A242-5A66C29F0CEE}"/>
              </a:ext>
            </a:extLst>
          </p:cNvPr>
          <p:cNvPicPr>
            <a:picLocks noChangeAspect="1"/>
          </p:cNvPicPr>
          <p:nvPr/>
        </p:nvPicPr>
        <p:blipFill>
          <a:blip r:embed="rId3"/>
          <a:stretch>
            <a:fillRect/>
          </a:stretch>
        </p:blipFill>
        <p:spPr>
          <a:xfrm>
            <a:off x="5825219" y="879799"/>
            <a:ext cx="2986961" cy="4013718"/>
          </a:xfrm>
          <a:prstGeom prst="rect">
            <a:avLst/>
          </a:prstGeom>
        </p:spPr>
      </p:pic>
    </p:spTree>
    <p:extLst>
      <p:ext uri="{BB962C8B-B14F-4D97-AF65-F5344CB8AC3E}">
        <p14:creationId xmlns:p14="http://schemas.microsoft.com/office/powerpoint/2010/main" val="3184654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Google Shape;302;p40"/>
          <p:cNvSpPr txBox="1">
            <a:spLocks noGrp="1"/>
          </p:cNvSpPr>
          <p:nvPr>
            <p:ph type="body" idx="1"/>
          </p:nvPr>
        </p:nvSpPr>
        <p:spPr>
          <a:xfrm>
            <a:off x="628650" y="1268044"/>
            <a:ext cx="5973925" cy="3263400"/>
          </a:xfrm>
          <a:prstGeom prst="rect">
            <a:avLst/>
          </a:prstGeom>
        </p:spPr>
        <p:txBody>
          <a:bodyPr spcFirstLastPara="1" wrap="square" lIns="0" tIns="34275" rIns="68575" bIns="34275" anchor="t" anchorCtr="0">
            <a:noAutofit/>
          </a:bodyPr>
          <a:lstStyle/>
          <a:p>
            <a:pPr marL="457200" lvl="0" indent="-228600">
              <a:spcAft>
                <a:spcPts val="1200"/>
              </a:spcAft>
              <a:buFont typeface="Arial" panose="020B0604020202020204" pitchFamily="34" charset="0"/>
              <a:buChar char="•"/>
            </a:pPr>
            <a:r>
              <a:rPr lang="en" b="0" dirty="0">
                <a:solidFill>
                  <a:srgbClr val="44546A"/>
                </a:solidFill>
                <a:latin typeface="Calibri" panose="020F0502020204030204" pitchFamily="34" charset="0"/>
                <a:cs typeface="Calibri" panose="020F0502020204030204" pitchFamily="34" charset="0"/>
                <a:sym typeface="Calibri"/>
              </a:rPr>
              <a:t>Keep teams focused over time on key challenges and inequities.</a:t>
            </a:r>
            <a:endParaRPr b="0" dirty="0">
              <a:solidFill>
                <a:srgbClr val="44546A"/>
              </a:solidFill>
              <a:latin typeface="Calibri" panose="020F0502020204030204" pitchFamily="34" charset="0"/>
              <a:cs typeface="Calibri" panose="020F0502020204030204" pitchFamily="34" charset="0"/>
              <a:sym typeface="Calibri"/>
            </a:endParaRPr>
          </a:p>
          <a:p>
            <a:pPr marL="457200" lvl="0" indent="-228600">
              <a:spcAft>
                <a:spcPts val="1200"/>
              </a:spcAft>
              <a:buFont typeface="Arial" panose="020B0604020202020204" pitchFamily="34" charset="0"/>
              <a:buChar char="•"/>
            </a:pPr>
            <a:r>
              <a:rPr lang="en" b="0" dirty="0">
                <a:solidFill>
                  <a:srgbClr val="44546A"/>
                </a:solidFill>
                <a:latin typeface="Calibri" panose="020F0502020204030204" pitchFamily="34" charset="0"/>
                <a:cs typeface="Calibri" panose="020F0502020204030204" pitchFamily="34" charset="0"/>
                <a:sym typeface="Calibri"/>
              </a:rPr>
              <a:t>Generate deeper learning about how to address these challenges.</a:t>
            </a:r>
            <a:endParaRPr b="0" dirty="0">
              <a:solidFill>
                <a:srgbClr val="44546A"/>
              </a:solidFill>
              <a:latin typeface="Calibri" panose="020F0502020204030204" pitchFamily="34" charset="0"/>
              <a:cs typeface="Calibri" panose="020F0502020204030204" pitchFamily="34" charset="0"/>
              <a:sym typeface="Calibri"/>
            </a:endParaRPr>
          </a:p>
          <a:p>
            <a:pPr marL="457200" lvl="0" indent="-228600">
              <a:spcAft>
                <a:spcPts val="1200"/>
              </a:spcAft>
              <a:buFont typeface="Arial" panose="020B0604020202020204" pitchFamily="34" charset="0"/>
              <a:buChar char="•"/>
            </a:pPr>
            <a:r>
              <a:rPr lang="en" b="0" dirty="0">
                <a:solidFill>
                  <a:srgbClr val="44546A"/>
                </a:solidFill>
                <a:latin typeface="Calibri" panose="020F0502020204030204" pitchFamily="34" charset="0"/>
                <a:cs typeface="Calibri" panose="020F0502020204030204" pitchFamily="34" charset="0"/>
                <a:sym typeface="Calibri"/>
              </a:rPr>
              <a:t>Help educators make informed changes in their practice.</a:t>
            </a:r>
            <a:endParaRPr b="0" dirty="0">
              <a:solidFill>
                <a:srgbClr val="44546A"/>
              </a:solidFill>
              <a:latin typeface="Calibri" panose="020F0502020204030204" pitchFamily="34" charset="0"/>
              <a:cs typeface="Calibri" panose="020F0502020204030204" pitchFamily="34" charset="0"/>
              <a:sym typeface="Calibri"/>
            </a:endParaRPr>
          </a:p>
          <a:p>
            <a:pPr marL="457200" lvl="0" indent="-228600">
              <a:spcAft>
                <a:spcPts val="1200"/>
              </a:spcAft>
              <a:buFont typeface="Arial" panose="020B0604020202020204" pitchFamily="34" charset="0"/>
              <a:buChar char="•"/>
            </a:pPr>
            <a:r>
              <a:rPr lang="en" b="0" dirty="0">
                <a:solidFill>
                  <a:srgbClr val="44546A"/>
                </a:solidFill>
                <a:latin typeface="Calibri" panose="020F0502020204030204" pitchFamily="34" charset="0"/>
                <a:cs typeface="Calibri" panose="020F0502020204030204" pitchFamily="34" charset="0"/>
                <a:sym typeface="Calibri"/>
              </a:rPr>
              <a:t>Promote improved collaborative relationships between teachers.</a:t>
            </a:r>
            <a:endParaRPr b="0" dirty="0">
              <a:solidFill>
                <a:srgbClr val="44546A"/>
              </a:solidFill>
              <a:latin typeface="Calibri" panose="020F0502020204030204" pitchFamily="34" charset="0"/>
              <a:cs typeface="Calibri" panose="020F0502020204030204" pitchFamily="34" charset="0"/>
              <a:sym typeface="Calibri"/>
            </a:endParaRPr>
          </a:p>
          <a:p>
            <a:pPr marL="0" lvl="0" indent="0" algn="l" rtl="0">
              <a:lnSpc>
                <a:spcPct val="100000"/>
              </a:lnSpc>
              <a:spcBef>
                <a:spcPts val="80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lnSpc>
                <a:spcPct val="100000"/>
              </a:lnSpc>
              <a:spcBef>
                <a:spcPts val="80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lnSpc>
                <a:spcPct val="100000"/>
              </a:lnSpc>
              <a:spcBef>
                <a:spcPts val="80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lnSpc>
                <a:spcPct val="100000"/>
              </a:lnSpc>
              <a:spcBef>
                <a:spcPts val="80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lnSpc>
                <a:spcPct val="100000"/>
              </a:lnSpc>
              <a:spcBef>
                <a:spcPts val="800"/>
              </a:spcBef>
              <a:spcAft>
                <a:spcPts val="0"/>
              </a:spcAft>
              <a:buNone/>
            </a:pPr>
            <a:endParaRPr sz="1200" dirty="0">
              <a:solidFill>
                <a:schemeClr val="dk1"/>
              </a:solidFill>
              <a:latin typeface="Times New Roman"/>
              <a:ea typeface="Times New Roman"/>
              <a:cs typeface="Times New Roman"/>
              <a:sym typeface="Times New Roman"/>
            </a:endParaRPr>
          </a:p>
        </p:txBody>
      </p:sp>
      <p:sp>
        <p:nvSpPr>
          <p:cNvPr id="301" name="Google Shape;301;p40"/>
          <p:cNvSpPr txBox="1">
            <a:spLocks noGrp="1"/>
          </p:cNvSpPr>
          <p:nvPr>
            <p:ph type="title"/>
          </p:nvPr>
        </p:nvSpPr>
        <p:spPr>
          <a:prstGeom prst="rect">
            <a:avLst/>
          </a:prstGeom>
        </p:spPr>
        <p:txBody>
          <a:bodyPr spcFirstLastPara="1" wrap="square" lIns="0" tIns="34275" rIns="68575" bIns="34275" anchor="ctr" anchorCtr="0">
            <a:noAutofit/>
          </a:bodyPr>
          <a:lstStyle/>
          <a:p>
            <a:r>
              <a:rPr lang="en" dirty="0"/>
              <a:t>Rapid cycles of improvement </a:t>
            </a:r>
            <a:endParaRPr dirty="0"/>
          </a:p>
        </p:txBody>
      </p:sp>
      <p:sp>
        <p:nvSpPr>
          <p:cNvPr id="2" name="Slide Number Placeholder 1">
            <a:extLst>
              <a:ext uri="{FF2B5EF4-FFF2-40B4-BE49-F238E27FC236}">
                <a16:creationId xmlns:a16="http://schemas.microsoft.com/office/drawing/2014/main" id="{6877D591-4F6B-4AC1-9DE6-36B50FB7D40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3" name="Picture 3" descr="Icon&#10;&#10;Description automatically generated">
            <a:extLst>
              <a:ext uri="{FF2B5EF4-FFF2-40B4-BE49-F238E27FC236}">
                <a16:creationId xmlns:a16="http://schemas.microsoft.com/office/drawing/2014/main" id="{12CB9FA8-9F70-47D9-AB8C-AE81B19BC025}"/>
              </a:ext>
            </a:extLst>
          </p:cNvPr>
          <p:cNvPicPr>
            <a:picLocks noChangeAspect="1"/>
          </p:cNvPicPr>
          <p:nvPr/>
        </p:nvPicPr>
        <p:blipFill>
          <a:blip r:embed="rId3"/>
          <a:stretch>
            <a:fillRect/>
          </a:stretch>
        </p:blipFill>
        <p:spPr>
          <a:xfrm>
            <a:off x="6507520" y="879799"/>
            <a:ext cx="2304660" cy="309815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Google Shape;308;p41"/>
          <p:cNvSpPr txBox="1">
            <a:spLocks noGrp="1"/>
          </p:cNvSpPr>
          <p:nvPr>
            <p:ph type="body" idx="1"/>
          </p:nvPr>
        </p:nvSpPr>
        <p:spPr>
          <a:prstGeom prst="rect">
            <a:avLst/>
          </a:prstGeom>
        </p:spPr>
        <p:txBody>
          <a:bodyPr spcFirstLastPara="1" wrap="square" lIns="0" tIns="34275" rIns="68575" bIns="34275" anchor="t" anchorCtr="0">
            <a:noAutofit/>
          </a:bodyPr>
          <a:lstStyle/>
          <a:p>
            <a:pPr lvl="0"/>
            <a:r>
              <a:rPr lang="en" b="0" dirty="0">
                <a:solidFill>
                  <a:srgbClr val="44546A"/>
                </a:solidFill>
                <a:latin typeface="Calibri" panose="020F0502020204030204" pitchFamily="34" charset="0"/>
                <a:cs typeface="Calibri" panose="020F0502020204030204" pitchFamily="34" charset="0"/>
                <a:sym typeface="Calibri"/>
              </a:rPr>
              <a:t>Rapid cycles are intended to be embedded in regular practice and allow educators to learn while doing.</a:t>
            </a:r>
            <a:endParaRPr b="0" dirty="0">
              <a:solidFill>
                <a:srgbClr val="44546A"/>
              </a:solidFill>
              <a:latin typeface="Calibri" panose="020F0502020204030204" pitchFamily="34" charset="0"/>
              <a:cs typeface="Calibri" panose="020F0502020204030204" pitchFamily="34" charset="0"/>
              <a:sym typeface="Calibri"/>
            </a:endParaRPr>
          </a:p>
          <a:p>
            <a:pPr lvl="0"/>
            <a:endParaRPr b="0" dirty="0">
              <a:solidFill>
                <a:srgbClr val="44546A"/>
              </a:solidFill>
              <a:latin typeface="Calibri" panose="020F0502020204030204" pitchFamily="34" charset="0"/>
              <a:cs typeface="Calibri" panose="020F0502020204030204" pitchFamily="34" charset="0"/>
              <a:sym typeface="Calibri"/>
            </a:endParaRPr>
          </a:p>
          <a:p>
            <a:pPr lvl="0"/>
            <a:r>
              <a:rPr lang="en" b="0" dirty="0">
                <a:solidFill>
                  <a:srgbClr val="44546A"/>
                </a:solidFill>
                <a:latin typeface="Calibri" panose="020F0502020204030204" pitchFamily="34" charset="0"/>
                <a:cs typeface="Calibri" panose="020F0502020204030204" pitchFamily="34" charset="0"/>
                <a:sym typeface="Calibri"/>
              </a:rPr>
              <a:t>They help educators take intentional and disciplined action toward resolving systemic problems, reflect on their actions, and take new action based on those reflections. </a:t>
            </a:r>
            <a:endParaRPr b="0" dirty="0">
              <a:solidFill>
                <a:srgbClr val="44546A"/>
              </a:solidFill>
              <a:latin typeface="Calibri" panose="020F0502020204030204" pitchFamily="34" charset="0"/>
              <a:cs typeface="Calibri" panose="020F0502020204030204" pitchFamily="34" charset="0"/>
              <a:sym typeface="Calibri"/>
            </a:endParaRPr>
          </a:p>
          <a:p>
            <a:pPr marL="0" lvl="0" indent="0" algn="l" rtl="0">
              <a:lnSpc>
                <a:spcPct val="100000"/>
              </a:lnSpc>
              <a:spcBef>
                <a:spcPts val="80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lnSpc>
                <a:spcPct val="100000"/>
              </a:lnSpc>
              <a:spcBef>
                <a:spcPts val="80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lnSpc>
                <a:spcPct val="100000"/>
              </a:lnSpc>
              <a:spcBef>
                <a:spcPts val="80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lnSpc>
                <a:spcPct val="100000"/>
              </a:lnSpc>
              <a:spcBef>
                <a:spcPts val="80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lnSpc>
                <a:spcPct val="100000"/>
              </a:lnSpc>
              <a:spcBef>
                <a:spcPts val="800"/>
              </a:spcBef>
              <a:spcAft>
                <a:spcPts val="0"/>
              </a:spcAft>
              <a:buNone/>
            </a:pPr>
            <a:endParaRPr sz="1200" dirty="0">
              <a:solidFill>
                <a:schemeClr val="dk1"/>
              </a:solidFill>
              <a:latin typeface="Times New Roman"/>
              <a:ea typeface="Times New Roman"/>
              <a:cs typeface="Times New Roman"/>
              <a:sym typeface="Times New Roman"/>
            </a:endParaRPr>
          </a:p>
        </p:txBody>
      </p:sp>
      <p:sp>
        <p:nvSpPr>
          <p:cNvPr id="307" name="Google Shape;307;p41"/>
          <p:cNvSpPr txBox="1">
            <a:spLocks noGrp="1"/>
          </p:cNvSpPr>
          <p:nvPr>
            <p:ph type="title"/>
          </p:nvPr>
        </p:nvSpPr>
        <p:spPr>
          <a:prstGeom prst="rect">
            <a:avLst/>
          </a:prstGeom>
        </p:spPr>
        <p:txBody>
          <a:bodyPr spcFirstLastPara="1" wrap="square" lIns="0" tIns="34275" rIns="68575" bIns="34275" anchor="ctr" anchorCtr="0">
            <a:noAutofit/>
          </a:bodyPr>
          <a:lstStyle/>
          <a:p>
            <a:pPr lvl="0"/>
            <a:r>
              <a:rPr lang="en" dirty="0"/>
              <a:t>Rapid cycles of improvement </a:t>
            </a:r>
            <a:endParaRPr dirty="0"/>
          </a:p>
        </p:txBody>
      </p:sp>
      <p:sp>
        <p:nvSpPr>
          <p:cNvPr id="2" name="Slide Number Placeholder 1">
            <a:extLst>
              <a:ext uri="{FF2B5EF4-FFF2-40B4-BE49-F238E27FC236}">
                <a16:creationId xmlns:a16="http://schemas.microsoft.com/office/drawing/2014/main" id="{477990EF-697B-449D-8397-7D20513CBE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sp>
        <p:nvSpPr>
          <p:cNvPr id="3" name="Text Placeholder 2">
            <a:extLst>
              <a:ext uri="{FF2B5EF4-FFF2-40B4-BE49-F238E27FC236}">
                <a16:creationId xmlns:a16="http://schemas.microsoft.com/office/drawing/2014/main" id="{FFB9C2DC-CE60-4FB6-9AE6-316030395617}"/>
              </a:ext>
            </a:extLst>
          </p:cNvPr>
          <p:cNvSpPr>
            <a:spLocks noGrp="1"/>
          </p:cNvSpPr>
          <p:nvPr>
            <p:ph type="body" idx="1"/>
          </p:nvPr>
        </p:nvSpPr>
        <p:spPr>
          <a:xfrm>
            <a:off x="628650" y="870857"/>
            <a:ext cx="7886700" cy="3747248"/>
          </a:xfrm>
        </p:spPr>
        <p:txBody>
          <a:bodyPr/>
          <a:lstStyle/>
          <a:p>
            <a:r>
              <a:rPr lang="en-US" sz="2400" b="1" dirty="0">
                <a:solidFill>
                  <a:srgbClr val="44546A"/>
                </a:solidFill>
                <a:latin typeface="+mn-lt"/>
                <a:ea typeface="Calibri"/>
                <a:cs typeface="Arial" panose="020B0604020202020204" pitchFamily="34" charset="0"/>
                <a:sym typeface="Calibri"/>
              </a:rPr>
              <a:t>Which “L” are you?</a:t>
            </a:r>
          </a:p>
        </p:txBody>
      </p:sp>
      <p:sp>
        <p:nvSpPr>
          <p:cNvPr id="326" name="Google Shape;326;p43"/>
          <p:cNvSpPr txBox="1">
            <a:spLocks noGrp="1"/>
          </p:cNvSpPr>
          <p:nvPr>
            <p:ph type="title"/>
          </p:nvPr>
        </p:nvSpPr>
        <p:spPr>
          <a:xfrm>
            <a:off x="628650" y="92869"/>
            <a:ext cx="7886700" cy="994200"/>
          </a:xfrm>
          <a:prstGeom prst="rect">
            <a:avLst/>
          </a:prstGeom>
          <a:noFill/>
          <a:ln>
            <a:noFill/>
          </a:ln>
        </p:spPr>
        <p:txBody>
          <a:bodyPr spcFirstLastPara="1" wrap="square" lIns="0" tIns="0" rIns="0" bIns="0" anchor="ctr" anchorCtr="0">
            <a:noAutofit/>
          </a:bodyPr>
          <a:lstStyle/>
          <a:p>
            <a:r>
              <a:rPr lang="en-US" dirty="0"/>
              <a:t>Understanding why you are improving</a:t>
            </a:r>
            <a:endParaRPr dirty="0"/>
          </a:p>
        </p:txBody>
      </p:sp>
      <p:graphicFrame>
        <p:nvGraphicFramePr>
          <p:cNvPr id="327" name="Google Shape;327;p43"/>
          <p:cNvGraphicFramePr/>
          <p:nvPr>
            <p:extLst>
              <p:ext uri="{D42A27DB-BD31-4B8C-83A1-F6EECF244321}">
                <p14:modId xmlns:p14="http://schemas.microsoft.com/office/powerpoint/2010/main" val="4200825985"/>
              </p:ext>
            </p:extLst>
          </p:nvPr>
        </p:nvGraphicFramePr>
        <p:xfrm>
          <a:off x="1238161" y="1385893"/>
          <a:ext cx="6570516" cy="2929130"/>
        </p:xfrm>
        <a:graphic>
          <a:graphicData uri="http://schemas.openxmlformats.org/drawingml/2006/table">
            <a:tbl>
              <a:tblPr>
                <a:noFill/>
                <a:tableStyleId>{FB5BFE86-FD81-4DCD-B853-A9C0D3903E17}</a:tableStyleId>
              </a:tblPr>
              <a:tblGrid>
                <a:gridCol w="3285258">
                  <a:extLst>
                    <a:ext uri="{9D8B030D-6E8A-4147-A177-3AD203B41FA5}">
                      <a16:colId xmlns:a16="http://schemas.microsoft.com/office/drawing/2014/main" val="20000"/>
                    </a:ext>
                  </a:extLst>
                </a:gridCol>
                <a:gridCol w="3285258">
                  <a:extLst>
                    <a:ext uri="{9D8B030D-6E8A-4147-A177-3AD203B41FA5}">
                      <a16:colId xmlns:a16="http://schemas.microsoft.com/office/drawing/2014/main" val="20001"/>
                    </a:ext>
                  </a:extLst>
                </a:gridCol>
              </a:tblGrid>
              <a:tr h="1464565">
                <a:tc>
                  <a:txBody>
                    <a:bodyPr/>
                    <a:lstStyle/>
                    <a:p>
                      <a:pPr marL="0" lvl="0" indent="0" algn="ctr" rtl="0">
                        <a:spcBef>
                          <a:spcPts val="600"/>
                        </a:spcBef>
                        <a:spcAft>
                          <a:spcPts val="0"/>
                        </a:spcAft>
                        <a:buFont typeface="Arial"/>
                        <a:buNone/>
                      </a:pPr>
                      <a:r>
                        <a:rPr lang="en" sz="2900" b="1" dirty="0">
                          <a:solidFill>
                            <a:srgbClr val="44546A"/>
                          </a:solidFill>
                          <a:latin typeface="Calibri"/>
                          <a:ea typeface="Calibri"/>
                          <a:cs typeface="Calibri"/>
                          <a:sym typeface="Calibri"/>
                        </a:rPr>
                        <a:t>Lucky</a:t>
                      </a:r>
                      <a:endParaRPr sz="1100" b="1" dirty="0">
                        <a:solidFill>
                          <a:srgbClr val="44546A"/>
                        </a:solidFill>
                        <a:latin typeface="Calibri"/>
                        <a:ea typeface="Calibri"/>
                        <a:cs typeface="Calibri"/>
                        <a:sym typeface="Calibri"/>
                      </a:endParaRPr>
                    </a:p>
                  </a:txBody>
                  <a:tcPr marL="0" marR="0" marT="0" marB="0" anchor="ctr">
                    <a:lnL w="28575"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ctr" rtl="0">
                        <a:spcBef>
                          <a:spcPts val="600"/>
                        </a:spcBef>
                        <a:spcAft>
                          <a:spcPts val="0"/>
                        </a:spcAft>
                        <a:buFont typeface="Arial"/>
                        <a:buNone/>
                      </a:pPr>
                      <a:r>
                        <a:rPr lang="en" sz="2900" b="1" dirty="0">
                          <a:solidFill>
                            <a:srgbClr val="44546A"/>
                          </a:solidFill>
                          <a:latin typeface="Calibri"/>
                          <a:ea typeface="Calibri"/>
                          <a:cs typeface="Calibri"/>
                          <a:sym typeface="Calibri"/>
                        </a:rPr>
                        <a:t>Leading</a:t>
                      </a:r>
                      <a:endParaRPr sz="1100" b="1" dirty="0">
                        <a:solidFill>
                          <a:srgbClr val="44546A"/>
                        </a:solidFill>
                        <a:latin typeface="Calibri"/>
                        <a:ea typeface="Calibri"/>
                        <a:cs typeface="Calibri"/>
                        <a:sym typeface="Calibri"/>
                      </a:endParaRPr>
                    </a:p>
                  </a:txBody>
                  <a:tcPr marL="0" marR="0" marT="0" marB="0" anchor="ctr">
                    <a:lnL w="12700"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464565">
                <a:tc>
                  <a:txBody>
                    <a:bodyPr/>
                    <a:lstStyle/>
                    <a:p>
                      <a:pPr marL="0" lvl="0" indent="0" algn="ctr" rtl="0">
                        <a:spcBef>
                          <a:spcPts val="600"/>
                        </a:spcBef>
                        <a:spcAft>
                          <a:spcPts val="0"/>
                        </a:spcAft>
                        <a:buFont typeface="Arial"/>
                        <a:buNone/>
                      </a:pPr>
                      <a:r>
                        <a:rPr lang="en" sz="2900" b="1" dirty="0">
                          <a:solidFill>
                            <a:srgbClr val="44546A"/>
                          </a:solidFill>
                          <a:latin typeface="Calibri"/>
                          <a:ea typeface="Calibri"/>
                          <a:cs typeface="Calibri"/>
                          <a:sym typeface="Calibri"/>
                        </a:rPr>
                        <a:t>Lost</a:t>
                      </a:r>
                      <a:endParaRPr sz="1100" b="1" dirty="0">
                        <a:solidFill>
                          <a:srgbClr val="44546A"/>
                        </a:solidFill>
                        <a:latin typeface="Calibri"/>
                        <a:ea typeface="Calibri"/>
                        <a:cs typeface="Calibri"/>
                        <a:sym typeface="Calibri"/>
                      </a:endParaRPr>
                    </a:p>
                  </a:txBody>
                  <a:tcPr marL="0" marR="0" marT="0" marB="0" anchor="ctr">
                    <a:lnL w="28575"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ctr" rtl="0">
                        <a:spcBef>
                          <a:spcPts val="600"/>
                        </a:spcBef>
                        <a:spcAft>
                          <a:spcPts val="0"/>
                        </a:spcAft>
                        <a:buFont typeface="Arial"/>
                        <a:buNone/>
                      </a:pPr>
                      <a:r>
                        <a:rPr lang="en" sz="2900" b="1" dirty="0">
                          <a:solidFill>
                            <a:srgbClr val="44546A"/>
                          </a:solidFill>
                          <a:latin typeface="Calibri"/>
                          <a:ea typeface="Calibri"/>
                          <a:cs typeface="Calibri"/>
                          <a:sym typeface="Calibri"/>
                        </a:rPr>
                        <a:t>Learning</a:t>
                      </a:r>
                      <a:endParaRPr sz="1100" b="1" dirty="0">
                        <a:solidFill>
                          <a:srgbClr val="44546A"/>
                        </a:solidFill>
                        <a:latin typeface="Calibri"/>
                        <a:ea typeface="Calibri"/>
                        <a:cs typeface="Calibri"/>
                        <a:sym typeface="Calibri"/>
                      </a:endParaRPr>
                    </a:p>
                  </a:txBody>
                  <a:tcPr marL="0" marR="0" marT="0" marB="0" anchor="ctr">
                    <a:lnL w="12700"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325" name="Google Shape;325;p43"/>
          <p:cNvCxnSpPr>
            <a:cxnSpLocks/>
          </p:cNvCxnSpPr>
          <p:nvPr/>
        </p:nvCxnSpPr>
        <p:spPr>
          <a:xfrm flipV="1">
            <a:off x="882600" y="1473200"/>
            <a:ext cx="0" cy="2816313"/>
          </a:xfrm>
          <a:prstGeom prst="straightConnector1">
            <a:avLst/>
          </a:prstGeom>
          <a:noFill/>
          <a:ln w="9525" cap="rnd" cmpd="sng">
            <a:solidFill>
              <a:schemeClr val="dk1"/>
            </a:solidFill>
            <a:prstDash val="solid"/>
            <a:miter lim="8000"/>
            <a:headEnd type="none" w="sm" len="sm"/>
            <a:tailEnd type="triangle" w="sm" len="sm"/>
          </a:ln>
        </p:spPr>
      </p:cxnSp>
      <p:sp>
        <p:nvSpPr>
          <p:cNvPr id="328" name="Google Shape;328;p43"/>
          <p:cNvSpPr/>
          <p:nvPr/>
        </p:nvSpPr>
        <p:spPr>
          <a:xfrm rot="16200000">
            <a:off x="-229369" y="2583752"/>
            <a:ext cx="2223939" cy="507900"/>
          </a:xfrm>
          <a:prstGeom prst="rect">
            <a:avLst/>
          </a:prstGeom>
          <a:solidFill>
            <a:srgbClr val="B2B2B2">
              <a:alpha val="49800"/>
            </a:srgbClr>
          </a:solidFill>
          <a:ln w="12700" cap="rnd" cmpd="sng">
            <a:solidFill>
              <a:srgbClr val="3333CC"/>
            </a:solidFill>
            <a:prstDash val="solid"/>
            <a:miter lim="8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dirty="0"/>
              <a:t>Strength of your results</a:t>
            </a:r>
          </a:p>
          <a:p>
            <a:pPr marL="0" lvl="0" indent="0" algn="ctr" rtl="0">
              <a:spcBef>
                <a:spcPts val="0"/>
              </a:spcBef>
              <a:spcAft>
                <a:spcPts val="0"/>
              </a:spcAft>
              <a:buNone/>
            </a:pPr>
            <a:endParaRPr dirty="0"/>
          </a:p>
        </p:txBody>
      </p:sp>
      <p:sp>
        <p:nvSpPr>
          <p:cNvPr id="329" name="Google Shape;329;p43"/>
          <p:cNvSpPr/>
          <p:nvPr/>
        </p:nvSpPr>
        <p:spPr>
          <a:xfrm>
            <a:off x="2383573" y="4420920"/>
            <a:ext cx="4024215" cy="628500"/>
          </a:xfrm>
          <a:prstGeom prst="rect">
            <a:avLst/>
          </a:prstGeom>
          <a:solidFill>
            <a:srgbClr val="B2B2B2">
              <a:alpha val="49800"/>
            </a:srgbClr>
          </a:solidFill>
          <a:ln w="12700" cap="rnd" cmpd="sng">
            <a:solidFill>
              <a:srgbClr val="3333CC"/>
            </a:solidFill>
            <a:prstDash val="solid"/>
            <a:miter lim="8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dirty="0"/>
              <a:t>Understanding why you got your results</a:t>
            </a:r>
          </a:p>
          <a:p>
            <a:pPr marL="0" lvl="0" indent="0" algn="ctr" rtl="0">
              <a:spcBef>
                <a:spcPts val="0"/>
              </a:spcBef>
              <a:spcAft>
                <a:spcPts val="0"/>
              </a:spcAft>
              <a:buNone/>
            </a:pPr>
            <a:endParaRPr dirty="0"/>
          </a:p>
        </p:txBody>
      </p:sp>
      <p:cxnSp>
        <p:nvCxnSpPr>
          <p:cNvPr id="330" name="Google Shape;330;p43"/>
          <p:cNvCxnSpPr>
            <a:cxnSpLocks/>
          </p:cNvCxnSpPr>
          <p:nvPr/>
        </p:nvCxnSpPr>
        <p:spPr>
          <a:xfrm>
            <a:off x="1320790" y="4735170"/>
            <a:ext cx="6379028" cy="0"/>
          </a:xfrm>
          <a:prstGeom prst="straightConnector1">
            <a:avLst/>
          </a:prstGeom>
          <a:noFill/>
          <a:ln w="9525" cap="rnd" cmpd="sng">
            <a:solidFill>
              <a:schemeClr val="dk1"/>
            </a:solidFill>
            <a:prstDash val="solid"/>
            <a:miter lim="8000"/>
            <a:headEnd type="none" w="sm" len="sm"/>
            <a:tailEnd type="triangle" w="sm" len="sm"/>
          </a:ln>
        </p:spPr>
      </p:cxnSp>
      <p:sp>
        <p:nvSpPr>
          <p:cNvPr id="332" name="Google Shape;332;p43"/>
          <p:cNvSpPr txBox="1"/>
          <p:nvPr/>
        </p:nvSpPr>
        <p:spPr>
          <a:xfrm>
            <a:off x="6506936" y="4826461"/>
            <a:ext cx="2414325" cy="317037"/>
          </a:xfrm>
          <a:prstGeom prst="rect">
            <a:avLst/>
          </a:prstGeom>
          <a:noFill/>
          <a:ln>
            <a:noFill/>
          </a:ln>
        </p:spPr>
        <p:txBody>
          <a:bodyPr spcFirstLastPara="1" wrap="square" lIns="91425" tIns="91425" rIns="91425" bIns="91425" anchor="t" anchorCtr="0">
            <a:noAutofit/>
          </a:bodyPr>
          <a:lstStyle/>
          <a:p>
            <a:pPr lvl="0"/>
            <a:r>
              <a:rPr lang="en" sz="1000" dirty="0"/>
              <a:t>Source: National Equity Project (2020).</a:t>
            </a:r>
            <a:endParaRPr sz="1000" dirty="0"/>
          </a:p>
        </p:txBody>
      </p:sp>
      <p:sp>
        <p:nvSpPr>
          <p:cNvPr id="2" name="Slide Number Placeholder 1">
            <a:extLst>
              <a:ext uri="{FF2B5EF4-FFF2-40B4-BE49-F238E27FC236}">
                <a16:creationId xmlns:a16="http://schemas.microsoft.com/office/drawing/2014/main" id="{C646C992-04D4-47FF-8A9E-2305AB2680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Acknowledgments</a:t>
            </a:r>
            <a:endParaRPr dirty="0"/>
          </a:p>
        </p:txBody>
      </p:sp>
      <p:sp>
        <p:nvSpPr>
          <p:cNvPr id="124" name="Google Shape;124;p1"/>
          <p:cNvSpPr txBox="1">
            <a:spLocks noGrp="1"/>
          </p:cNvSpPr>
          <p:nvPr>
            <p:ph type="body" idx="1"/>
          </p:nvPr>
        </p:nvSpPr>
        <p:spPr>
          <a:xfrm>
            <a:off x="628650" y="1066648"/>
            <a:ext cx="7886700" cy="1984896"/>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SzPts val="2100"/>
              <a:buNone/>
            </a:pPr>
            <a:r>
              <a:rPr lang="en" sz="1800" b="0" dirty="0">
                <a:solidFill>
                  <a:srgbClr val="000000"/>
                </a:solidFill>
                <a:latin typeface="Calibri"/>
                <a:ea typeface="Calibri"/>
                <a:cs typeface="Calibri"/>
                <a:sym typeface="Calibri"/>
              </a:rPr>
              <a:t>This module series includes work that has been adapted from successful strategies developed by Alicia Bowman and Kim Austin for the Regional Educational Laboratory West (REL West) at WestEd.</a:t>
            </a:r>
            <a:endParaRPr sz="1800" b="0" dirty="0">
              <a:solidFill>
                <a:srgbClr val="000000"/>
              </a:solidFill>
              <a:latin typeface="Calibri"/>
              <a:ea typeface="Calibri"/>
              <a:cs typeface="Calibri"/>
              <a:sym typeface="Calibri"/>
            </a:endParaRPr>
          </a:p>
          <a:p>
            <a:pPr marL="0" lvl="0" indent="0" algn="l" rtl="0">
              <a:lnSpc>
                <a:spcPct val="90000"/>
              </a:lnSpc>
              <a:spcBef>
                <a:spcPts val="800"/>
              </a:spcBef>
              <a:spcAft>
                <a:spcPts val="0"/>
              </a:spcAft>
              <a:buSzPts val="2100"/>
              <a:buNone/>
            </a:pPr>
            <a:r>
              <a:rPr lang="en" sz="1800" b="0" dirty="0">
                <a:solidFill>
                  <a:srgbClr val="000000"/>
                </a:solidFill>
                <a:latin typeface="Calibri"/>
                <a:ea typeface="Calibri"/>
                <a:cs typeface="Calibri"/>
                <a:sym typeface="Calibri"/>
              </a:rPr>
              <a:t>We would like to acknowledge the Center for the Collaborative Classroom and Washoe County School District for their partnership in this work. We would also like to acknowledge </a:t>
            </a:r>
            <a:r>
              <a:rPr lang="en" sz="1800" b="0" dirty="0">
                <a:solidFill>
                  <a:schemeClr val="dk1"/>
                </a:solidFill>
                <a:latin typeface="Calibri"/>
                <a:ea typeface="Calibri"/>
                <a:cs typeface="Calibri"/>
                <a:sym typeface="Calibri"/>
              </a:rPr>
              <a:t>the </a:t>
            </a:r>
            <a:r>
              <a:rPr lang="en" sz="1800" b="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Carn</a:t>
            </a:r>
            <a:r>
              <a:rPr lang="en" sz="1800" b="0" dirty="0">
                <a:solidFill>
                  <a:schemeClr val="dk1"/>
                </a:solidFill>
                <a:latin typeface="Calibri"/>
                <a:ea typeface="Calibri"/>
                <a:cs typeface="Calibri"/>
                <a:sym typeface="Calibri"/>
              </a:rPr>
              <a:t>egie Foundation for the Advancement of Teaching for its contributions to the field</a:t>
            </a:r>
            <a:r>
              <a:rPr lang="en" sz="1800" b="0" dirty="0">
                <a:solidFill>
                  <a:srgbClr val="000000"/>
                </a:solidFill>
                <a:latin typeface="Calibri"/>
                <a:ea typeface="Calibri"/>
                <a:cs typeface="Calibri"/>
                <a:sym typeface="Calibri"/>
              </a:rPr>
              <a:t> that are cited in this work.</a:t>
            </a:r>
            <a:endParaRPr sz="1800" b="0" dirty="0">
              <a:solidFill>
                <a:srgbClr val="000000"/>
              </a:solidFill>
              <a:latin typeface="Calibri"/>
              <a:ea typeface="Calibri"/>
              <a:cs typeface="Calibri"/>
              <a:sym typeface="Calibri"/>
            </a:endParaRPr>
          </a:p>
          <a:p>
            <a:pPr lvl="0">
              <a:spcBef>
                <a:spcPts val="0"/>
              </a:spcBef>
            </a:pPr>
            <a:endParaRPr lang="en" sz="1000" b="0" dirty="0">
              <a:solidFill>
                <a:srgbClr val="000000"/>
              </a:solidFill>
              <a:latin typeface="Calibri"/>
              <a:ea typeface="Calibri"/>
              <a:cs typeface="Calibri"/>
              <a:sym typeface="Calibri"/>
            </a:endParaRPr>
          </a:p>
          <a:p>
            <a:pPr lvl="0"/>
            <a:r>
              <a:rPr lang="en" sz="1400" b="0" dirty="0">
                <a:solidFill>
                  <a:srgbClr val="000000"/>
                </a:solidFill>
                <a:latin typeface="Calibri"/>
                <a:ea typeface="Calibri"/>
                <a:cs typeface="Calibri"/>
                <a:sym typeface="Calibri"/>
              </a:rPr>
              <a:t>Citation: Bowman, A., &amp; Austin, K. (2021). </a:t>
            </a:r>
            <a:r>
              <a:rPr lang="en" sz="1400" b="0" i="1" dirty="0">
                <a:solidFill>
                  <a:srgbClr val="000000"/>
                </a:solidFill>
                <a:latin typeface="Calibri"/>
                <a:ea typeface="Calibri"/>
                <a:cs typeface="Calibri"/>
                <a:sym typeface="Calibri"/>
              </a:rPr>
              <a:t>Facilitating Improvement Professional Learning Modules—   Module 7: Engaging in inquiry cycles </a:t>
            </a:r>
            <a:r>
              <a:rPr lang="en" sz="1400" b="0" dirty="0">
                <a:solidFill>
                  <a:srgbClr val="000000"/>
                </a:solidFill>
                <a:latin typeface="Calibri"/>
                <a:ea typeface="Calibri"/>
                <a:cs typeface="Calibri"/>
                <a:sym typeface="Calibri"/>
              </a:rPr>
              <a:t>[Slide deck]. </a:t>
            </a:r>
            <a:r>
              <a:rPr lang="en-US" sz="1400" b="0" dirty="0">
                <a:solidFill>
                  <a:schemeClr val="tx1"/>
                </a:solidFill>
                <a:latin typeface="Calibri" panose="020F0502020204030204" pitchFamily="34" charset="0"/>
                <a:cs typeface="Calibri" panose="020F0502020204030204" pitchFamily="34" charset="0"/>
              </a:rPr>
              <a:t>Washington, DC: U.S. Department of Education, Institute of Education Sciences, National Center for Education Evaluation and Regional Assistance, Regional Educational Laboratory West</a:t>
            </a:r>
            <a:r>
              <a:rPr lang="en-US" sz="1600" b="0" dirty="0">
                <a:solidFill>
                  <a:schemeClr val="tx1"/>
                </a:solidFill>
                <a:latin typeface="Calibri" panose="020F0502020204030204" pitchFamily="34" charset="0"/>
                <a:cs typeface="Calibri" panose="020F0502020204030204" pitchFamily="34" charset="0"/>
              </a:rPr>
              <a:t>.</a:t>
            </a:r>
            <a:endParaRPr dirty="0"/>
          </a:p>
        </p:txBody>
      </p:sp>
      <p:sp>
        <p:nvSpPr>
          <p:cNvPr id="125" name="Google Shape;125;p1"/>
          <p:cNvSpPr txBox="1"/>
          <p:nvPr/>
        </p:nvSpPr>
        <p:spPr>
          <a:xfrm>
            <a:off x="555375" y="4174000"/>
            <a:ext cx="6174300" cy="53088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50"/>
              <a:buFont typeface="Arial"/>
              <a:buNone/>
            </a:pPr>
            <a:r>
              <a:rPr lang="en" sz="750" b="0" i="0" u="none" strike="noStrike" cap="none" dirty="0">
                <a:solidFill>
                  <a:schemeClr val="dk1"/>
                </a:solidFill>
                <a:latin typeface="Arial"/>
                <a:ea typeface="Arial"/>
                <a:cs typeface="Arial"/>
                <a:sym typeface="Arial"/>
              </a:rPr>
              <a:t>This product was funded under Contract ED-IES-17-C-0012 by Regional Educational Laboratory West administered by </a:t>
            </a:r>
            <a:r>
              <a:rPr lang="en" sz="750" b="0" i="0" u="none" strike="noStrike" cap="none" dirty="0" err="1">
                <a:solidFill>
                  <a:schemeClr val="dk1"/>
                </a:solidFill>
                <a:latin typeface="Arial"/>
                <a:ea typeface="Arial"/>
                <a:cs typeface="Arial"/>
                <a:sym typeface="Arial"/>
              </a:rPr>
              <a:t>WestEd</a:t>
            </a:r>
            <a:r>
              <a:rPr lang="en" sz="750" b="0" i="0" u="none" strike="noStrike" cap="none" dirty="0">
                <a:solidFill>
                  <a:schemeClr val="dk1"/>
                </a:solidFill>
                <a:latin typeface="Arial"/>
                <a:ea typeface="Arial"/>
                <a:cs typeface="Arial"/>
                <a:sym typeface="Arial"/>
              </a:rPr>
              <a:t>. The content does not necessarily reflect the views or policies of the Institute of Education Sciences or the U.S. Department of Education, nor does mention of trade names, commercial products, or organizations imply endorsement by the U.S. government.</a:t>
            </a:r>
            <a:endParaRPr sz="1400" b="0" i="0" u="none" strike="noStrike" cap="none" dirty="0">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EB18983A-561F-44F0-AD56-AA2FE30272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388812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8" name="Google Shape;338;p44"/>
          <p:cNvSpPr txBox="1">
            <a:spLocks noGrp="1"/>
          </p:cNvSpPr>
          <p:nvPr>
            <p:ph type="body" idx="1"/>
          </p:nvPr>
        </p:nvSpPr>
        <p:spPr>
          <a:xfrm>
            <a:off x="628650" y="1497515"/>
            <a:ext cx="4167926" cy="3263400"/>
          </a:xfrm>
          <a:prstGeom prst="rect">
            <a:avLst/>
          </a:prstGeom>
        </p:spPr>
        <p:txBody>
          <a:bodyPr spcFirstLastPara="1" wrap="square" lIns="0" tIns="34275" rIns="68575" bIns="34275" anchor="t" anchorCtr="0">
            <a:noAutofit/>
          </a:bodyPr>
          <a:lstStyle/>
          <a:p>
            <a:pPr marL="457200" indent="-228600">
              <a:spcAft>
                <a:spcPts val="1200"/>
              </a:spcAft>
              <a:buFont typeface="Arial" panose="020B0604020202020204" pitchFamily="34" charset="0"/>
              <a:buChar char="•"/>
            </a:pPr>
            <a:r>
              <a:rPr lang="en" b="0" dirty="0">
                <a:solidFill>
                  <a:srgbClr val="44546A"/>
                </a:solidFill>
                <a:latin typeface="Calibri" panose="020F0502020204030204" pitchFamily="34" charset="0"/>
                <a:cs typeface="Calibri" panose="020F0502020204030204" pitchFamily="34" charset="0"/>
                <a:sym typeface="Calibri"/>
              </a:rPr>
              <a:t>Can you think of a time when you saw improvement in an outcome but did not know exactly what caused it?</a:t>
            </a:r>
            <a:endParaRPr b="0" dirty="0">
              <a:solidFill>
                <a:srgbClr val="44546A"/>
              </a:solidFill>
              <a:latin typeface="Calibri" panose="020F0502020204030204" pitchFamily="34" charset="0"/>
              <a:cs typeface="Calibri" panose="020F0502020204030204" pitchFamily="34" charset="0"/>
              <a:sym typeface="Calibri"/>
            </a:endParaRPr>
          </a:p>
          <a:p>
            <a:pPr marL="457200" indent="-228600">
              <a:spcAft>
                <a:spcPts val="1200"/>
              </a:spcAft>
              <a:buFont typeface="Arial" panose="020B0604020202020204" pitchFamily="34" charset="0"/>
              <a:buChar char="•"/>
            </a:pPr>
            <a:r>
              <a:rPr lang="en" b="0" dirty="0">
                <a:solidFill>
                  <a:srgbClr val="44546A"/>
                </a:solidFill>
                <a:latin typeface="Calibri" panose="020F0502020204030204" pitchFamily="34" charset="0"/>
                <a:ea typeface="Calibri"/>
                <a:cs typeface="Calibri" panose="020F0502020204030204" pitchFamily="34" charset="0"/>
              </a:rPr>
              <a:t>Were you able to replicate the success?</a:t>
            </a:r>
          </a:p>
          <a:p>
            <a:pPr>
              <a:spcBef>
                <a:spcPts val="1000"/>
              </a:spcBef>
              <a:spcAft>
                <a:spcPts val="500"/>
              </a:spcAft>
            </a:pPr>
            <a:endParaRPr lang="en-US" b="0" dirty="0">
              <a:solidFill>
                <a:schemeClr val="dk2"/>
              </a:solidFill>
              <a:latin typeface="Calibri"/>
              <a:ea typeface="Calibri"/>
              <a:cs typeface="Calibri"/>
            </a:endParaRPr>
          </a:p>
        </p:txBody>
      </p:sp>
      <p:sp>
        <p:nvSpPr>
          <p:cNvPr id="337" name="Google Shape;337;p44"/>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buFont typeface="Arial"/>
              <a:buNone/>
            </a:pPr>
            <a:r>
              <a:rPr lang="en" dirty="0"/>
              <a:t>Self-reflection</a:t>
            </a:r>
            <a:endParaRPr dirty="0"/>
          </a:p>
        </p:txBody>
      </p:sp>
      <p:pic>
        <p:nvPicPr>
          <p:cNvPr id="5" name="Google Shape;344;p53">
            <a:extLst>
              <a:ext uri="{FF2B5EF4-FFF2-40B4-BE49-F238E27FC236}">
                <a16:creationId xmlns:a16="http://schemas.microsoft.com/office/drawing/2014/main" id="{6F80A478-5B0D-4919-8F7A-7B2213DA351F}"/>
              </a:ext>
            </a:extLst>
          </p:cNvPr>
          <p:cNvPicPr preferRelativeResize="0"/>
          <p:nvPr/>
        </p:nvPicPr>
        <p:blipFill>
          <a:blip r:embed="rId3"/>
          <a:stretch>
            <a:fillRect/>
          </a:stretch>
        </p:blipFill>
        <p:spPr>
          <a:xfrm>
            <a:off x="7029292" y="-28224"/>
            <a:ext cx="1838087" cy="1598336"/>
          </a:xfrm>
          <a:prstGeom prst="rect">
            <a:avLst/>
          </a:prstGeom>
          <a:noFill/>
          <a:ln>
            <a:noFill/>
          </a:ln>
        </p:spPr>
      </p:pic>
      <p:sp>
        <p:nvSpPr>
          <p:cNvPr id="2" name="Slide Number Placeholder 1">
            <a:extLst>
              <a:ext uri="{FF2B5EF4-FFF2-40B4-BE49-F238E27FC236}">
                <a16:creationId xmlns:a16="http://schemas.microsoft.com/office/drawing/2014/main" id="{F443CC4F-D93B-4938-8DCE-B699BEC809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6" name="Picture 5" descr="Table&#10;&#10;Description automatically generated">
            <a:extLst>
              <a:ext uri="{FF2B5EF4-FFF2-40B4-BE49-F238E27FC236}">
                <a16:creationId xmlns:a16="http://schemas.microsoft.com/office/drawing/2014/main" id="{31550371-A351-A546-A6AB-C6E1332CCD99}"/>
              </a:ext>
            </a:extLst>
          </p:cNvPr>
          <p:cNvPicPr>
            <a:picLocks noChangeAspect="1"/>
          </p:cNvPicPr>
          <p:nvPr/>
        </p:nvPicPr>
        <p:blipFill>
          <a:blip r:embed="rId4"/>
          <a:stretch>
            <a:fillRect/>
          </a:stretch>
        </p:blipFill>
        <p:spPr>
          <a:xfrm>
            <a:off x="5004707" y="1570112"/>
            <a:ext cx="3937898" cy="194213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9"/>
          <p:cNvSpPr txBox="1">
            <a:spLocks noGrp="1"/>
          </p:cNvSpPr>
          <p:nvPr>
            <p:ph type="title"/>
          </p:nvPr>
        </p:nvSpPr>
        <p:spPr>
          <a:prstGeom prst="rect">
            <a:avLst/>
          </a:prstGeom>
        </p:spPr>
        <p:txBody>
          <a:bodyPr spcFirstLastPara="1" wrap="square" lIns="0" tIns="34275" rIns="68575" bIns="34275" anchor="ctr" anchorCtr="0">
            <a:noAutofit/>
          </a:bodyPr>
          <a:lstStyle/>
          <a:p>
            <a:pPr lvl="0" indent="0"/>
            <a:r>
              <a:rPr lang="en" dirty="0">
                <a:latin typeface="Calibri" panose="020F0502020204030204" pitchFamily="34" charset="0"/>
                <a:cs typeface="Calibri" panose="020F0502020204030204" pitchFamily="34" charset="0"/>
              </a:rPr>
              <a:t>Introduction to PDSAs</a:t>
            </a:r>
            <a:endParaRPr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064C5F8A-622E-4540-A631-AA278B941F5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21</a:t>
            </a:fld>
            <a:endParaRPr lang="en" dirty="0"/>
          </a:p>
        </p:txBody>
      </p:sp>
    </p:spTree>
    <p:extLst>
      <p:ext uri="{BB962C8B-B14F-4D97-AF65-F5344CB8AC3E}">
        <p14:creationId xmlns:p14="http://schemas.microsoft.com/office/powerpoint/2010/main" val="1651959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9" name="Text Placeholder 8">
            <a:extLst>
              <a:ext uri="{FF2B5EF4-FFF2-40B4-BE49-F238E27FC236}">
                <a16:creationId xmlns:a16="http://schemas.microsoft.com/office/drawing/2014/main" id="{51E61F57-32D8-405C-A519-C9B8DF06960B}"/>
              </a:ext>
            </a:extLst>
          </p:cNvPr>
          <p:cNvSpPr>
            <a:spLocks noGrp="1"/>
          </p:cNvSpPr>
          <p:nvPr>
            <p:ph type="body" idx="1"/>
          </p:nvPr>
        </p:nvSpPr>
        <p:spPr>
          <a:xfrm>
            <a:off x="574860" y="1369219"/>
            <a:ext cx="3905705" cy="3263400"/>
          </a:xfrm>
        </p:spPr>
        <p:txBody>
          <a:bodyPr/>
          <a:lstStyle/>
          <a:p>
            <a:pPr lvl="0"/>
            <a:r>
              <a:rPr lang="en-US" b="0" dirty="0">
                <a:solidFill>
                  <a:srgbClr val="44546A"/>
                </a:solidFill>
                <a:latin typeface="Calibri" panose="020F0502020204030204" pitchFamily="34" charset="0"/>
                <a:cs typeface="Calibri" panose="020F0502020204030204" pitchFamily="34" charset="0"/>
                <a:sym typeface="Calibri"/>
              </a:rPr>
              <a:t>A PDSA (Plan-Do-Study-Act) cycle is an engine for learning. </a:t>
            </a:r>
          </a:p>
          <a:p>
            <a:pPr lvl="0"/>
            <a:r>
              <a:rPr lang="en-US" b="0" dirty="0">
                <a:solidFill>
                  <a:srgbClr val="44546A"/>
                </a:solidFill>
                <a:latin typeface="Calibri" panose="020F0502020204030204" pitchFamily="34" charset="0"/>
                <a:cs typeface="Calibri" panose="020F0502020204030204" pitchFamily="34" charset="0"/>
                <a:sym typeface="Calibri"/>
              </a:rPr>
              <a:t>This four-stage, problem-solving model is used to test a prototype for change.</a:t>
            </a:r>
          </a:p>
        </p:txBody>
      </p:sp>
      <p:sp>
        <p:nvSpPr>
          <p:cNvPr id="367" name="Google Shape;367;p46"/>
          <p:cNvSpPr txBox="1"/>
          <p:nvPr/>
        </p:nvSpPr>
        <p:spPr>
          <a:xfrm>
            <a:off x="4467027" y="4582249"/>
            <a:ext cx="4088382" cy="473888"/>
          </a:xfrm>
          <a:prstGeom prst="rect">
            <a:avLst/>
          </a:prstGeom>
          <a:noFill/>
          <a:ln>
            <a:noFill/>
          </a:ln>
        </p:spPr>
        <p:txBody>
          <a:bodyPr spcFirstLastPara="1" wrap="square" lIns="91425" tIns="91425" rIns="91425" bIns="91425" anchor="t" anchorCtr="0">
            <a:noAutofit/>
          </a:bodyPr>
          <a:lstStyle/>
          <a:p>
            <a:r>
              <a:rPr lang="en-US" sz="1000" dirty="0">
                <a:solidFill>
                  <a:srgbClr val="44546A"/>
                </a:solidFill>
                <a:latin typeface="Calibri" panose="020F0502020204030204" pitchFamily="34" charset="0"/>
                <a:ea typeface="Calibri"/>
                <a:cs typeface="Calibri" panose="020F0502020204030204" pitchFamily="34" charset="0"/>
                <a:sym typeface="Calibri"/>
              </a:rPr>
              <a:t>Source: Adapted from </a:t>
            </a:r>
            <a:r>
              <a:rPr lang="en-US" sz="1000" dirty="0">
                <a:solidFill>
                  <a:srgbClr val="44546A"/>
                </a:solidFill>
                <a:latin typeface="Calibri" panose="020F0502020204030204" pitchFamily="34" charset="0"/>
                <a:cs typeface="Calibri" panose="020F0502020204030204" pitchFamily="34" charset="0"/>
                <a:sym typeface="Calibri"/>
              </a:rPr>
              <a:t>Bowman, Dolle, &amp; Takahashi (2019) and </a:t>
            </a:r>
            <a:r>
              <a:rPr lang="en-US" sz="1000" dirty="0">
                <a:solidFill>
                  <a:srgbClr val="44546A"/>
                </a:solidFill>
                <a:latin typeface="Calibri" panose="020F0502020204030204" pitchFamily="34" charset="0"/>
                <a:ea typeface="Calibri"/>
                <a:cs typeface="Calibri" panose="020F0502020204030204" pitchFamily="34" charset="0"/>
                <a:sym typeface="Calibri"/>
              </a:rPr>
              <a:t>Carnegie Foundation for the Advancement of Teaching (2021).</a:t>
            </a:r>
          </a:p>
        </p:txBody>
      </p:sp>
      <p:grpSp>
        <p:nvGrpSpPr>
          <p:cNvPr id="29" name="Google Shape;351;p46">
            <a:extLst>
              <a:ext uri="{FF2B5EF4-FFF2-40B4-BE49-F238E27FC236}">
                <a16:creationId xmlns:a16="http://schemas.microsoft.com/office/drawing/2014/main" id="{FEDC4886-4D35-4E8C-A363-1EA13CB63BF0}"/>
              </a:ext>
            </a:extLst>
          </p:cNvPr>
          <p:cNvGrpSpPr/>
          <p:nvPr/>
        </p:nvGrpSpPr>
        <p:grpSpPr>
          <a:xfrm>
            <a:off x="4575417" y="735001"/>
            <a:ext cx="3939933" cy="3822277"/>
            <a:chOff x="4473830" y="914578"/>
            <a:chExt cx="3939933" cy="3822277"/>
          </a:xfrm>
        </p:grpSpPr>
        <p:grpSp>
          <p:nvGrpSpPr>
            <p:cNvPr id="30" name="Google Shape;352;p46">
              <a:extLst>
                <a:ext uri="{FF2B5EF4-FFF2-40B4-BE49-F238E27FC236}">
                  <a16:creationId xmlns:a16="http://schemas.microsoft.com/office/drawing/2014/main" id="{9FAE044F-8B8A-4360-B465-6CBAF53AC891}"/>
                </a:ext>
              </a:extLst>
            </p:cNvPr>
            <p:cNvGrpSpPr/>
            <p:nvPr/>
          </p:nvGrpSpPr>
          <p:grpSpPr>
            <a:xfrm>
              <a:off x="4473830" y="914578"/>
              <a:ext cx="3939933" cy="3822277"/>
              <a:chOff x="1444312" y="1066800"/>
              <a:chExt cx="6391845" cy="5800117"/>
            </a:xfrm>
          </p:grpSpPr>
          <p:sp>
            <p:nvSpPr>
              <p:cNvPr id="35" name="Google Shape;353;p46">
                <a:extLst>
                  <a:ext uri="{FF2B5EF4-FFF2-40B4-BE49-F238E27FC236}">
                    <a16:creationId xmlns:a16="http://schemas.microsoft.com/office/drawing/2014/main" id="{BB3DCA7B-4D75-47C0-98F4-22EB0CD08A66}"/>
                  </a:ext>
                </a:extLst>
              </p:cNvPr>
              <p:cNvSpPr/>
              <p:nvPr/>
            </p:nvSpPr>
            <p:spPr>
              <a:xfrm>
                <a:off x="1676400" y="1295400"/>
                <a:ext cx="5918100" cy="5384700"/>
              </a:xfrm>
              <a:prstGeom prst="ellipse">
                <a:avLst/>
              </a:prstGeom>
              <a:solidFill>
                <a:srgbClr val="D0E0E3"/>
              </a:solidFill>
              <a:ln w="57150" cap="flat" cmpd="sng">
                <a:solidFill>
                  <a:srgbClr val="434343"/>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cxnSp>
            <p:nvCxnSpPr>
              <p:cNvPr id="36" name="Google Shape;354;p46">
                <a:extLst>
                  <a:ext uri="{FF2B5EF4-FFF2-40B4-BE49-F238E27FC236}">
                    <a16:creationId xmlns:a16="http://schemas.microsoft.com/office/drawing/2014/main" id="{7A9F2053-EA65-48E0-8F76-0BE3CE0140EE}"/>
                  </a:ext>
                </a:extLst>
              </p:cNvPr>
              <p:cNvCxnSpPr/>
              <p:nvPr/>
            </p:nvCxnSpPr>
            <p:spPr>
              <a:xfrm>
                <a:off x="4603667" y="1193204"/>
                <a:ext cx="0" cy="5460600"/>
              </a:xfrm>
              <a:prstGeom prst="straightConnector1">
                <a:avLst/>
              </a:prstGeom>
              <a:noFill/>
              <a:ln w="38100" cap="flat" cmpd="sng">
                <a:solidFill>
                  <a:srgbClr val="434343"/>
                </a:solidFill>
                <a:prstDash val="solid"/>
                <a:round/>
                <a:headEnd type="none" w="sm" len="sm"/>
                <a:tailEnd type="none" w="sm" len="sm"/>
              </a:ln>
            </p:spPr>
          </p:cxnSp>
          <p:cxnSp>
            <p:nvCxnSpPr>
              <p:cNvPr id="37" name="Google Shape;355;p46">
                <a:extLst>
                  <a:ext uri="{FF2B5EF4-FFF2-40B4-BE49-F238E27FC236}">
                    <a16:creationId xmlns:a16="http://schemas.microsoft.com/office/drawing/2014/main" id="{A6368307-BEC0-4A16-B22E-B2FA01FB1209}"/>
                  </a:ext>
                </a:extLst>
              </p:cNvPr>
              <p:cNvCxnSpPr/>
              <p:nvPr/>
            </p:nvCxnSpPr>
            <p:spPr>
              <a:xfrm>
                <a:off x="1674057" y="3929841"/>
                <a:ext cx="5821500" cy="23700"/>
              </a:xfrm>
              <a:prstGeom prst="straightConnector1">
                <a:avLst/>
              </a:prstGeom>
              <a:noFill/>
              <a:ln w="38100" cap="flat" cmpd="sng">
                <a:solidFill>
                  <a:srgbClr val="434343"/>
                </a:solidFill>
                <a:prstDash val="solid"/>
                <a:round/>
                <a:headEnd type="none" w="sm" len="sm"/>
                <a:tailEnd type="none" w="sm" len="sm"/>
              </a:ln>
            </p:spPr>
          </p:cxnSp>
          <p:sp>
            <p:nvSpPr>
              <p:cNvPr id="38" name="Google Shape;356;p46">
                <a:extLst>
                  <a:ext uri="{FF2B5EF4-FFF2-40B4-BE49-F238E27FC236}">
                    <a16:creationId xmlns:a16="http://schemas.microsoft.com/office/drawing/2014/main" id="{A1278824-A123-4226-8F47-9086EEA3319F}"/>
                  </a:ext>
                </a:extLst>
              </p:cNvPr>
              <p:cNvSpPr/>
              <p:nvPr/>
            </p:nvSpPr>
            <p:spPr>
              <a:xfrm>
                <a:off x="4219887" y="1066800"/>
                <a:ext cx="804900" cy="473100"/>
              </a:xfrm>
              <a:prstGeom prst="rightArrow">
                <a:avLst>
                  <a:gd name="adj1" fmla="val 50000"/>
                  <a:gd name="adj2" fmla="val 85075"/>
                </a:avLst>
              </a:prstGeom>
              <a:solidFill>
                <a:srgbClr val="45818E"/>
              </a:solidFill>
              <a:ln w="12700" cap="flat" cmpd="sng">
                <a:solidFill>
                  <a:srgbClr val="434343"/>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39" name="Google Shape;357;p46">
                <a:extLst>
                  <a:ext uri="{FF2B5EF4-FFF2-40B4-BE49-F238E27FC236}">
                    <a16:creationId xmlns:a16="http://schemas.microsoft.com/office/drawing/2014/main" id="{FDEC8E70-E5BC-4533-BD88-C0193B4331B1}"/>
                  </a:ext>
                </a:extLst>
              </p:cNvPr>
              <p:cNvSpPr/>
              <p:nvPr/>
            </p:nvSpPr>
            <p:spPr>
              <a:xfrm>
                <a:off x="4172039" y="6393817"/>
                <a:ext cx="804900" cy="473100"/>
              </a:xfrm>
              <a:prstGeom prst="leftArrow">
                <a:avLst>
                  <a:gd name="adj1" fmla="val 50000"/>
                  <a:gd name="adj2" fmla="val 85059"/>
                </a:avLst>
              </a:prstGeom>
              <a:solidFill>
                <a:srgbClr val="45818E"/>
              </a:solidFill>
              <a:ln w="12700" cap="flat" cmpd="sng">
                <a:solidFill>
                  <a:srgbClr val="434343"/>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40" name="Google Shape;358;p46">
                <a:extLst>
                  <a:ext uri="{FF2B5EF4-FFF2-40B4-BE49-F238E27FC236}">
                    <a16:creationId xmlns:a16="http://schemas.microsoft.com/office/drawing/2014/main" id="{B707E911-574A-4C5A-A464-EE12DD451457}"/>
                  </a:ext>
                </a:extLst>
              </p:cNvPr>
              <p:cNvSpPr/>
              <p:nvPr/>
            </p:nvSpPr>
            <p:spPr>
              <a:xfrm>
                <a:off x="7306057" y="3573992"/>
                <a:ext cx="530100" cy="719100"/>
              </a:xfrm>
              <a:prstGeom prst="downArrow">
                <a:avLst>
                  <a:gd name="adj1" fmla="val 50000"/>
                  <a:gd name="adj2" fmla="val 67821"/>
                </a:avLst>
              </a:prstGeom>
              <a:solidFill>
                <a:srgbClr val="45818E"/>
              </a:solidFill>
              <a:ln w="12700" cap="flat" cmpd="sng">
                <a:solidFill>
                  <a:srgbClr val="434343"/>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b="0" i="0" u="none" strike="noStrike" cap="none">
                  <a:solidFill>
                    <a:srgbClr val="FF6600"/>
                  </a:solidFill>
                  <a:latin typeface="Calibri"/>
                  <a:ea typeface="Calibri"/>
                  <a:cs typeface="Calibri"/>
                  <a:sym typeface="Calibri"/>
                </a:endParaRPr>
              </a:p>
            </p:txBody>
          </p:sp>
          <p:sp>
            <p:nvSpPr>
              <p:cNvPr id="41" name="Google Shape;359;p46">
                <a:extLst>
                  <a:ext uri="{FF2B5EF4-FFF2-40B4-BE49-F238E27FC236}">
                    <a16:creationId xmlns:a16="http://schemas.microsoft.com/office/drawing/2014/main" id="{154C80BE-A4C7-4221-9EC8-AB6723A9D484}"/>
                  </a:ext>
                </a:extLst>
              </p:cNvPr>
              <p:cNvSpPr/>
              <p:nvPr/>
            </p:nvSpPr>
            <p:spPr>
              <a:xfrm>
                <a:off x="1444312" y="3603185"/>
                <a:ext cx="530100" cy="725400"/>
              </a:xfrm>
              <a:prstGeom prst="upArrow">
                <a:avLst>
                  <a:gd name="adj1" fmla="val 50000"/>
                  <a:gd name="adj2" fmla="val 67808"/>
                </a:avLst>
              </a:prstGeom>
              <a:solidFill>
                <a:srgbClr val="45818E"/>
              </a:solidFill>
              <a:ln w="12700" cap="flat" cmpd="sng">
                <a:solidFill>
                  <a:srgbClr val="434343"/>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grpSp>
        <p:sp>
          <p:nvSpPr>
            <p:cNvPr id="31" name="Google Shape;360;p46">
              <a:extLst>
                <a:ext uri="{FF2B5EF4-FFF2-40B4-BE49-F238E27FC236}">
                  <a16:creationId xmlns:a16="http://schemas.microsoft.com/office/drawing/2014/main" id="{B25BBF7A-576C-43A1-883C-BD78422AF571}"/>
                </a:ext>
              </a:extLst>
            </p:cNvPr>
            <p:cNvSpPr txBox="1"/>
            <p:nvPr/>
          </p:nvSpPr>
          <p:spPr>
            <a:xfrm>
              <a:off x="6430766" y="1540374"/>
              <a:ext cx="1647000" cy="13773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1" i="0" u="none" strike="noStrike" cap="none" dirty="0">
                  <a:solidFill>
                    <a:schemeClr val="dk1"/>
                  </a:solidFill>
                  <a:latin typeface="Calibri"/>
                  <a:ea typeface="Calibri"/>
                  <a:cs typeface="Calibri"/>
                  <a:sym typeface="Calibri"/>
                </a:rPr>
                <a:t>PLAN</a:t>
              </a:r>
              <a:endParaRPr sz="1400" b="0" i="0" u="none" strike="noStrike" cap="none" dirty="0">
                <a:solidFill>
                  <a:schemeClr val="dk1"/>
                </a:solidFill>
                <a:latin typeface="Calibri"/>
                <a:ea typeface="Calibri"/>
                <a:cs typeface="Calibri"/>
                <a:sym typeface="Calibri"/>
              </a:endParaRPr>
            </a:p>
            <a:p>
              <a:pPr marL="115888" marR="0" lvl="0" indent="-115888" algn="l" rtl="0">
                <a:spcBef>
                  <a:spcPts val="0"/>
                </a:spcBef>
                <a:spcAft>
                  <a:spcPts val="0"/>
                </a:spcAft>
                <a:buClr>
                  <a:schemeClr val="dk1"/>
                </a:buClr>
                <a:buSzPts val="1100"/>
                <a:buFont typeface="Calibri"/>
                <a:buChar char="•"/>
              </a:pPr>
              <a:r>
                <a:rPr lang="en" sz="1100" b="0" i="0" u="none" strike="noStrike" cap="none" dirty="0">
                  <a:solidFill>
                    <a:schemeClr val="dk1"/>
                  </a:solidFill>
                  <a:latin typeface="Calibri"/>
                  <a:ea typeface="Calibri"/>
                  <a:cs typeface="Calibri"/>
                  <a:sym typeface="Calibri"/>
                </a:rPr>
                <a:t>What’s your change?</a:t>
              </a:r>
              <a:endParaRPr sz="1400" b="0" i="0" u="none" strike="noStrike" cap="none" dirty="0">
                <a:solidFill>
                  <a:schemeClr val="dk1"/>
                </a:solidFill>
                <a:latin typeface="Calibri"/>
                <a:ea typeface="Calibri"/>
                <a:cs typeface="Calibri"/>
                <a:sym typeface="Calibri"/>
              </a:endParaRPr>
            </a:p>
            <a:p>
              <a:pPr marL="115888" marR="0" lvl="0" indent="-115888" algn="l" rtl="0">
                <a:spcBef>
                  <a:spcPts val="0"/>
                </a:spcBef>
                <a:spcAft>
                  <a:spcPts val="0"/>
                </a:spcAft>
                <a:buClr>
                  <a:schemeClr val="dk1"/>
                </a:buClr>
                <a:buSzPts val="1100"/>
                <a:buFont typeface="Calibri"/>
                <a:buChar char="•"/>
              </a:pPr>
              <a:r>
                <a:rPr lang="en" sz="1100" b="0" i="0" u="none" strike="noStrike" cap="none" dirty="0">
                  <a:solidFill>
                    <a:schemeClr val="dk1"/>
                  </a:solidFill>
                  <a:latin typeface="Calibri"/>
                  <a:ea typeface="Calibri"/>
                  <a:cs typeface="Calibri"/>
                  <a:sym typeface="Calibri"/>
                </a:rPr>
                <a:t>What are your predictions?</a:t>
              </a:r>
              <a:endParaRPr sz="1400" b="0" i="0" u="none" strike="noStrike" cap="none" dirty="0">
                <a:solidFill>
                  <a:schemeClr val="dk1"/>
                </a:solidFill>
                <a:latin typeface="Calibri"/>
                <a:ea typeface="Calibri"/>
                <a:cs typeface="Calibri"/>
                <a:sym typeface="Calibri"/>
              </a:endParaRPr>
            </a:p>
            <a:p>
              <a:pPr marL="115888" marR="0" lvl="0" indent="-115888" algn="l" rtl="0">
                <a:spcBef>
                  <a:spcPts val="0"/>
                </a:spcBef>
                <a:spcAft>
                  <a:spcPts val="0"/>
                </a:spcAft>
                <a:buClr>
                  <a:schemeClr val="dk1"/>
                </a:buClr>
                <a:buSzPts val="1100"/>
                <a:buFont typeface="Calibri"/>
                <a:buChar char="•"/>
              </a:pPr>
              <a:r>
                <a:rPr lang="en" sz="1100" b="0" i="0" u="none" strike="noStrike" cap="none" dirty="0">
                  <a:solidFill>
                    <a:schemeClr val="dk1"/>
                  </a:solidFill>
                  <a:latin typeface="Calibri"/>
                  <a:ea typeface="Calibri"/>
                  <a:cs typeface="Calibri"/>
                  <a:sym typeface="Calibri"/>
                </a:rPr>
                <a:t>What data will you collect?</a:t>
              </a:r>
              <a:endParaRPr sz="1400" b="0" i="0" u="none" strike="noStrike" cap="none" dirty="0">
                <a:solidFill>
                  <a:schemeClr val="dk1"/>
                </a:solidFill>
                <a:latin typeface="Calibri"/>
                <a:ea typeface="Calibri"/>
                <a:cs typeface="Calibri"/>
                <a:sym typeface="Calibri"/>
              </a:endParaRPr>
            </a:p>
            <a:p>
              <a:pPr marL="115888" marR="0" lvl="0" indent="-115888" algn="l" rtl="0">
                <a:spcBef>
                  <a:spcPts val="0"/>
                </a:spcBef>
                <a:spcAft>
                  <a:spcPts val="0"/>
                </a:spcAft>
                <a:buClr>
                  <a:schemeClr val="dk1"/>
                </a:buClr>
                <a:buSzPts val="1100"/>
                <a:buFont typeface="Calibri"/>
                <a:buChar char="•"/>
              </a:pPr>
              <a:r>
                <a:rPr lang="en" sz="1100" b="0" i="0" u="none" strike="noStrike" cap="none" dirty="0">
                  <a:solidFill>
                    <a:schemeClr val="dk1"/>
                  </a:solidFill>
                  <a:latin typeface="Calibri"/>
                  <a:ea typeface="Calibri"/>
                  <a:cs typeface="Calibri"/>
                  <a:sym typeface="Calibri"/>
                </a:rPr>
                <a:t>Plan to conduct test.</a:t>
              </a:r>
              <a:endParaRPr sz="1400" b="0" i="0" u="none" strike="noStrike" cap="none" dirty="0">
                <a:solidFill>
                  <a:schemeClr val="dk1"/>
                </a:solidFill>
                <a:latin typeface="Calibri"/>
                <a:ea typeface="Calibri"/>
                <a:cs typeface="Calibri"/>
                <a:sym typeface="Calibri"/>
              </a:endParaRPr>
            </a:p>
          </p:txBody>
        </p:sp>
        <p:sp>
          <p:nvSpPr>
            <p:cNvPr id="32" name="Google Shape;361;p46">
              <a:extLst>
                <a:ext uri="{FF2B5EF4-FFF2-40B4-BE49-F238E27FC236}">
                  <a16:creationId xmlns:a16="http://schemas.microsoft.com/office/drawing/2014/main" id="{B8FD6925-6E3C-4783-9D6F-3B086288E32B}"/>
                </a:ext>
              </a:extLst>
            </p:cNvPr>
            <p:cNvSpPr txBox="1"/>
            <p:nvPr/>
          </p:nvSpPr>
          <p:spPr>
            <a:xfrm>
              <a:off x="6342580" y="2964917"/>
              <a:ext cx="1854900" cy="1085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1" i="0" u="none" strike="noStrike" cap="none" dirty="0">
                  <a:solidFill>
                    <a:schemeClr val="dk1"/>
                  </a:solidFill>
                  <a:latin typeface="Calibri"/>
                  <a:ea typeface="Calibri"/>
                  <a:cs typeface="Calibri"/>
                  <a:sym typeface="Calibri"/>
                </a:rPr>
                <a:t>DO</a:t>
              </a:r>
              <a:endParaRPr sz="1400" b="0" i="0" u="none" strike="noStrike" cap="none" dirty="0">
                <a:solidFill>
                  <a:schemeClr val="dk1"/>
                </a:solidFill>
                <a:latin typeface="Calibri"/>
                <a:ea typeface="Calibri"/>
                <a:cs typeface="Calibri"/>
                <a:sym typeface="Calibri"/>
              </a:endParaRPr>
            </a:p>
            <a:p>
              <a:pPr marL="233363" marR="0" lvl="0" indent="-112713" algn="l" rtl="0">
                <a:spcBef>
                  <a:spcPts val="0"/>
                </a:spcBef>
                <a:spcAft>
                  <a:spcPts val="0"/>
                </a:spcAft>
                <a:buClr>
                  <a:schemeClr val="dk1"/>
                </a:buClr>
                <a:buSzPts val="1100"/>
                <a:buFont typeface="Arial" panose="020B0604020202020204" pitchFamily="34" charset="0"/>
                <a:buChar char="•"/>
              </a:pPr>
              <a:r>
                <a:rPr lang="en" sz="1100" b="0" i="0" u="none" strike="noStrike" cap="none" dirty="0">
                  <a:solidFill>
                    <a:schemeClr val="dk1"/>
                  </a:solidFill>
                  <a:latin typeface="Calibri"/>
                  <a:ea typeface="Calibri"/>
                  <a:cs typeface="Calibri"/>
                  <a:sym typeface="Calibri"/>
                </a:rPr>
                <a:t>Execute test.</a:t>
              </a:r>
              <a:endParaRPr sz="1400" b="0" i="0" u="none" strike="noStrike" cap="none" dirty="0">
                <a:solidFill>
                  <a:schemeClr val="dk1"/>
                </a:solidFill>
                <a:latin typeface="Calibri"/>
                <a:ea typeface="Calibri"/>
                <a:cs typeface="Calibri"/>
                <a:sym typeface="Calibri"/>
              </a:endParaRPr>
            </a:p>
            <a:p>
              <a:pPr marL="233363" marR="0" lvl="0" indent="-112713" algn="l" rtl="0">
                <a:spcBef>
                  <a:spcPts val="0"/>
                </a:spcBef>
                <a:spcAft>
                  <a:spcPts val="0"/>
                </a:spcAft>
                <a:buClr>
                  <a:schemeClr val="dk1"/>
                </a:buClr>
                <a:buSzPts val="1100"/>
                <a:buFont typeface="Arial" panose="020B0604020202020204" pitchFamily="34" charset="0"/>
                <a:buChar char="•"/>
              </a:pPr>
              <a:r>
                <a:rPr lang="en" sz="1100" b="0" i="0" u="none" strike="noStrike" cap="none" dirty="0">
                  <a:solidFill>
                    <a:schemeClr val="dk1"/>
                  </a:solidFill>
                  <a:latin typeface="Calibri"/>
                  <a:ea typeface="Calibri"/>
                  <a:cs typeface="Calibri"/>
                  <a:sym typeface="Calibri"/>
                </a:rPr>
                <a:t>Collect data, document</a:t>
              </a:r>
              <a:r>
                <a:rPr lang="en" sz="1100" b="0" i="0" u="none" strike="noStrike" cap="none" dirty="0">
                  <a:solidFill>
                    <a:srgbClr val="000000"/>
                  </a:solidFill>
                  <a:latin typeface="Calibri"/>
                  <a:ea typeface="Calibri"/>
                  <a:cs typeface="Calibri"/>
                  <a:sym typeface="Calibri"/>
                </a:rPr>
                <a:t> </a:t>
              </a:r>
              <a:r>
                <a:rPr lang="en" sz="1100" b="0" i="0" u="none" strike="noStrike" cap="none" dirty="0">
                  <a:solidFill>
                    <a:schemeClr val="dk1"/>
                  </a:solidFill>
                  <a:latin typeface="Calibri"/>
                  <a:ea typeface="Calibri"/>
                  <a:cs typeface="Calibri"/>
                  <a:sym typeface="Calibri"/>
                </a:rPr>
                <a:t>observations.</a:t>
              </a:r>
              <a:endParaRPr sz="1400" b="0" i="0" u="none" strike="noStrike" cap="none" dirty="0">
                <a:solidFill>
                  <a:schemeClr val="dk1"/>
                </a:solidFill>
                <a:latin typeface="Calibri"/>
                <a:ea typeface="Calibri"/>
                <a:cs typeface="Calibri"/>
                <a:sym typeface="Calibri"/>
              </a:endParaRPr>
            </a:p>
          </p:txBody>
        </p:sp>
        <p:sp>
          <p:nvSpPr>
            <p:cNvPr id="33" name="Google Shape;362;p46">
              <a:extLst>
                <a:ext uri="{FF2B5EF4-FFF2-40B4-BE49-F238E27FC236}">
                  <a16:creationId xmlns:a16="http://schemas.microsoft.com/office/drawing/2014/main" id="{AFD44EE8-F373-4298-8F48-FD64446D92A2}"/>
                </a:ext>
              </a:extLst>
            </p:cNvPr>
            <p:cNvSpPr txBox="1"/>
            <p:nvPr/>
          </p:nvSpPr>
          <p:spPr>
            <a:xfrm>
              <a:off x="4835507" y="2964926"/>
              <a:ext cx="1608300" cy="1085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1" i="0" u="none" strike="noStrike" cap="none" dirty="0">
                  <a:solidFill>
                    <a:schemeClr val="dk1"/>
                  </a:solidFill>
                  <a:latin typeface="Calibri"/>
                  <a:ea typeface="Calibri"/>
                  <a:cs typeface="Calibri"/>
                  <a:sym typeface="Calibri"/>
                </a:rPr>
                <a:t>STUDY</a:t>
              </a:r>
              <a:endParaRPr sz="1400" b="0" i="0" u="none" strike="noStrike" cap="none" dirty="0">
                <a:solidFill>
                  <a:schemeClr val="dk1"/>
                </a:solidFill>
                <a:latin typeface="Calibri"/>
                <a:ea typeface="Calibri"/>
                <a:cs typeface="Calibri"/>
                <a:sym typeface="Calibri"/>
              </a:endParaRPr>
            </a:p>
            <a:p>
              <a:pPr marL="177800" marR="0" lvl="0" indent="-133350" algn="l" rtl="0">
                <a:spcBef>
                  <a:spcPts val="0"/>
                </a:spcBef>
                <a:spcAft>
                  <a:spcPts val="0"/>
                </a:spcAft>
                <a:buClr>
                  <a:schemeClr val="dk1"/>
                </a:buClr>
                <a:buSzPts val="1100"/>
                <a:buFont typeface="Calibri"/>
                <a:buChar char="•"/>
              </a:pPr>
              <a:r>
                <a:rPr lang="en" sz="1100" b="0" i="0" u="none" strike="noStrike" cap="none" dirty="0">
                  <a:solidFill>
                    <a:schemeClr val="dk1"/>
                  </a:solidFill>
                  <a:latin typeface="Calibri"/>
                  <a:ea typeface="Calibri"/>
                  <a:cs typeface="Calibri"/>
                  <a:sym typeface="Calibri"/>
                </a:rPr>
                <a:t>Compare results to predictions.</a:t>
              </a:r>
              <a:endParaRPr sz="1400" b="0" i="0" u="none" strike="noStrike" cap="none" dirty="0">
                <a:solidFill>
                  <a:schemeClr val="dk1"/>
                </a:solidFill>
                <a:latin typeface="Calibri"/>
                <a:ea typeface="Calibri"/>
                <a:cs typeface="Calibri"/>
                <a:sym typeface="Calibri"/>
              </a:endParaRPr>
            </a:p>
            <a:p>
              <a:pPr marL="177800" marR="0" lvl="0" indent="-133350" algn="l" rtl="0">
                <a:spcBef>
                  <a:spcPts val="0"/>
                </a:spcBef>
                <a:spcAft>
                  <a:spcPts val="0"/>
                </a:spcAft>
                <a:buClr>
                  <a:schemeClr val="dk1"/>
                </a:buClr>
                <a:buSzPts val="1100"/>
                <a:buFont typeface="Calibri"/>
                <a:buChar char="•"/>
              </a:pPr>
              <a:r>
                <a:rPr lang="en" sz="1100" b="0" i="0" u="none" strike="noStrike" cap="none" dirty="0">
                  <a:solidFill>
                    <a:schemeClr val="dk1"/>
                  </a:solidFill>
                  <a:latin typeface="Calibri"/>
                  <a:ea typeface="Calibri"/>
                  <a:cs typeface="Calibri"/>
                  <a:sym typeface="Calibri"/>
                </a:rPr>
                <a:t>What did you learn?</a:t>
              </a:r>
              <a:endParaRPr sz="1400" b="0" i="0" u="none" strike="noStrike" cap="none" dirty="0">
                <a:solidFill>
                  <a:schemeClr val="dk1"/>
                </a:solidFill>
                <a:latin typeface="Calibri"/>
                <a:ea typeface="Calibri"/>
                <a:cs typeface="Calibri"/>
                <a:sym typeface="Calibri"/>
              </a:endParaRPr>
            </a:p>
          </p:txBody>
        </p:sp>
        <p:sp>
          <p:nvSpPr>
            <p:cNvPr id="34" name="Google Shape;363;p46">
              <a:extLst>
                <a:ext uri="{FF2B5EF4-FFF2-40B4-BE49-F238E27FC236}">
                  <a16:creationId xmlns:a16="http://schemas.microsoft.com/office/drawing/2014/main" id="{1B6DB7F0-4990-458C-8E4D-D5534EB07DFB}"/>
                </a:ext>
              </a:extLst>
            </p:cNvPr>
            <p:cNvSpPr txBox="1"/>
            <p:nvPr/>
          </p:nvSpPr>
          <p:spPr>
            <a:xfrm>
              <a:off x="4961453" y="1593375"/>
              <a:ext cx="1372500" cy="11196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1" i="0" u="none" strike="noStrike" cap="none" dirty="0">
                  <a:solidFill>
                    <a:schemeClr val="dk1"/>
                  </a:solidFill>
                  <a:latin typeface="Calibri"/>
                  <a:ea typeface="Calibri"/>
                  <a:cs typeface="Calibri"/>
                  <a:sym typeface="Calibri"/>
                </a:rPr>
                <a:t>ACT</a:t>
              </a:r>
              <a:endParaRPr sz="1400" b="0" i="0" u="none" strike="noStrike" cap="none" dirty="0">
                <a:solidFill>
                  <a:schemeClr val="dk1"/>
                </a:solidFill>
                <a:latin typeface="Calibri"/>
                <a:ea typeface="Calibri"/>
                <a:cs typeface="Calibri"/>
                <a:sym typeface="Calibri"/>
              </a:endParaRPr>
            </a:p>
            <a:p>
              <a:pPr marL="115888" marR="0" lvl="0" indent="-109538" algn="l" rtl="0">
                <a:spcBef>
                  <a:spcPts val="0"/>
                </a:spcBef>
                <a:spcAft>
                  <a:spcPts val="0"/>
                </a:spcAft>
                <a:buClr>
                  <a:schemeClr val="dk1"/>
                </a:buClr>
                <a:buSzPts val="1100"/>
                <a:buFont typeface="Calibri"/>
                <a:buChar char="•"/>
              </a:pPr>
              <a:r>
                <a:rPr lang="en" sz="1100" b="0" i="0" u="none" strike="noStrike" cap="none" dirty="0">
                  <a:solidFill>
                    <a:schemeClr val="dk1"/>
                  </a:solidFill>
                  <a:latin typeface="Calibri"/>
                  <a:ea typeface="Calibri"/>
                  <a:cs typeface="Calibri"/>
                  <a:sym typeface="Calibri"/>
                </a:rPr>
                <a:t>Next steps: adapt, adopt, abandon.</a:t>
              </a:r>
              <a:endParaRPr sz="14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1100" b="1" i="0" u="none" strike="noStrike" cap="none" dirty="0">
                <a:solidFill>
                  <a:schemeClr val="dk1"/>
                </a:solidFill>
                <a:latin typeface="Calibri"/>
                <a:ea typeface="Calibri"/>
                <a:cs typeface="Calibri"/>
                <a:sym typeface="Calibri"/>
              </a:endParaRPr>
            </a:p>
          </p:txBody>
        </p:sp>
      </p:grpSp>
      <p:sp>
        <p:nvSpPr>
          <p:cNvPr id="11" name="Title 10">
            <a:extLst>
              <a:ext uri="{FF2B5EF4-FFF2-40B4-BE49-F238E27FC236}">
                <a16:creationId xmlns:a16="http://schemas.microsoft.com/office/drawing/2014/main" id="{E7CD2E17-0CA4-48D6-8B96-0A3BB025E2E9}"/>
              </a:ext>
            </a:extLst>
          </p:cNvPr>
          <p:cNvSpPr>
            <a:spLocks noGrp="1"/>
          </p:cNvSpPr>
          <p:nvPr>
            <p:ph type="title"/>
          </p:nvPr>
        </p:nvSpPr>
        <p:spPr/>
        <p:txBody>
          <a:bodyPr/>
          <a:lstStyle/>
          <a:p>
            <a:r>
              <a:rPr lang="en-US" dirty="0"/>
              <a:t>What is a PDSA?</a:t>
            </a:r>
          </a:p>
        </p:txBody>
      </p:sp>
      <p:sp>
        <p:nvSpPr>
          <p:cNvPr id="2" name="Slide Number Placeholder 1">
            <a:extLst>
              <a:ext uri="{FF2B5EF4-FFF2-40B4-BE49-F238E27FC236}">
                <a16:creationId xmlns:a16="http://schemas.microsoft.com/office/drawing/2014/main" id="{C0FA3C0C-BC82-4E1A-9AA8-55A95CA438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7D453-317A-004D-B037-FF1B6B77F296}"/>
              </a:ext>
            </a:extLst>
          </p:cNvPr>
          <p:cNvSpPr>
            <a:spLocks noGrp="1"/>
          </p:cNvSpPr>
          <p:nvPr>
            <p:ph type="title"/>
          </p:nvPr>
        </p:nvSpPr>
        <p:spPr/>
        <p:txBody>
          <a:bodyPr/>
          <a:lstStyle/>
          <a:p>
            <a:r>
              <a:rPr lang="en-US" dirty="0"/>
              <a:t>Improvement questions</a:t>
            </a:r>
          </a:p>
        </p:txBody>
      </p:sp>
      <p:sp>
        <p:nvSpPr>
          <p:cNvPr id="3" name="Text Placeholder 2">
            <a:extLst>
              <a:ext uri="{FF2B5EF4-FFF2-40B4-BE49-F238E27FC236}">
                <a16:creationId xmlns:a16="http://schemas.microsoft.com/office/drawing/2014/main" id="{02D3AE32-1375-ED4B-A91A-7FE5ADF6CB07}"/>
              </a:ext>
            </a:extLst>
          </p:cNvPr>
          <p:cNvSpPr>
            <a:spLocks noGrp="1"/>
          </p:cNvSpPr>
          <p:nvPr>
            <p:ph type="body" idx="1"/>
          </p:nvPr>
        </p:nvSpPr>
        <p:spPr>
          <a:xfrm>
            <a:off x="628650" y="1149411"/>
            <a:ext cx="7886700" cy="3263400"/>
          </a:xfrm>
        </p:spPr>
        <p:txBody>
          <a:bodyPr/>
          <a:lstStyle/>
          <a:p>
            <a:pPr marL="228600"/>
            <a:r>
              <a:rPr lang="en-US" dirty="0"/>
              <a:t>We have four key improvement questions to </a:t>
            </a:r>
            <a:br>
              <a:rPr lang="en-US" dirty="0"/>
            </a:br>
            <a:r>
              <a:rPr lang="en-US" dirty="0"/>
              <a:t>improve our work: </a:t>
            </a:r>
          </a:p>
        </p:txBody>
      </p:sp>
      <p:sp>
        <p:nvSpPr>
          <p:cNvPr id="4" name="Google Shape;197;p34">
            <a:extLst>
              <a:ext uri="{FF2B5EF4-FFF2-40B4-BE49-F238E27FC236}">
                <a16:creationId xmlns:a16="http://schemas.microsoft.com/office/drawing/2014/main" id="{7EC6D49D-EECD-B64A-87DB-8E1EDF4242FA}"/>
              </a:ext>
            </a:extLst>
          </p:cNvPr>
          <p:cNvSpPr txBox="1"/>
          <p:nvPr/>
        </p:nvSpPr>
        <p:spPr>
          <a:xfrm>
            <a:off x="812801" y="4471604"/>
            <a:ext cx="5334000" cy="572700"/>
          </a:xfrm>
          <a:prstGeom prst="rect">
            <a:avLst/>
          </a:prstGeom>
          <a:noFill/>
          <a:ln>
            <a:noFill/>
          </a:ln>
        </p:spPr>
        <p:txBody>
          <a:bodyPr spcFirstLastPara="1" wrap="square" lIns="91425" tIns="91425" rIns="91425" bIns="91425" anchor="t" anchorCtr="0">
            <a:noAutofit/>
          </a:bodyPr>
          <a:lstStyle/>
          <a:p>
            <a:r>
              <a:rPr lang="en-US" sz="1000" dirty="0">
                <a:solidFill>
                  <a:srgbClr val="888888"/>
                </a:solidFill>
                <a:ea typeface="Calibri"/>
                <a:cs typeface="Calibri"/>
                <a:sym typeface="Calibri"/>
              </a:rPr>
              <a:t>Source: Adapted from </a:t>
            </a:r>
            <a:r>
              <a:rPr lang="en-US" sz="1000" dirty="0">
                <a:solidFill>
                  <a:srgbClr val="888888"/>
                </a:solidFill>
                <a:ea typeface="Calibri"/>
                <a:sym typeface="Calibri"/>
              </a:rPr>
              <a:t>Langley (2009)</a:t>
            </a:r>
            <a:r>
              <a:rPr lang="en-US" sz="1000" dirty="0">
                <a:solidFill>
                  <a:srgbClr val="888888"/>
                </a:solidFill>
                <a:ea typeface="Calibri"/>
                <a:cs typeface="Calibri"/>
                <a:sym typeface="Calibri"/>
              </a:rPr>
              <a:t>.</a:t>
            </a:r>
          </a:p>
        </p:txBody>
      </p:sp>
      <p:sp>
        <p:nvSpPr>
          <p:cNvPr id="5" name="Rectangle 4">
            <a:extLst>
              <a:ext uri="{FF2B5EF4-FFF2-40B4-BE49-F238E27FC236}">
                <a16:creationId xmlns:a16="http://schemas.microsoft.com/office/drawing/2014/main" id="{DCBF01E4-186F-604D-A931-9225BEC570C9}"/>
              </a:ext>
            </a:extLst>
          </p:cNvPr>
          <p:cNvSpPr/>
          <p:nvPr/>
        </p:nvSpPr>
        <p:spPr>
          <a:xfrm>
            <a:off x="812798" y="1919159"/>
            <a:ext cx="6007101" cy="549543"/>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B264D2-F8C6-A04C-B97F-622A8BB6357F}"/>
              </a:ext>
            </a:extLst>
          </p:cNvPr>
          <p:cNvSpPr/>
          <p:nvPr/>
        </p:nvSpPr>
        <p:spPr>
          <a:xfrm>
            <a:off x="812799" y="2542352"/>
            <a:ext cx="6007101" cy="549543"/>
          </a:xfrm>
          <a:prstGeom prst="rect">
            <a:avLst/>
          </a:prstGeom>
          <a:solidFill>
            <a:srgbClr val="7030A0">
              <a:alpha val="83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2259F2-87C0-EA4C-A9F1-DCBCCC3D868E}"/>
              </a:ext>
            </a:extLst>
          </p:cNvPr>
          <p:cNvSpPr/>
          <p:nvPr/>
        </p:nvSpPr>
        <p:spPr>
          <a:xfrm>
            <a:off x="812799" y="3160307"/>
            <a:ext cx="6007101" cy="549543"/>
          </a:xfrm>
          <a:prstGeom prst="rect">
            <a:avLst/>
          </a:prstGeom>
          <a:solidFill>
            <a:srgbClr val="7030A0">
              <a:alpha val="57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4B207D02-D90C-CC42-8376-B90C5E9653B3}"/>
              </a:ext>
            </a:extLst>
          </p:cNvPr>
          <p:cNvSpPr txBox="1">
            <a:spLocks/>
          </p:cNvSpPr>
          <p:nvPr/>
        </p:nvSpPr>
        <p:spPr>
          <a:xfrm>
            <a:off x="812801" y="1992809"/>
            <a:ext cx="4695591"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1. What are our priority needs?</a:t>
            </a:r>
          </a:p>
        </p:txBody>
      </p:sp>
      <p:sp>
        <p:nvSpPr>
          <p:cNvPr id="9" name="Text Placeholder 2">
            <a:extLst>
              <a:ext uri="{FF2B5EF4-FFF2-40B4-BE49-F238E27FC236}">
                <a16:creationId xmlns:a16="http://schemas.microsoft.com/office/drawing/2014/main" id="{27FF1B24-A4FD-7441-961C-F7ED13B7BEC4}"/>
              </a:ext>
            </a:extLst>
          </p:cNvPr>
          <p:cNvSpPr txBox="1">
            <a:spLocks/>
          </p:cNvSpPr>
          <p:nvPr/>
        </p:nvSpPr>
        <p:spPr>
          <a:xfrm>
            <a:off x="812801" y="2585364"/>
            <a:ext cx="4695591"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2. What is the problem we are trying to solve?</a:t>
            </a:r>
          </a:p>
        </p:txBody>
      </p:sp>
      <p:sp>
        <p:nvSpPr>
          <p:cNvPr id="10" name="Text Placeholder 2">
            <a:extLst>
              <a:ext uri="{FF2B5EF4-FFF2-40B4-BE49-F238E27FC236}">
                <a16:creationId xmlns:a16="http://schemas.microsoft.com/office/drawing/2014/main" id="{13B4E2C2-8BA2-9A42-BE84-E768E278538E}"/>
              </a:ext>
            </a:extLst>
          </p:cNvPr>
          <p:cNvSpPr txBox="1">
            <a:spLocks/>
          </p:cNvSpPr>
          <p:nvPr/>
        </p:nvSpPr>
        <p:spPr>
          <a:xfrm>
            <a:off x="812801" y="3194779"/>
            <a:ext cx="5753099"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3. What might we change or introduce, and why?</a:t>
            </a:r>
          </a:p>
        </p:txBody>
      </p:sp>
      <p:sp>
        <p:nvSpPr>
          <p:cNvPr id="13" name="Rectangle 12">
            <a:extLst>
              <a:ext uri="{FF2B5EF4-FFF2-40B4-BE49-F238E27FC236}">
                <a16:creationId xmlns:a16="http://schemas.microsoft.com/office/drawing/2014/main" id="{517AB170-A00E-F547-BD83-FC9C9F8B8639}"/>
              </a:ext>
            </a:extLst>
          </p:cNvPr>
          <p:cNvSpPr/>
          <p:nvPr/>
        </p:nvSpPr>
        <p:spPr>
          <a:xfrm>
            <a:off x="812799" y="3773562"/>
            <a:ext cx="6007101" cy="549543"/>
          </a:xfrm>
          <a:prstGeom prst="rect">
            <a:avLst/>
          </a:prstGeom>
          <a:solidFill>
            <a:srgbClr val="7030A0">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6E58EF21-9EB6-9441-8E2B-A76FC75D6B8F}"/>
              </a:ext>
            </a:extLst>
          </p:cNvPr>
          <p:cNvSpPr txBox="1">
            <a:spLocks/>
          </p:cNvSpPr>
          <p:nvPr/>
        </p:nvSpPr>
        <p:spPr>
          <a:xfrm>
            <a:off x="812799" y="3809211"/>
            <a:ext cx="5664199"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4. How will we test and build confidence in our changes?</a:t>
            </a:r>
          </a:p>
        </p:txBody>
      </p:sp>
      <p:sp>
        <p:nvSpPr>
          <p:cNvPr id="11" name="Slide Number Placeholder 10">
            <a:extLst>
              <a:ext uri="{FF2B5EF4-FFF2-40B4-BE49-F238E27FC236}">
                <a16:creationId xmlns:a16="http://schemas.microsoft.com/office/drawing/2014/main" id="{4484DC3C-40B2-4E90-B282-858A061B45CA}"/>
              </a:ext>
            </a:extLst>
          </p:cNvPr>
          <p:cNvSpPr>
            <a:spLocks noGrp="1"/>
          </p:cNvSpPr>
          <p:nvPr>
            <p:ph type="sldNum" idx="12"/>
          </p:nvPr>
        </p:nvSpPr>
        <p:spPr/>
        <p:txBody>
          <a:bodyPr/>
          <a:lstStyle/>
          <a:p>
            <a:fld id="{00000000-1234-1234-1234-123412341234}" type="slidenum">
              <a:rPr lang="en"/>
              <a:t>23</a:t>
            </a:fld>
            <a:endParaRPr lang="en-US"/>
          </a:p>
        </p:txBody>
      </p:sp>
      <p:sp>
        <p:nvSpPr>
          <p:cNvPr id="12" name="Left Arrow 11">
            <a:extLst>
              <a:ext uri="{FF2B5EF4-FFF2-40B4-BE49-F238E27FC236}">
                <a16:creationId xmlns:a16="http://schemas.microsoft.com/office/drawing/2014/main" id="{B0C59D61-CE6B-BB45-81D2-42E6FFEC4D39}"/>
              </a:ext>
            </a:extLst>
          </p:cNvPr>
          <p:cNvSpPr/>
          <p:nvPr/>
        </p:nvSpPr>
        <p:spPr>
          <a:xfrm>
            <a:off x="7004049" y="3928772"/>
            <a:ext cx="648586" cy="239122"/>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119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4" name="Text Placeholder 3">
            <a:extLst>
              <a:ext uri="{FF2B5EF4-FFF2-40B4-BE49-F238E27FC236}">
                <a16:creationId xmlns:a16="http://schemas.microsoft.com/office/drawing/2014/main" id="{2F42C635-2D4A-4B3E-BFE1-89544D38C0AB}"/>
              </a:ext>
            </a:extLst>
          </p:cNvPr>
          <p:cNvSpPr>
            <a:spLocks noGrp="1"/>
          </p:cNvSpPr>
          <p:nvPr>
            <p:ph type="body" idx="1"/>
          </p:nvPr>
        </p:nvSpPr>
        <p:spPr>
          <a:xfrm>
            <a:off x="628650" y="1369219"/>
            <a:ext cx="3471636" cy="3263400"/>
          </a:xfrm>
        </p:spPr>
        <p:txBody>
          <a:bodyPr/>
          <a:lstStyle/>
          <a:p>
            <a:r>
              <a:rPr lang="en-US" b="0" dirty="0">
                <a:solidFill>
                  <a:srgbClr val="44546A"/>
                </a:solidFill>
                <a:latin typeface="Calibri" panose="020F0502020204030204" pitchFamily="34" charset="0"/>
                <a:cs typeface="Calibri" panose="020F0502020204030204" pitchFamily="34" charset="0"/>
                <a:sym typeface="Calibri"/>
              </a:rPr>
              <a:t>A PDSA helps you make your assumptions and hypotheses explicit and surfaces gaps in your understanding.</a:t>
            </a:r>
          </a:p>
        </p:txBody>
      </p:sp>
      <p:sp>
        <p:nvSpPr>
          <p:cNvPr id="3" name="Title 2">
            <a:extLst>
              <a:ext uri="{FF2B5EF4-FFF2-40B4-BE49-F238E27FC236}">
                <a16:creationId xmlns:a16="http://schemas.microsoft.com/office/drawing/2014/main" id="{EC9A0176-6A05-49D9-8174-879BB0D73AE1}"/>
              </a:ext>
            </a:extLst>
          </p:cNvPr>
          <p:cNvSpPr>
            <a:spLocks noGrp="1"/>
          </p:cNvSpPr>
          <p:nvPr>
            <p:ph type="title"/>
          </p:nvPr>
        </p:nvSpPr>
        <p:spPr/>
        <p:txBody>
          <a:bodyPr/>
          <a:lstStyle/>
          <a:p>
            <a:r>
              <a:rPr lang="en-US" dirty="0"/>
              <a:t>What is a PDSA?</a:t>
            </a:r>
          </a:p>
        </p:txBody>
      </p:sp>
      <p:sp>
        <p:nvSpPr>
          <p:cNvPr id="23" name="Google Shape;367;p46">
            <a:extLst>
              <a:ext uri="{FF2B5EF4-FFF2-40B4-BE49-F238E27FC236}">
                <a16:creationId xmlns:a16="http://schemas.microsoft.com/office/drawing/2014/main" id="{88DD1C00-F59E-423E-867B-D36FC72DC1FA}"/>
              </a:ext>
            </a:extLst>
          </p:cNvPr>
          <p:cNvSpPr txBox="1"/>
          <p:nvPr/>
        </p:nvSpPr>
        <p:spPr>
          <a:xfrm>
            <a:off x="4662672" y="4564813"/>
            <a:ext cx="4033555" cy="473888"/>
          </a:xfrm>
          <a:prstGeom prst="rect">
            <a:avLst/>
          </a:prstGeom>
          <a:noFill/>
          <a:ln>
            <a:noFill/>
          </a:ln>
        </p:spPr>
        <p:txBody>
          <a:bodyPr spcFirstLastPara="1" wrap="square" lIns="91425" tIns="91425" rIns="91425" bIns="91425" anchor="t" anchorCtr="0">
            <a:noAutofit/>
          </a:bodyPr>
          <a:lstStyle/>
          <a:p>
            <a:r>
              <a:rPr lang="en-US" sz="1000" dirty="0">
                <a:solidFill>
                  <a:srgbClr val="44546A"/>
                </a:solidFill>
                <a:latin typeface="Calibri" panose="020F0502020204030204" pitchFamily="34" charset="0"/>
                <a:ea typeface="Calibri"/>
                <a:cs typeface="Calibri" panose="020F0502020204030204" pitchFamily="34" charset="0"/>
                <a:sym typeface="Calibri"/>
              </a:rPr>
              <a:t>Source: Adapted from </a:t>
            </a:r>
            <a:r>
              <a:rPr lang="en-US" sz="1000" dirty="0">
                <a:solidFill>
                  <a:srgbClr val="44546A"/>
                </a:solidFill>
                <a:latin typeface="Calibri" panose="020F0502020204030204" pitchFamily="34" charset="0"/>
                <a:cs typeface="Calibri" panose="020F0502020204030204" pitchFamily="34" charset="0"/>
                <a:sym typeface="Calibri"/>
              </a:rPr>
              <a:t>Bowman, Dolle, &amp; Takahashi (2019) and </a:t>
            </a:r>
            <a:r>
              <a:rPr lang="en-US" sz="1000" dirty="0">
                <a:solidFill>
                  <a:srgbClr val="44546A"/>
                </a:solidFill>
                <a:latin typeface="Calibri" panose="020F0502020204030204" pitchFamily="34" charset="0"/>
                <a:ea typeface="Calibri"/>
                <a:cs typeface="Calibri" panose="020F0502020204030204" pitchFamily="34" charset="0"/>
                <a:sym typeface="Calibri"/>
              </a:rPr>
              <a:t>Carnegie Foundation for the Advancement of Teaching (2021).</a:t>
            </a:r>
          </a:p>
        </p:txBody>
      </p:sp>
      <p:grpSp>
        <p:nvGrpSpPr>
          <p:cNvPr id="37" name="Google Shape;351;p46">
            <a:extLst>
              <a:ext uri="{FF2B5EF4-FFF2-40B4-BE49-F238E27FC236}">
                <a16:creationId xmlns:a16="http://schemas.microsoft.com/office/drawing/2014/main" id="{5D0D7B92-CDD2-42DF-9279-64CA9A89B75E}"/>
              </a:ext>
            </a:extLst>
          </p:cNvPr>
          <p:cNvGrpSpPr/>
          <p:nvPr/>
        </p:nvGrpSpPr>
        <p:grpSpPr>
          <a:xfrm>
            <a:off x="4575417" y="735001"/>
            <a:ext cx="3939933" cy="3822277"/>
            <a:chOff x="4473830" y="914578"/>
            <a:chExt cx="3939933" cy="3822277"/>
          </a:xfrm>
        </p:grpSpPr>
        <p:grpSp>
          <p:nvGrpSpPr>
            <p:cNvPr id="38" name="Google Shape;352;p46">
              <a:extLst>
                <a:ext uri="{FF2B5EF4-FFF2-40B4-BE49-F238E27FC236}">
                  <a16:creationId xmlns:a16="http://schemas.microsoft.com/office/drawing/2014/main" id="{28701CDF-85B5-490A-B551-53CD536E59BA}"/>
                </a:ext>
              </a:extLst>
            </p:cNvPr>
            <p:cNvGrpSpPr/>
            <p:nvPr/>
          </p:nvGrpSpPr>
          <p:grpSpPr>
            <a:xfrm>
              <a:off x="4473830" y="914578"/>
              <a:ext cx="3939933" cy="3822277"/>
              <a:chOff x="1444312" y="1066800"/>
              <a:chExt cx="6391845" cy="5800117"/>
            </a:xfrm>
          </p:grpSpPr>
          <p:sp>
            <p:nvSpPr>
              <p:cNvPr id="43" name="Google Shape;353;p46">
                <a:extLst>
                  <a:ext uri="{FF2B5EF4-FFF2-40B4-BE49-F238E27FC236}">
                    <a16:creationId xmlns:a16="http://schemas.microsoft.com/office/drawing/2014/main" id="{774B0E04-DB6E-4676-A412-9A47200F2535}"/>
                  </a:ext>
                </a:extLst>
              </p:cNvPr>
              <p:cNvSpPr/>
              <p:nvPr/>
            </p:nvSpPr>
            <p:spPr>
              <a:xfrm>
                <a:off x="1676400" y="1295400"/>
                <a:ext cx="5918100" cy="5384700"/>
              </a:xfrm>
              <a:prstGeom prst="ellipse">
                <a:avLst/>
              </a:prstGeom>
              <a:solidFill>
                <a:srgbClr val="D0E0E3"/>
              </a:solidFill>
              <a:ln w="57150" cap="flat" cmpd="sng">
                <a:solidFill>
                  <a:srgbClr val="434343"/>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cxnSp>
            <p:nvCxnSpPr>
              <p:cNvPr id="44" name="Google Shape;354;p46">
                <a:extLst>
                  <a:ext uri="{FF2B5EF4-FFF2-40B4-BE49-F238E27FC236}">
                    <a16:creationId xmlns:a16="http://schemas.microsoft.com/office/drawing/2014/main" id="{ABB0851F-5DA1-41BE-A475-FF35857A4D0A}"/>
                  </a:ext>
                </a:extLst>
              </p:cNvPr>
              <p:cNvCxnSpPr/>
              <p:nvPr/>
            </p:nvCxnSpPr>
            <p:spPr>
              <a:xfrm>
                <a:off x="4603667" y="1193204"/>
                <a:ext cx="0" cy="5460600"/>
              </a:xfrm>
              <a:prstGeom prst="straightConnector1">
                <a:avLst/>
              </a:prstGeom>
              <a:noFill/>
              <a:ln w="38100" cap="flat" cmpd="sng">
                <a:solidFill>
                  <a:srgbClr val="434343"/>
                </a:solidFill>
                <a:prstDash val="solid"/>
                <a:round/>
                <a:headEnd type="none" w="sm" len="sm"/>
                <a:tailEnd type="none" w="sm" len="sm"/>
              </a:ln>
            </p:spPr>
          </p:cxnSp>
          <p:cxnSp>
            <p:nvCxnSpPr>
              <p:cNvPr id="45" name="Google Shape;355;p46">
                <a:extLst>
                  <a:ext uri="{FF2B5EF4-FFF2-40B4-BE49-F238E27FC236}">
                    <a16:creationId xmlns:a16="http://schemas.microsoft.com/office/drawing/2014/main" id="{D5D85EBC-2C5F-4C40-A6F7-F1FDF752DF1A}"/>
                  </a:ext>
                </a:extLst>
              </p:cNvPr>
              <p:cNvCxnSpPr/>
              <p:nvPr/>
            </p:nvCxnSpPr>
            <p:spPr>
              <a:xfrm>
                <a:off x="1674057" y="3929841"/>
                <a:ext cx="5821500" cy="23700"/>
              </a:xfrm>
              <a:prstGeom prst="straightConnector1">
                <a:avLst/>
              </a:prstGeom>
              <a:noFill/>
              <a:ln w="38100" cap="flat" cmpd="sng">
                <a:solidFill>
                  <a:srgbClr val="434343"/>
                </a:solidFill>
                <a:prstDash val="solid"/>
                <a:round/>
                <a:headEnd type="none" w="sm" len="sm"/>
                <a:tailEnd type="none" w="sm" len="sm"/>
              </a:ln>
            </p:spPr>
          </p:cxnSp>
          <p:sp>
            <p:nvSpPr>
              <p:cNvPr id="46" name="Google Shape;356;p46">
                <a:extLst>
                  <a:ext uri="{FF2B5EF4-FFF2-40B4-BE49-F238E27FC236}">
                    <a16:creationId xmlns:a16="http://schemas.microsoft.com/office/drawing/2014/main" id="{5FF3A6B0-43D9-45CB-A141-CC011ADC7CE0}"/>
                  </a:ext>
                </a:extLst>
              </p:cNvPr>
              <p:cNvSpPr/>
              <p:nvPr/>
            </p:nvSpPr>
            <p:spPr>
              <a:xfrm>
                <a:off x="4219887" y="1066800"/>
                <a:ext cx="804900" cy="473100"/>
              </a:xfrm>
              <a:prstGeom prst="rightArrow">
                <a:avLst>
                  <a:gd name="adj1" fmla="val 50000"/>
                  <a:gd name="adj2" fmla="val 85075"/>
                </a:avLst>
              </a:prstGeom>
              <a:solidFill>
                <a:srgbClr val="45818E"/>
              </a:solidFill>
              <a:ln w="12700" cap="flat" cmpd="sng">
                <a:solidFill>
                  <a:srgbClr val="434343"/>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47" name="Google Shape;357;p46">
                <a:extLst>
                  <a:ext uri="{FF2B5EF4-FFF2-40B4-BE49-F238E27FC236}">
                    <a16:creationId xmlns:a16="http://schemas.microsoft.com/office/drawing/2014/main" id="{48C19BA2-8A14-45FB-B403-AD5575423D9F}"/>
                  </a:ext>
                </a:extLst>
              </p:cNvPr>
              <p:cNvSpPr/>
              <p:nvPr/>
            </p:nvSpPr>
            <p:spPr>
              <a:xfrm>
                <a:off x="4172039" y="6393817"/>
                <a:ext cx="804900" cy="473100"/>
              </a:xfrm>
              <a:prstGeom prst="leftArrow">
                <a:avLst>
                  <a:gd name="adj1" fmla="val 50000"/>
                  <a:gd name="adj2" fmla="val 85059"/>
                </a:avLst>
              </a:prstGeom>
              <a:solidFill>
                <a:srgbClr val="45818E"/>
              </a:solidFill>
              <a:ln w="12700" cap="flat" cmpd="sng">
                <a:solidFill>
                  <a:srgbClr val="434343"/>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48" name="Google Shape;358;p46">
                <a:extLst>
                  <a:ext uri="{FF2B5EF4-FFF2-40B4-BE49-F238E27FC236}">
                    <a16:creationId xmlns:a16="http://schemas.microsoft.com/office/drawing/2014/main" id="{C1697802-7705-44F0-8934-9B8E7D9D5E5E}"/>
                  </a:ext>
                </a:extLst>
              </p:cNvPr>
              <p:cNvSpPr/>
              <p:nvPr/>
            </p:nvSpPr>
            <p:spPr>
              <a:xfrm>
                <a:off x="7306057" y="3573992"/>
                <a:ext cx="530100" cy="719100"/>
              </a:xfrm>
              <a:prstGeom prst="downArrow">
                <a:avLst>
                  <a:gd name="adj1" fmla="val 50000"/>
                  <a:gd name="adj2" fmla="val 67821"/>
                </a:avLst>
              </a:prstGeom>
              <a:solidFill>
                <a:srgbClr val="45818E"/>
              </a:solidFill>
              <a:ln w="12700" cap="flat" cmpd="sng">
                <a:solidFill>
                  <a:srgbClr val="434343"/>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b="0" i="0" u="none" strike="noStrike" cap="none">
                  <a:solidFill>
                    <a:srgbClr val="FF6600"/>
                  </a:solidFill>
                  <a:latin typeface="Calibri"/>
                  <a:ea typeface="Calibri"/>
                  <a:cs typeface="Calibri"/>
                  <a:sym typeface="Calibri"/>
                </a:endParaRPr>
              </a:p>
            </p:txBody>
          </p:sp>
          <p:sp>
            <p:nvSpPr>
              <p:cNvPr id="49" name="Google Shape;359;p46">
                <a:extLst>
                  <a:ext uri="{FF2B5EF4-FFF2-40B4-BE49-F238E27FC236}">
                    <a16:creationId xmlns:a16="http://schemas.microsoft.com/office/drawing/2014/main" id="{15DEEC75-4536-4332-989A-D082F4E3CB6F}"/>
                  </a:ext>
                </a:extLst>
              </p:cNvPr>
              <p:cNvSpPr/>
              <p:nvPr/>
            </p:nvSpPr>
            <p:spPr>
              <a:xfrm>
                <a:off x="1444312" y="3603185"/>
                <a:ext cx="530100" cy="725400"/>
              </a:xfrm>
              <a:prstGeom prst="upArrow">
                <a:avLst>
                  <a:gd name="adj1" fmla="val 50000"/>
                  <a:gd name="adj2" fmla="val 67808"/>
                </a:avLst>
              </a:prstGeom>
              <a:solidFill>
                <a:srgbClr val="45818E"/>
              </a:solidFill>
              <a:ln w="12700" cap="flat" cmpd="sng">
                <a:solidFill>
                  <a:srgbClr val="434343"/>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grpSp>
        <p:sp>
          <p:nvSpPr>
            <p:cNvPr id="39" name="Google Shape;360;p46">
              <a:extLst>
                <a:ext uri="{FF2B5EF4-FFF2-40B4-BE49-F238E27FC236}">
                  <a16:creationId xmlns:a16="http://schemas.microsoft.com/office/drawing/2014/main" id="{1793CA95-D124-423E-8D39-41BB19842E86}"/>
                </a:ext>
              </a:extLst>
            </p:cNvPr>
            <p:cNvSpPr txBox="1"/>
            <p:nvPr/>
          </p:nvSpPr>
          <p:spPr>
            <a:xfrm>
              <a:off x="6430766" y="1486584"/>
              <a:ext cx="1647000" cy="13773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1" i="0" u="none" strike="noStrike" cap="none" dirty="0">
                  <a:solidFill>
                    <a:schemeClr val="dk1"/>
                  </a:solidFill>
                  <a:latin typeface="Calibri"/>
                  <a:ea typeface="Calibri"/>
                  <a:cs typeface="Calibri"/>
                  <a:sym typeface="Calibri"/>
                </a:rPr>
                <a:t>PLAN</a:t>
              </a:r>
              <a:endParaRPr sz="1400" b="0" i="0" u="none" strike="noStrike" cap="none" dirty="0">
                <a:solidFill>
                  <a:schemeClr val="dk1"/>
                </a:solidFill>
                <a:latin typeface="Calibri"/>
                <a:ea typeface="Calibri"/>
                <a:cs typeface="Calibri"/>
                <a:sym typeface="Calibri"/>
              </a:endParaRPr>
            </a:p>
            <a:p>
              <a:pPr marL="115888" marR="0" lvl="0" indent="-115888" algn="l" rtl="0">
                <a:spcBef>
                  <a:spcPts val="0"/>
                </a:spcBef>
                <a:spcAft>
                  <a:spcPts val="0"/>
                </a:spcAft>
                <a:buClr>
                  <a:schemeClr val="dk1"/>
                </a:buClr>
                <a:buSzPts val="1100"/>
                <a:buFont typeface="Calibri"/>
                <a:buChar char="•"/>
              </a:pPr>
              <a:r>
                <a:rPr lang="en" sz="1100" b="0" i="0" u="none" strike="noStrike" cap="none" dirty="0">
                  <a:solidFill>
                    <a:schemeClr val="dk1"/>
                  </a:solidFill>
                  <a:latin typeface="Calibri"/>
                  <a:ea typeface="Calibri"/>
                  <a:cs typeface="Calibri"/>
                  <a:sym typeface="Calibri"/>
                </a:rPr>
                <a:t>What’s your change?</a:t>
              </a:r>
              <a:endParaRPr sz="1400" b="0" i="0" u="none" strike="noStrike" cap="none" dirty="0">
                <a:solidFill>
                  <a:schemeClr val="dk1"/>
                </a:solidFill>
                <a:latin typeface="Calibri"/>
                <a:ea typeface="Calibri"/>
                <a:cs typeface="Calibri"/>
                <a:sym typeface="Calibri"/>
              </a:endParaRPr>
            </a:p>
            <a:p>
              <a:pPr marL="115888" marR="0" lvl="0" indent="-115888" algn="l" rtl="0">
                <a:spcBef>
                  <a:spcPts val="0"/>
                </a:spcBef>
                <a:spcAft>
                  <a:spcPts val="0"/>
                </a:spcAft>
                <a:buClr>
                  <a:schemeClr val="dk1"/>
                </a:buClr>
                <a:buSzPts val="1100"/>
                <a:buFont typeface="Calibri"/>
                <a:buChar char="•"/>
              </a:pPr>
              <a:r>
                <a:rPr lang="en" sz="1300" b="1" i="0" u="none" strike="noStrike" cap="none" dirty="0">
                  <a:solidFill>
                    <a:schemeClr val="dk1"/>
                  </a:solidFill>
                  <a:latin typeface="Calibri"/>
                  <a:ea typeface="Calibri"/>
                  <a:cs typeface="Calibri"/>
                  <a:sym typeface="Calibri"/>
                </a:rPr>
                <a:t>What are your predictions?</a:t>
              </a:r>
              <a:endParaRPr sz="1300" b="1" i="0" u="none" strike="noStrike" cap="none" dirty="0">
                <a:solidFill>
                  <a:schemeClr val="dk1"/>
                </a:solidFill>
                <a:latin typeface="Calibri"/>
                <a:ea typeface="Calibri"/>
                <a:cs typeface="Calibri"/>
                <a:sym typeface="Calibri"/>
              </a:endParaRPr>
            </a:p>
            <a:p>
              <a:pPr marL="115888" marR="0" lvl="0" indent="-115888" algn="l" rtl="0">
                <a:spcBef>
                  <a:spcPts val="0"/>
                </a:spcBef>
                <a:spcAft>
                  <a:spcPts val="0"/>
                </a:spcAft>
                <a:buClr>
                  <a:schemeClr val="dk1"/>
                </a:buClr>
                <a:buSzPts val="1100"/>
                <a:buFont typeface="Calibri"/>
                <a:buChar char="•"/>
              </a:pPr>
              <a:r>
                <a:rPr lang="en" sz="1100" b="0" i="0" u="none" strike="noStrike" cap="none" dirty="0">
                  <a:solidFill>
                    <a:schemeClr val="dk1"/>
                  </a:solidFill>
                  <a:latin typeface="Calibri"/>
                  <a:ea typeface="Calibri"/>
                  <a:cs typeface="Calibri"/>
                  <a:sym typeface="Calibri"/>
                </a:rPr>
                <a:t>What data will you collect?</a:t>
              </a:r>
              <a:endParaRPr sz="1400" b="0" i="0" u="none" strike="noStrike" cap="none" dirty="0">
                <a:solidFill>
                  <a:schemeClr val="dk1"/>
                </a:solidFill>
                <a:latin typeface="Calibri"/>
                <a:ea typeface="Calibri"/>
                <a:cs typeface="Calibri"/>
                <a:sym typeface="Calibri"/>
              </a:endParaRPr>
            </a:p>
            <a:p>
              <a:pPr marL="115888" marR="0" lvl="0" indent="-115888" algn="l" rtl="0">
                <a:spcBef>
                  <a:spcPts val="0"/>
                </a:spcBef>
                <a:spcAft>
                  <a:spcPts val="0"/>
                </a:spcAft>
                <a:buClr>
                  <a:schemeClr val="dk1"/>
                </a:buClr>
                <a:buSzPts val="1100"/>
                <a:buFont typeface="Calibri"/>
                <a:buChar char="•"/>
              </a:pPr>
              <a:r>
                <a:rPr lang="en" sz="1100" b="0" i="0" u="none" strike="noStrike" cap="none" dirty="0">
                  <a:solidFill>
                    <a:schemeClr val="dk1"/>
                  </a:solidFill>
                  <a:latin typeface="Calibri"/>
                  <a:ea typeface="Calibri"/>
                  <a:cs typeface="Calibri"/>
                  <a:sym typeface="Calibri"/>
                </a:rPr>
                <a:t>Plan to conduct test.</a:t>
              </a:r>
              <a:endParaRPr sz="1400" b="0" i="0" u="none" strike="noStrike" cap="none" dirty="0">
                <a:solidFill>
                  <a:schemeClr val="dk1"/>
                </a:solidFill>
                <a:latin typeface="Calibri"/>
                <a:ea typeface="Calibri"/>
                <a:cs typeface="Calibri"/>
                <a:sym typeface="Calibri"/>
              </a:endParaRPr>
            </a:p>
          </p:txBody>
        </p:sp>
        <p:sp>
          <p:nvSpPr>
            <p:cNvPr id="40" name="Google Shape;361;p46">
              <a:extLst>
                <a:ext uri="{FF2B5EF4-FFF2-40B4-BE49-F238E27FC236}">
                  <a16:creationId xmlns:a16="http://schemas.microsoft.com/office/drawing/2014/main" id="{AEDEEC4E-CE8A-46F2-92D5-D7BF1A97E99D}"/>
                </a:ext>
              </a:extLst>
            </p:cNvPr>
            <p:cNvSpPr txBox="1"/>
            <p:nvPr/>
          </p:nvSpPr>
          <p:spPr>
            <a:xfrm>
              <a:off x="6315685" y="2964917"/>
              <a:ext cx="1854900" cy="1085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1" i="0" u="none" strike="noStrike" cap="none" dirty="0">
                  <a:solidFill>
                    <a:schemeClr val="dk1"/>
                  </a:solidFill>
                  <a:latin typeface="Calibri"/>
                  <a:ea typeface="Calibri"/>
                  <a:cs typeface="Calibri"/>
                  <a:sym typeface="Calibri"/>
                </a:rPr>
                <a:t>DO</a:t>
              </a:r>
              <a:endParaRPr sz="1400" b="0" i="0" u="none" strike="noStrike" cap="none" dirty="0">
                <a:solidFill>
                  <a:schemeClr val="dk1"/>
                </a:solidFill>
                <a:latin typeface="Calibri"/>
                <a:ea typeface="Calibri"/>
                <a:cs typeface="Calibri"/>
                <a:sym typeface="Calibri"/>
              </a:endParaRPr>
            </a:p>
            <a:p>
              <a:pPr marL="233363" marR="0" lvl="0" indent="-112713" algn="l" rtl="0">
                <a:spcBef>
                  <a:spcPts val="0"/>
                </a:spcBef>
                <a:spcAft>
                  <a:spcPts val="0"/>
                </a:spcAft>
                <a:buClr>
                  <a:schemeClr val="dk1"/>
                </a:buClr>
                <a:buSzPct val="105000"/>
                <a:buFont typeface="Calibri" panose="020F0502020204030204" pitchFamily="34" charset="0"/>
                <a:buChar char="•"/>
              </a:pPr>
              <a:r>
                <a:rPr lang="en" sz="1100" b="0" i="0" u="none" strike="noStrike" cap="none" dirty="0">
                  <a:solidFill>
                    <a:schemeClr val="dk1"/>
                  </a:solidFill>
                  <a:latin typeface="Calibri"/>
                  <a:ea typeface="Calibri"/>
                  <a:cs typeface="Calibri"/>
                  <a:sym typeface="Calibri"/>
                </a:rPr>
                <a:t>Execute test.</a:t>
              </a:r>
              <a:endParaRPr sz="1100" b="0" i="0" u="none" strike="noStrike" cap="none" dirty="0">
                <a:solidFill>
                  <a:schemeClr val="dk1"/>
                </a:solidFill>
                <a:latin typeface="Calibri"/>
                <a:ea typeface="Calibri"/>
                <a:cs typeface="Calibri"/>
                <a:sym typeface="Calibri"/>
              </a:endParaRPr>
            </a:p>
            <a:p>
              <a:pPr marL="233363" marR="0" lvl="0" indent="-112713" algn="l" rtl="0">
                <a:spcBef>
                  <a:spcPts val="0"/>
                </a:spcBef>
                <a:spcAft>
                  <a:spcPts val="0"/>
                </a:spcAft>
                <a:buClr>
                  <a:schemeClr val="dk1"/>
                </a:buClr>
                <a:buSzPct val="105000"/>
                <a:buFont typeface="Calibri" panose="020F0502020204030204" pitchFamily="34" charset="0"/>
                <a:buChar char="•"/>
              </a:pPr>
              <a:r>
                <a:rPr lang="en" sz="1100" b="0" i="0" u="none" strike="noStrike" cap="none" dirty="0">
                  <a:solidFill>
                    <a:schemeClr val="dk1"/>
                  </a:solidFill>
                  <a:latin typeface="Calibri"/>
                  <a:ea typeface="Calibri"/>
                  <a:cs typeface="Calibri"/>
                  <a:sym typeface="Calibri"/>
                </a:rPr>
                <a:t>Collect data, document</a:t>
              </a:r>
              <a:r>
                <a:rPr lang="en" sz="1100" b="0" i="0" u="none" strike="noStrike" cap="none" dirty="0">
                  <a:solidFill>
                    <a:srgbClr val="000000"/>
                  </a:solidFill>
                  <a:latin typeface="Calibri"/>
                  <a:ea typeface="Calibri"/>
                  <a:cs typeface="Calibri"/>
                  <a:sym typeface="Calibri"/>
                </a:rPr>
                <a:t> </a:t>
              </a:r>
              <a:r>
                <a:rPr lang="en" sz="1100" b="0" i="0" u="none" strike="noStrike" cap="none" dirty="0">
                  <a:solidFill>
                    <a:schemeClr val="dk1"/>
                  </a:solidFill>
                  <a:latin typeface="Calibri"/>
                  <a:ea typeface="Calibri"/>
                  <a:cs typeface="Calibri"/>
                  <a:sym typeface="Calibri"/>
                </a:rPr>
                <a:t>observations.</a:t>
              </a:r>
              <a:endParaRPr sz="1100" b="0" i="0" u="none" strike="noStrike" cap="none" dirty="0">
                <a:solidFill>
                  <a:schemeClr val="dk1"/>
                </a:solidFill>
                <a:latin typeface="Calibri"/>
                <a:ea typeface="Calibri"/>
                <a:cs typeface="Calibri"/>
                <a:sym typeface="Calibri"/>
              </a:endParaRPr>
            </a:p>
          </p:txBody>
        </p:sp>
        <p:sp>
          <p:nvSpPr>
            <p:cNvPr id="41" name="Google Shape;362;p46">
              <a:extLst>
                <a:ext uri="{FF2B5EF4-FFF2-40B4-BE49-F238E27FC236}">
                  <a16:creationId xmlns:a16="http://schemas.microsoft.com/office/drawing/2014/main" id="{2FEC453C-ABCB-486C-8957-4C28C36B9258}"/>
                </a:ext>
              </a:extLst>
            </p:cNvPr>
            <p:cNvSpPr txBox="1"/>
            <p:nvPr/>
          </p:nvSpPr>
          <p:spPr>
            <a:xfrm>
              <a:off x="4835507" y="2964926"/>
              <a:ext cx="1608300" cy="1085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1" i="0" u="none" strike="noStrike" cap="none" dirty="0">
                  <a:solidFill>
                    <a:schemeClr val="dk1"/>
                  </a:solidFill>
                  <a:latin typeface="Calibri"/>
                  <a:ea typeface="Calibri"/>
                  <a:cs typeface="Calibri"/>
                  <a:sym typeface="Calibri"/>
                </a:rPr>
                <a:t>STUDY</a:t>
              </a:r>
              <a:endParaRPr sz="1400" b="0" i="0" u="none" strike="noStrike" cap="none" dirty="0">
                <a:solidFill>
                  <a:schemeClr val="dk1"/>
                </a:solidFill>
                <a:latin typeface="Calibri"/>
                <a:ea typeface="Calibri"/>
                <a:cs typeface="Calibri"/>
                <a:sym typeface="Calibri"/>
              </a:endParaRPr>
            </a:p>
            <a:p>
              <a:pPr marL="177800" marR="0" lvl="0" indent="-133350" algn="l" rtl="0">
                <a:spcBef>
                  <a:spcPts val="0"/>
                </a:spcBef>
                <a:spcAft>
                  <a:spcPts val="0"/>
                </a:spcAft>
                <a:buClr>
                  <a:schemeClr val="dk1"/>
                </a:buClr>
                <a:buSzPts val="1100"/>
                <a:buFont typeface="Calibri"/>
                <a:buChar char="•"/>
              </a:pPr>
              <a:r>
                <a:rPr lang="en" sz="1300" b="1" i="0" u="none" strike="noStrike" cap="none" dirty="0">
                  <a:solidFill>
                    <a:schemeClr val="dk1"/>
                  </a:solidFill>
                  <a:latin typeface="Calibri"/>
                  <a:ea typeface="Calibri"/>
                  <a:cs typeface="Calibri"/>
                  <a:sym typeface="Calibri"/>
                </a:rPr>
                <a:t>Compare results to predictions.</a:t>
              </a:r>
              <a:endParaRPr sz="1300" b="1" i="0" u="none" strike="noStrike" cap="none" dirty="0">
                <a:solidFill>
                  <a:schemeClr val="dk1"/>
                </a:solidFill>
                <a:latin typeface="Calibri"/>
                <a:ea typeface="Calibri"/>
                <a:cs typeface="Calibri"/>
                <a:sym typeface="Calibri"/>
              </a:endParaRPr>
            </a:p>
            <a:p>
              <a:pPr marL="177800" marR="0" lvl="0" indent="-133350" algn="l" rtl="0">
                <a:spcBef>
                  <a:spcPts val="0"/>
                </a:spcBef>
                <a:spcAft>
                  <a:spcPts val="0"/>
                </a:spcAft>
                <a:buClr>
                  <a:schemeClr val="dk1"/>
                </a:buClr>
                <a:buSzPts val="1100"/>
                <a:buFont typeface="Calibri"/>
                <a:buChar char="•"/>
              </a:pPr>
              <a:r>
                <a:rPr lang="en" sz="1100" b="0" i="0" u="none" strike="noStrike" cap="none" dirty="0">
                  <a:solidFill>
                    <a:schemeClr val="dk1"/>
                  </a:solidFill>
                  <a:latin typeface="Calibri"/>
                  <a:ea typeface="Calibri"/>
                  <a:cs typeface="Calibri"/>
                  <a:sym typeface="Calibri"/>
                </a:rPr>
                <a:t>What did you learn?</a:t>
              </a:r>
              <a:endParaRPr sz="1400" b="0" i="0" u="none" strike="noStrike" cap="none" dirty="0">
                <a:solidFill>
                  <a:schemeClr val="dk1"/>
                </a:solidFill>
                <a:latin typeface="Calibri"/>
                <a:ea typeface="Calibri"/>
                <a:cs typeface="Calibri"/>
                <a:sym typeface="Calibri"/>
              </a:endParaRPr>
            </a:p>
          </p:txBody>
        </p:sp>
        <p:sp>
          <p:nvSpPr>
            <p:cNvPr id="42" name="Google Shape;363;p46">
              <a:extLst>
                <a:ext uri="{FF2B5EF4-FFF2-40B4-BE49-F238E27FC236}">
                  <a16:creationId xmlns:a16="http://schemas.microsoft.com/office/drawing/2014/main" id="{28E3B0FD-040A-43F1-87BA-7AF278B4057E}"/>
                </a:ext>
              </a:extLst>
            </p:cNvPr>
            <p:cNvSpPr txBox="1"/>
            <p:nvPr/>
          </p:nvSpPr>
          <p:spPr>
            <a:xfrm>
              <a:off x="4961453" y="1593375"/>
              <a:ext cx="1372500" cy="11196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1" i="0" u="none" strike="noStrike" cap="none" dirty="0">
                  <a:solidFill>
                    <a:schemeClr val="dk1"/>
                  </a:solidFill>
                  <a:latin typeface="Calibri"/>
                  <a:ea typeface="Calibri"/>
                  <a:cs typeface="Calibri"/>
                  <a:sym typeface="Calibri"/>
                </a:rPr>
                <a:t>ACT</a:t>
              </a:r>
              <a:endParaRPr sz="1400" b="0" i="0" u="none" strike="noStrike" cap="none" dirty="0">
                <a:solidFill>
                  <a:schemeClr val="dk1"/>
                </a:solidFill>
                <a:latin typeface="Calibri"/>
                <a:ea typeface="Calibri"/>
                <a:cs typeface="Calibri"/>
                <a:sym typeface="Calibri"/>
              </a:endParaRPr>
            </a:p>
            <a:p>
              <a:pPr marL="115888" marR="0" lvl="0" indent="-109538" algn="l" rtl="0">
                <a:spcBef>
                  <a:spcPts val="0"/>
                </a:spcBef>
                <a:spcAft>
                  <a:spcPts val="0"/>
                </a:spcAft>
                <a:buClr>
                  <a:schemeClr val="dk1"/>
                </a:buClr>
                <a:buSzPts val="1100"/>
                <a:buFont typeface="Calibri"/>
                <a:buChar char="•"/>
              </a:pPr>
              <a:r>
                <a:rPr lang="en" sz="1100" b="0" i="0" u="none" strike="noStrike" cap="none" dirty="0">
                  <a:solidFill>
                    <a:schemeClr val="dk1"/>
                  </a:solidFill>
                  <a:latin typeface="Calibri"/>
                  <a:ea typeface="Calibri"/>
                  <a:cs typeface="Calibri"/>
                  <a:sym typeface="Calibri"/>
                </a:rPr>
                <a:t>Next steps: adapt, adopt, abandon.</a:t>
              </a:r>
              <a:endParaRPr sz="14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1100" b="1" i="0" u="none" strike="noStrike" cap="none" dirty="0">
                <a:solidFill>
                  <a:schemeClr val="dk1"/>
                </a:solidFill>
                <a:latin typeface="Calibri"/>
                <a:ea typeface="Calibri"/>
                <a:cs typeface="Calibri"/>
                <a:sym typeface="Calibri"/>
              </a:endParaRPr>
            </a:p>
          </p:txBody>
        </p:sp>
      </p:grpSp>
      <p:sp>
        <p:nvSpPr>
          <p:cNvPr id="2" name="Slide Number Placeholder 1">
            <a:extLst>
              <a:ext uri="{FF2B5EF4-FFF2-40B4-BE49-F238E27FC236}">
                <a16:creationId xmlns:a16="http://schemas.microsoft.com/office/drawing/2014/main" id="{71FD9EC3-E39B-460E-A8C8-1ED764AB2B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EECDD8-83C3-4A7D-A7B4-72EA29056B4D}"/>
              </a:ext>
            </a:extLst>
          </p:cNvPr>
          <p:cNvSpPr>
            <a:spLocks noGrp="1"/>
          </p:cNvSpPr>
          <p:nvPr>
            <p:ph type="body" idx="1"/>
          </p:nvPr>
        </p:nvSpPr>
        <p:spPr>
          <a:xfrm>
            <a:off x="628650" y="1369219"/>
            <a:ext cx="6049736" cy="1411051"/>
          </a:xfrm>
        </p:spPr>
        <p:txBody>
          <a:bodyPr/>
          <a:lstStyle/>
          <a:p>
            <a:r>
              <a:rPr lang="en-US" b="0" dirty="0">
                <a:solidFill>
                  <a:srgbClr val="44546A"/>
                </a:solidFill>
                <a:latin typeface="Calibri"/>
                <a:cs typeface="Calibri"/>
              </a:rPr>
              <a:t>Ideally, your teams will be continuously engaging in PDSAs or inquiry cycles together to meet the needs of learners in their classrooms and across their team.</a:t>
            </a:r>
            <a:endParaRPr lang="en-US" dirty="0">
              <a:solidFill>
                <a:srgbClr val="44546A"/>
              </a:solidFill>
              <a:latin typeface="Calibri"/>
              <a:cs typeface="Calibri"/>
            </a:endParaRPr>
          </a:p>
          <a:p>
            <a:endParaRPr lang="en-US" b="0" dirty="0"/>
          </a:p>
          <a:p>
            <a:endParaRPr lang="en-US" b="0" dirty="0"/>
          </a:p>
          <a:p>
            <a:endParaRPr lang="en-US" b="0" dirty="0"/>
          </a:p>
          <a:p>
            <a:endParaRPr lang="en-US" dirty="0"/>
          </a:p>
        </p:txBody>
      </p:sp>
      <p:sp>
        <p:nvSpPr>
          <p:cNvPr id="3" name="Slide Number Placeholder 2">
            <a:extLst>
              <a:ext uri="{FF2B5EF4-FFF2-40B4-BE49-F238E27FC236}">
                <a16:creationId xmlns:a16="http://schemas.microsoft.com/office/drawing/2014/main" id="{713CC8DD-8EE9-4000-ABCF-7A02873489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4" name="Title 3">
            <a:extLst>
              <a:ext uri="{FF2B5EF4-FFF2-40B4-BE49-F238E27FC236}">
                <a16:creationId xmlns:a16="http://schemas.microsoft.com/office/drawing/2014/main" id="{0D582815-A92B-41F6-B85E-B7DA83BB7CEA}"/>
              </a:ext>
            </a:extLst>
          </p:cNvPr>
          <p:cNvSpPr>
            <a:spLocks noGrp="1"/>
          </p:cNvSpPr>
          <p:nvPr>
            <p:ph type="title"/>
          </p:nvPr>
        </p:nvSpPr>
        <p:spPr/>
        <p:txBody>
          <a:bodyPr/>
          <a:lstStyle/>
          <a:p>
            <a:r>
              <a:rPr lang="en-US" dirty="0"/>
              <a:t>PDSAs: A cycle of learning</a:t>
            </a:r>
          </a:p>
        </p:txBody>
      </p:sp>
      <p:pic>
        <p:nvPicPr>
          <p:cNvPr id="19" name="Picture 3" descr="Icon&#10;&#10;Description automatically generated">
            <a:extLst>
              <a:ext uri="{FF2B5EF4-FFF2-40B4-BE49-F238E27FC236}">
                <a16:creationId xmlns:a16="http://schemas.microsoft.com/office/drawing/2014/main" id="{89903EFD-BA99-8E45-A346-5162F128DC48}"/>
              </a:ext>
            </a:extLst>
          </p:cNvPr>
          <p:cNvPicPr>
            <a:picLocks noChangeAspect="1"/>
          </p:cNvPicPr>
          <p:nvPr/>
        </p:nvPicPr>
        <p:blipFill>
          <a:blip r:embed="rId3"/>
          <a:stretch>
            <a:fillRect/>
          </a:stretch>
        </p:blipFill>
        <p:spPr>
          <a:xfrm>
            <a:off x="6507520" y="879799"/>
            <a:ext cx="2304660" cy="3098152"/>
          </a:xfrm>
          <a:prstGeom prst="rect">
            <a:avLst/>
          </a:prstGeom>
        </p:spPr>
      </p:pic>
    </p:spTree>
    <p:extLst>
      <p:ext uri="{BB962C8B-B14F-4D97-AF65-F5344CB8AC3E}">
        <p14:creationId xmlns:p14="http://schemas.microsoft.com/office/powerpoint/2010/main" val="2732495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9" name="Text Placeholder 8">
            <a:extLst>
              <a:ext uri="{FF2B5EF4-FFF2-40B4-BE49-F238E27FC236}">
                <a16:creationId xmlns:a16="http://schemas.microsoft.com/office/drawing/2014/main" id="{1BD06328-2FE6-42EB-9DEC-C7E0DA9B3648}"/>
              </a:ext>
            </a:extLst>
          </p:cNvPr>
          <p:cNvSpPr>
            <a:spLocks noGrp="1"/>
          </p:cNvSpPr>
          <p:nvPr>
            <p:ph type="body" idx="1"/>
          </p:nvPr>
        </p:nvSpPr>
        <p:spPr>
          <a:xfrm>
            <a:off x="628650" y="1369219"/>
            <a:ext cx="3275693" cy="3263400"/>
          </a:xfrm>
        </p:spPr>
        <p:txBody>
          <a:bodyPr/>
          <a:lstStyle/>
          <a:p>
            <a:pPr>
              <a:lnSpc>
                <a:spcPct val="107000"/>
              </a:lnSpc>
              <a:spcBef>
                <a:spcPts val="0"/>
              </a:spcBef>
              <a:spcAft>
                <a:spcPts val="800"/>
              </a:spcAft>
              <a:buSzPts val="1200"/>
            </a:pPr>
            <a:r>
              <a:rPr lang="en-US" b="0" dirty="0">
                <a:solidFill>
                  <a:srgbClr val="44546A"/>
                </a:solidFill>
                <a:latin typeface="Calibri" panose="020F0502020204030204" pitchFamily="34" charset="0"/>
                <a:cs typeface="Calibri" panose="020F0502020204030204" pitchFamily="34" charset="0"/>
                <a:sym typeface="Calibri"/>
              </a:rPr>
              <a:t>Teacher teams complete rapid cycles using a Plan-Do- Study-Act process.</a:t>
            </a:r>
          </a:p>
        </p:txBody>
      </p:sp>
      <p:sp>
        <p:nvSpPr>
          <p:cNvPr id="2" name="Title 1">
            <a:extLst>
              <a:ext uri="{FF2B5EF4-FFF2-40B4-BE49-F238E27FC236}">
                <a16:creationId xmlns:a16="http://schemas.microsoft.com/office/drawing/2014/main" id="{BD957B68-1C6E-40B4-BF80-DB650FC91576}"/>
              </a:ext>
            </a:extLst>
          </p:cNvPr>
          <p:cNvSpPr>
            <a:spLocks noGrp="1"/>
          </p:cNvSpPr>
          <p:nvPr>
            <p:ph type="title"/>
          </p:nvPr>
        </p:nvSpPr>
        <p:spPr/>
        <p:txBody>
          <a:bodyPr/>
          <a:lstStyle/>
          <a:p>
            <a:r>
              <a:rPr lang="en-US" dirty="0"/>
              <a:t>Teacher inquiry cycle</a:t>
            </a:r>
          </a:p>
        </p:txBody>
      </p:sp>
      <p:sp>
        <p:nvSpPr>
          <p:cNvPr id="3" name="Slide Number Placeholder 2">
            <a:extLst>
              <a:ext uri="{FF2B5EF4-FFF2-40B4-BE49-F238E27FC236}">
                <a16:creationId xmlns:a16="http://schemas.microsoft.com/office/drawing/2014/main" id="{38D942D5-57A4-45B4-9E3A-FF37C77581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4" name="Picture 4" descr="Diagram&#10;&#10;Description automatically generated">
            <a:extLst>
              <a:ext uri="{FF2B5EF4-FFF2-40B4-BE49-F238E27FC236}">
                <a16:creationId xmlns:a16="http://schemas.microsoft.com/office/drawing/2014/main" id="{B5B34164-1BFA-AEA6-F0CC-9732E9E0DE42}"/>
              </a:ext>
            </a:extLst>
          </p:cNvPr>
          <p:cNvPicPr>
            <a:picLocks noChangeAspect="1"/>
          </p:cNvPicPr>
          <p:nvPr/>
        </p:nvPicPr>
        <p:blipFill>
          <a:blip r:embed="rId3"/>
          <a:stretch>
            <a:fillRect/>
          </a:stretch>
        </p:blipFill>
        <p:spPr>
          <a:xfrm>
            <a:off x="4265468" y="1338690"/>
            <a:ext cx="3721677" cy="3037619"/>
          </a:xfrm>
          <a:prstGeom prst="rect">
            <a:avLst/>
          </a:prstGeom>
        </p:spPr>
      </p:pic>
      <p:sp>
        <p:nvSpPr>
          <p:cNvPr id="6" name="TextBox 5">
            <a:extLst>
              <a:ext uri="{FF2B5EF4-FFF2-40B4-BE49-F238E27FC236}">
                <a16:creationId xmlns:a16="http://schemas.microsoft.com/office/drawing/2014/main" id="{D2A87501-ABD0-17C4-E5A3-0C2E7F0E4B96}"/>
              </a:ext>
            </a:extLst>
          </p:cNvPr>
          <p:cNvSpPr txBox="1"/>
          <p:nvPr/>
        </p:nvSpPr>
        <p:spPr>
          <a:xfrm>
            <a:off x="7954241" y="2598593"/>
            <a:ext cx="1219199" cy="307777"/>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Do</a:t>
            </a:r>
          </a:p>
        </p:txBody>
      </p:sp>
      <p:sp>
        <p:nvSpPr>
          <p:cNvPr id="7" name="TextBox 6">
            <a:extLst>
              <a:ext uri="{FF2B5EF4-FFF2-40B4-BE49-F238E27FC236}">
                <a16:creationId xmlns:a16="http://schemas.microsoft.com/office/drawing/2014/main" id="{0AB1F217-6A89-F304-4120-34C13E565042}"/>
              </a:ext>
            </a:extLst>
          </p:cNvPr>
          <p:cNvSpPr txBox="1"/>
          <p:nvPr/>
        </p:nvSpPr>
        <p:spPr>
          <a:xfrm>
            <a:off x="7564582" y="1810615"/>
            <a:ext cx="1418359" cy="307777"/>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Plan (huddle)</a:t>
            </a:r>
          </a:p>
        </p:txBody>
      </p:sp>
      <p:sp>
        <p:nvSpPr>
          <p:cNvPr id="8" name="TextBox 7">
            <a:extLst>
              <a:ext uri="{FF2B5EF4-FFF2-40B4-BE49-F238E27FC236}">
                <a16:creationId xmlns:a16="http://schemas.microsoft.com/office/drawing/2014/main" id="{66AD9CEF-07FC-0E98-4617-0CF05F8325D3}"/>
              </a:ext>
            </a:extLst>
          </p:cNvPr>
          <p:cNvSpPr txBox="1"/>
          <p:nvPr/>
        </p:nvSpPr>
        <p:spPr>
          <a:xfrm>
            <a:off x="3390900" y="3737264"/>
            <a:ext cx="1418359" cy="307777"/>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Study (huddle)</a:t>
            </a:r>
          </a:p>
        </p:txBody>
      </p:sp>
      <p:sp>
        <p:nvSpPr>
          <p:cNvPr id="10" name="TextBox 9">
            <a:extLst>
              <a:ext uri="{FF2B5EF4-FFF2-40B4-BE49-F238E27FC236}">
                <a16:creationId xmlns:a16="http://schemas.microsoft.com/office/drawing/2014/main" id="{1EF0BBD1-3ACF-7BE4-8CB6-ECA55EC22D5B}"/>
              </a:ext>
            </a:extLst>
          </p:cNvPr>
          <p:cNvSpPr txBox="1"/>
          <p:nvPr/>
        </p:nvSpPr>
        <p:spPr>
          <a:xfrm>
            <a:off x="3477491" y="2905991"/>
            <a:ext cx="1331768" cy="312106"/>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Act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EECDD8-83C3-4A7D-A7B4-72EA29056B4D}"/>
              </a:ext>
            </a:extLst>
          </p:cNvPr>
          <p:cNvSpPr>
            <a:spLocks noGrp="1"/>
          </p:cNvSpPr>
          <p:nvPr>
            <p:ph type="body" idx="1"/>
          </p:nvPr>
        </p:nvSpPr>
        <p:spPr>
          <a:xfrm>
            <a:off x="628650" y="1369219"/>
            <a:ext cx="3396344" cy="3263400"/>
          </a:xfrm>
        </p:spPr>
        <p:txBody>
          <a:bodyPr/>
          <a:lstStyle/>
          <a:p>
            <a:r>
              <a:rPr lang="en-US" b="0" dirty="0">
                <a:solidFill>
                  <a:srgbClr val="44546A"/>
                </a:solidFill>
                <a:latin typeface="Calibri" panose="020F0502020204030204" pitchFamily="34" charset="0"/>
                <a:cs typeface="Calibri" panose="020F0502020204030204" pitchFamily="34" charset="0"/>
              </a:rPr>
              <a:t>Learning huddle protocols build in processes that help guide a team through the inquiry cycle.</a:t>
            </a:r>
            <a:endParaRPr lang="en-US" dirty="0">
              <a:solidFill>
                <a:srgbClr val="44546A"/>
              </a:solidFill>
              <a:latin typeface="Calibri" panose="020F0502020204030204" pitchFamily="34" charset="0"/>
              <a:cs typeface="Calibri" panose="020F0502020204030204" pitchFamily="34" charset="0"/>
            </a:endParaRPr>
          </a:p>
          <a:p>
            <a:endParaRPr lang="en-US" b="0" dirty="0"/>
          </a:p>
          <a:p>
            <a:endParaRPr lang="en-US" b="0" dirty="0"/>
          </a:p>
          <a:p>
            <a:endParaRPr lang="en-US" dirty="0"/>
          </a:p>
        </p:txBody>
      </p:sp>
      <p:sp>
        <p:nvSpPr>
          <p:cNvPr id="3" name="Slide Number Placeholder 2">
            <a:extLst>
              <a:ext uri="{FF2B5EF4-FFF2-40B4-BE49-F238E27FC236}">
                <a16:creationId xmlns:a16="http://schemas.microsoft.com/office/drawing/2014/main" id="{713CC8DD-8EE9-4000-ABCF-7A02873489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4" name="Title 3">
            <a:extLst>
              <a:ext uri="{FF2B5EF4-FFF2-40B4-BE49-F238E27FC236}">
                <a16:creationId xmlns:a16="http://schemas.microsoft.com/office/drawing/2014/main" id="{0D582815-A92B-41F6-B85E-B7DA83BB7CEA}"/>
              </a:ext>
            </a:extLst>
          </p:cNvPr>
          <p:cNvSpPr>
            <a:spLocks noGrp="1"/>
          </p:cNvSpPr>
          <p:nvPr>
            <p:ph type="title"/>
          </p:nvPr>
        </p:nvSpPr>
        <p:spPr/>
        <p:txBody>
          <a:bodyPr/>
          <a:lstStyle/>
          <a:p>
            <a:r>
              <a:rPr lang="en-US" dirty="0"/>
              <a:t>Learning huddles</a:t>
            </a:r>
          </a:p>
        </p:txBody>
      </p:sp>
      <p:grpSp>
        <p:nvGrpSpPr>
          <p:cNvPr id="11" name="Group 10">
            <a:extLst>
              <a:ext uri="{FF2B5EF4-FFF2-40B4-BE49-F238E27FC236}">
                <a16:creationId xmlns:a16="http://schemas.microsoft.com/office/drawing/2014/main" id="{B9118B30-2E9F-4E00-9673-D1D3FC725001}"/>
              </a:ext>
            </a:extLst>
          </p:cNvPr>
          <p:cNvGrpSpPr/>
          <p:nvPr/>
        </p:nvGrpSpPr>
        <p:grpSpPr>
          <a:xfrm>
            <a:off x="3126971" y="1541193"/>
            <a:ext cx="5424253" cy="2061942"/>
            <a:chOff x="711474" y="1634812"/>
            <a:chExt cx="7925201" cy="2693650"/>
          </a:xfrm>
        </p:grpSpPr>
        <p:sp>
          <p:nvSpPr>
            <p:cNvPr id="7" name="Google Shape;316;p42">
              <a:extLst>
                <a:ext uri="{FF2B5EF4-FFF2-40B4-BE49-F238E27FC236}">
                  <a16:creationId xmlns:a16="http://schemas.microsoft.com/office/drawing/2014/main" id="{F35E747A-1A7E-443B-A083-66FA0DEAD1BD}"/>
                </a:ext>
              </a:extLst>
            </p:cNvPr>
            <p:cNvSpPr/>
            <p:nvPr/>
          </p:nvSpPr>
          <p:spPr>
            <a:xfrm>
              <a:off x="1748258" y="2273634"/>
              <a:ext cx="1353900" cy="770400"/>
            </a:xfrm>
            <a:prstGeom prst="rect">
              <a:avLst/>
            </a:prstGeom>
            <a:solidFill>
              <a:srgbClr val="FEFC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18;p42">
              <a:extLst>
                <a:ext uri="{FF2B5EF4-FFF2-40B4-BE49-F238E27FC236}">
                  <a16:creationId xmlns:a16="http://schemas.microsoft.com/office/drawing/2014/main" id="{90AE322E-D64A-45AE-922E-7584A01F1E54}"/>
                </a:ext>
              </a:extLst>
            </p:cNvPr>
            <p:cNvSpPr/>
            <p:nvPr/>
          </p:nvSpPr>
          <p:spPr>
            <a:xfrm>
              <a:off x="6104126" y="1634812"/>
              <a:ext cx="2019405" cy="770400"/>
            </a:xfrm>
            <a:prstGeom prst="rect">
              <a:avLst/>
            </a:prstGeom>
            <a:solidFill>
              <a:srgbClr val="B4A7D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000" b="0" i="0" u="none" strike="noStrike" cap="none" dirty="0">
                  <a:solidFill>
                    <a:srgbClr val="351C75"/>
                  </a:solidFill>
                  <a:latin typeface="Arial"/>
                  <a:ea typeface="Arial"/>
                  <a:cs typeface="Arial"/>
                  <a:sym typeface="Arial"/>
                </a:rPr>
                <a:t>Learning huddle</a:t>
              </a:r>
              <a:endParaRPr lang="en-US" sz="1000" dirty="0">
                <a:solidFill>
                  <a:srgbClr val="351C75"/>
                </a:solidFill>
              </a:endParaRPr>
            </a:p>
            <a:p>
              <a:pPr marL="0" marR="0" lvl="0" indent="0" algn="ctr" rtl="0">
                <a:lnSpc>
                  <a:spcPct val="100000"/>
                </a:lnSpc>
                <a:spcBef>
                  <a:spcPts val="0"/>
                </a:spcBef>
                <a:spcAft>
                  <a:spcPts val="0"/>
                </a:spcAft>
                <a:buNone/>
              </a:pPr>
              <a:r>
                <a:rPr lang="en" sz="1000" b="0" i="0" u="none" strike="noStrike" cap="none" dirty="0">
                  <a:solidFill>
                    <a:srgbClr val="351C75"/>
                  </a:solidFill>
                  <a:latin typeface="Arial"/>
                  <a:ea typeface="Arial"/>
                  <a:cs typeface="Arial"/>
                  <a:sym typeface="Arial"/>
                </a:rPr>
                <a:t>(</a:t>
              </a:r>
              <a:r>
                <a:rPr lang="en" sz="1000" dirty="0">
                  <a:solidFill>
                    <a:srgbClr val="351C75"/>
                  </a:solidFill>
                </a:rPr>
                <a:t>plan the change</a:t>
              </a:r>
              <a:r>
                <a:rPr lang="en" sz="1000" b="0" i="0" u="none" strike="noStrike" cap="none" dirty="0">
                  <a:solidFill>
                    <a:srgbClr val="351C75"/>
                  </a:solidFill>
                  <a:latin typeface="Arial"/>
                  <a:ea typeface="Arial"/>
                  <a:cs typeface="Arial"/>
                  <a:sym typeface="Arial"/>
                </a:rPr>
                <a:t>)</a:t>
              </a:r>
              <a:endParaRPr sz="1000" dirty="0">
                <a:solidFill>
                  <a:srgbClr val="351C75"/>
                </a:solidFill>
              </a:endParaRPr>
            </a:p>
          </p:txBody>
        </p:sp>
        <p:sp>
          <p:nvSpPr>
            <p:cNvPr id="9" name="Google Shape;319;p42">
              <a:extLst>
                <a:ext uri="{FF2B5EF4-FFF2-40B4-BE49-F238E27FC236}">
                  <a16:creationId xmlns:a16="http://schemas.microsoft.com/office/drawing/2014/main" id="{EE384F3F-E668-4412-8538-6E7BFE46B06F}"/>
                </a:ext>
              </a:extLst>
            </p:cNvPr>
            <p:cNvSpPr/>
            <p:nvPr/>
          </p:nvSpPr>
          <p:spPr>
            <a:xfrm>
              <a:off x="711474" y="3157782"/>
              <a:ext cx="1949094" cy="770400"/>
            </a:xfrm>
            <a:prstGeom prst="rect">
              <a:avLst/>
            </a:prstGeom>
            <a:solidFill>
              <a:srgbClr val="A2C4C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000" b="0" i="0" u="none" strike="noStrike" cap="none" dirty="0">
                  <a:solidFill>
                    <a:srgbClr val="134F5C"/>
                  </a:solidFill>
                  <a:latin typeface="Arial"/>
                  <a:ea typeface="Arial"/>
                  <a:cs typeface="Arial"/>
                  <a:sym typeface="Arial"/>
                </a:rPr>
                <a:t>Learning huddle</a:t>
              </a:r>
              <a:endParaRPr lang="en-US" sz="1000" dirty="0">
                <a:solidFill>
                  <a:srgbClr val="134F5C"/>
                </a:solidFill>
              </a:endParaRPr>
            </a:p>
            <a:p>
              <a:pPr marL="0" marR="0" lvl="0" indent="0" algn="ctr" rtl="0">
                <a:lnSpc>
                  <a:spcPct val="100000"/>
                </a:lnSpc>
                <a:spcBef>
                  <a:spcPts val="0"/>
                </a:spcBef>
                <a:spcAft>
                  <a:spcPts val="0"/>
                </a:spcAft>
                <a:buNone/>
              </a:pPr>
              <a:r>
                <a:rPr lang="en" sz="1000" b="0" i="0" u="none" strike="noStrike" cap="none" dirty="0">
                  <a:solidFill>
                    <a:srgbClr val="134F5C"/>
                  </a:solidFill>
                  <a:latin typeface="Arial"/>
                  <a:ea typeface="Arial"/>
                  <a:cs typeface="Arial"/>
                  <a:sym typeface="Arial"/>
                </a:rPr>
                <a:t>(</a:t>
              </a:r>
              <a:r>
                <a:rPr lang="en" sz="1000" dirty="0">
                  <a:solidFill>
                    <a:srgbClr val="134F5C"/>
                  </a:solidFill>
                </a:rPr>
                <a:t>study the results</a:t>
              </a:r>
              <a:r>
                <a:rPr lang="en" sz="1000" b="0" i="0" u="none" strike="noStrike" cap="none" dirty="0">
                  <a:solidFill>
                    <a:srgbClr val="134F5C"/>
                  </a:solidFill>
                  <a:latin typeface="Arial"/>
                  <a:ea typeface="Arial"/>
                  <a:cs typeface="Arial"/>
                  <a:sym typeface="Arial"/>
                </a:rPr>
                <a:t>)</a:t>
              </a:r>
              <a:endParaRPr sz="1000" dirty="0">
                <a:solidFill>
                  <a:srgbClr val="134F5C"/>
                </a:solidFill>
              </a:endParaRPr>
            </a:p>
          </p:txBody>
        </p:sp>
        <p:sp>
          <p:nvSpPr>
            <p:cNvPr id="10" name="Google Shape;320;p42">
              <a:extLst>
                <a:ext uri="{FF2B5EF4-FFF2-40B4-BE49-F238E27FC236}">
                  <a16:creationId xmlns:a16="http://schemas.microsoft.com/office/drawing/2014/main" id="{8045E500-3821-4983-9A8D-27B70DC5BFA9}"/>
                </a:ext>
              </a:extLst>
            </p:cNvPr>
            <p:cNvSpPr/>
            <p:nvPr/>
          </p:nvSpPr>
          <p:spPr>
            <a:xfrm>
              <a:off x="6869075" y="3558062"/>
              <a:ext cx="1767600" cy="770400"/>
            </a:xfrm>
            <a:prstGeom prst="rect">
              <a:avLst/>
            </a:prstGeom>
            <a:solidFill>
              <a:srgbClr val="B6D7A8"/>
            </a:solidFill>
            <a:ln w="12700" cap="flat" cmpd="sng">
              <a:solidFill>
                <a:srgbClr val="6AA8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000" dirty="0">
                  <a:solidFill>
                    <a:srgbClr val="38761D"/>
                  </a:solidFill>
                </a:rPr>
                <a:t>Action </a:t>
              </a:r>
              <a:r>
                <a:rPr lang="en-US" sz="1000" dirty="0">
                  <a:solidFill>
                    <a:srgbClr val="38761D"/>
                  </a:solidFill>
                </a:rPr>
                <a:t>period</a:t>
              </a:r>
            </a:p>
            <a:p>
              <a:pPr marL="0" marR="0" lvl="0" indent="0" algn="ctr" rtl="0">
                <a:lnSpc>
                  <a:spcPct val="100000"/>
                </a:lnSpc>
                <a:spcBef>
                  <a:spcPts val="0"/>
                </a:spcBef>
                <a:spcAft>
                  <a:spcPts val="0"/>
                </a:spcAft>
                <a:buNone/>
              </a:pPr>
              <a:r>
                <a:rPr lang="en-US" sz="1000" b="0" i="0" u="none" strike="noStrike" cap="none" dirty="0">
                  <a:solidFill>
                    <a:srgbClr val="38761D"/>
                  </a:solidFill>
                  <a:latin typeface="Arial"/>
                  <a:ea typeface="Arial"/>
                  <a:cs typeface="Arial"/>
                  <a:sym typeface="Arial"/>
                </a:rPr>
                <a:t>(</a:t>
              </a:r>
              <a:r>
                <a:rPr lang="en-US" sz="1000" dirty="0">
                  <a:solidFill>
                    <a:srgbClr val="38761D"/>
                  </a:solidFill>
                </a:rPr>
                <a:t>test the prototype</a:t>
              </a:r>
              <a:r>
                <a:rPr lang="en-US" sz="1000" b="0" i="0" u="none" strike="noStrike" cap="none" dirty="0">
                  <a:solidFill>
                    <a:srgbClr val="38761D"/>
                  </a:solidFill>
                  <a:latin typeface="Arial"/>
                  <a:ea typeface="Arial"/>
                  <a:cs typeface="Arial"/>
                  <a:sym typeface="Arial"/>
                </a:rPr>
                <a:t>)</a:t>
              </a:r>
              <a:endParaRPr lang="en-US" sz="1000" dirty="0">
                <a:solidFill>
                  <a:srgbClr val="38761D"/>
                </a:solidFill>
              </a:endParaRPr>
            </a:p>
          </p:txBody>
        </p:sp>
      </p:grpSp>
      <p:pic>
        <p:nvPicPr>
          <p:cNvPr id="5" name="Picture 11" descr="Diagram&#10;&#10;Description automatically generated">
            <a:extLst>
              <a:ext uri="{FF2B5EF4-FFF2-40B4-BE49-F238E27FC236}">
                <a16:creationId xmlns:a16="http://schemas.microsoft.com/office/drawing/2014/main" id="{10BC5EB6-0687-DB62-80D4-4E0C69085CA2}"/>
              </a:ext>
            </a:extLst>
          </p:cNvPr>
          <p:cNvPicPr>
            <a:picLocks noChangeAspect="1"/>
          </p:cNvPicPr>
          <p:nvPr/>
        </p:nvPicPr>
        <p:blipFill>
          <a:blip r:embed="rId3"/>
          <a:stretch>
            <a:fillRect/>
          </a:stretch>
        </p:blipFill>
        <p:spPr>
          <a:xfrm>
            <a:off x="4023013" y="1143860"/>
            <a:ext cx="3301712" cy="2699914"/>
          </a:xfrm>
          <a:prstGeom prst="rect">
            <a:avLst/>
          </a:prstGeom>
        </p:spPr>
      </p:pic>
    </p:spTree>
    <p:extLst>
      <p:ext uri="{BB962C8B-B14F-4D97-AF65-F5344CB8AC3E}">
        <p14:creationId xmlns:p14="http://schemas.microsoft.com/office/powerpoint/2010/main" val="620299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62E764-8D1F-45B1-A560-E75C31D6C6BF}"/>
              </a:ext>
            </a:extLst>
          </p:cNvPr>
          <p:cNvSpPr>
            <a:spLocks noGrp="1"/>
          </p:cNvSpPr>
          <p:nvPr>
            <p:ph type="body" idx="1"/>
          </p:nvPr>
        </p:nvSpPr>
        <p:spPr>
          <a:xfrm>
            <a:off x="710293" y="1334229"/>
            <a:ext cx="7886700" cy="3263400"/>
          </a:xfrm>
        </p:spPr>
        <p:txBody>
          <a:bodyPr/>
          <a:lstStyle/>
          <a:p>
            <a:endParaRPr lang="en-US" b="0" dirty="0"/>
          </a:p>
          <a:p>
            <a:endParaRPr lang="en-US" dirty="0"/>
          </a:p>
        </p:txBody>
      </p:sp>
      <p:sp>
        <p:nvSpPr>
          <p:cNvPr id="3" name="Slide Number Placeholder 2">
            <a:extLst>
              <a:ext uri="{FF2B5EF4-FFF2-40B4-BE49-F238E27FC236}">
                <a16:creationId xmlns:a16="http://schemas.microsoft.com/office/drawing/2014/main" id="{34A872BA-E113-4BBD-A033-AC15675D64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28</a:t>
            </a:fld>
            <a:endParaRPr lang="en"/>
          </a:p>
        </p:txBody>
      </p:sp>
      <p:sp>
        <p:nvSpPr>
          <p:cNvPr id="4" name="Title 3">
            <a:extLst>
              <a:ext uri="{FF2B5EF4-FFF2-40B4-BE49-F238E27FC236}">
                <a16:creationId xmlns:a16="http://schemas.microsoft.com/office/drawing/2014/main" id="{3BB31B4E-ADEC-4F9C-BE4E-4B01D13B3B59}"/>
              </a:ext>
            </a:extLst>
          </p:cNvPr>
          <p:cNvSpPr>
            <a:spLocks noGrp="1"/>
          </p:cNvSpPr>
          <p:nvPr>
            <p:ph type="title"/>
          </p:nvPr>
        </p:nvSpPr>
        <p:spPr/>
        <p:txBody>
          <a:bodyPr/>
          <a:lstStyle/>
          <a:p>
            <a:r>
              <a:rPr lang="en-US" dirty="0"/>
              <a:t>Learning huddles work in a sequence</a:t>
            </a:r>
          </a:p>
        </p:txBody>
      </p:sp>
      <p:grpSp>
        <p:nvGrpSpPr>
          <p:cNvPr id="11" name="Group 10">
            <a:extLst>
              <a:ext uri="{FF2B5EF4-FFF2-40B4-BE49-F238E27FC236}">
                <a16:creationId xmlns:a16="http://schemas.microsoft.com/office/drawing/2014/main" id="{DDA10D08-17EA-462B-BC65-A39A0DF09F67}"/>
              </a:ext>
            </a:extLst>
          </p:cNvPr>
          <p:cNvGrpSpPr/>
          <p:nvPr/>
        </p:nvGrpSpPr>
        <p:grpSpPr>
          <a:xfrm>
            <a:off x="2960118" y="1774996"/>
            <a:ext cx="5890766" cy="2201019"/>
            <a:chOff x="932875" y="1634812"/>
            <a:chExt cx="7703800" cy="2693650"/>
          </a:xfrm>
        </p:grpSpPr>
        <p:sp>
          <p:nvSpPr>
            <p:cNvPr id="7" name="Google Shape;316;p42">
              <a:extLst>
                <a:ext uri="{FF2B5EF4-FFF2-40B4-BE49-F238E27FC236}">
                  <a16:creationId xmlns:a16="http://schemas.microsoft.com/office/drawing/2014/main" id="{1543A290-3713-47FF-9ECA-4EC92DBAD5DA}"/>
                </a:ext>
              </a:extLst>
            </p:cNvPr>
            <p:cNvSpPr/>
            <p:nvPr/>
          </p:nvSpPr>
          <p:spPr>
            <a:xfrm>
              <a:off x="1748258" y="2273634"/>
              <a:ext cx="1353900" cy="770400"/>
            </a:xfrm>
            <a:prstGeom prst="rect">
              <a:avLst/>
            </a:prstGeom>
            <a:solidFill>
              <a:srgbClr val="FEFC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18;p42">
              <a:extLst>
                <a:ext uri="{FF2B5EF4-FFF2-40B4-BE49-F238E27FC236}">
                  <a16:creationId xmlns:a16="http://schemas.microsoft.com/office/drawing/2014/main" id="{01069730-61D4-457F-9F66-EC62BBB56BF5}"/>
                </a:ext>
              </a:extLst>
            </p:cNvPr>
            <p:cNvSpPr/>
            <p:nvPr/>
          </p:nvSpPr>
          <p:spPr>
            <a:xfrm>
              <a:off x="6104125" y="1634812"/>
              <a:ext cx="1666500" cy="770400"/>
            </a:xfrm>
            <a:prstGeom prst="rect">
              <a:avLst/>
            </a:prstGeom>
            <a:solidFill>
              <a:srgbClr val="B4A7D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b="0" i="0" u="none" strike="noStrike" cap="none" dirty="0">
                  <a:solidFill>
                    <a:srgbClr val="351C75"/>
                  </a:solidFill>
                  <a:latin typeface="Arial"/>
                  <a:ea typeface="Arial"/>
                  <a:cs typeface="Arial"/>
                  <a:sym typeface="Arial"/>
                </a:rPr>
                <a:t>Learning </a:t>
              </a:r>
              <a:r>
                <a:rPr lang="en-US" sz="1100" b="0" i="0" u="none" strike="noStrike" cap="none" dirty="0">
                  <a:solidFill>
                    <a:srgbClr val="351C75"/>
                  </a:solidFill>
                  <a:latin typeface="Arial"/>
                  <a:ea typeface="Arial"/>
                  <a:cs typeface="Arial"/>
                  <a:sym typeface="Arial"/>
                </a:rPr>
                <a:t>huddles 1 &amp; 2</a:t>
              </a:r>
              <a:endParaRPr lang="en-US" sz="1100" dirty="0">
                <a:solidFill>
                  <a:srgbClr val="351C75"/>
                </a:solidFill>
              </a:endParaRPr>
            </a:p>
            <a:p>
              <a:pPr marL="0" marR="0" lvl="0" indent="0" algn="ctr" rtl="0">
                <a:lnSpc>
                  <a:spcPct val="100000"/>
                </a:lnSpc>
                <a:spcBef>
                  <a:spcPts val="0"/>
                </a:spcBef>
                <a:spcAft>
                  <a:spcPts val="0"/>
                </a:spcAft>
                <a:buNone/>
              </a:pPr>
              <a:r>
                <a:rPr lang="en-US" sz="1100" b="0" i="0" u="none" strike="noStrike" cap="none" dirty="0">
                  <a:solidFill>
                    <a:srgbClr val="351C75"/>
                  </a:solidFill>
                  <a:latin typeface="Arial"/>
                  <a:ea typeface="Arial"/>
                  <a:cs typeface="Arial"/>
                  <a:sym typeface="Arial"/>
                </a:rPr>
                <a:t>(</a:t>
              </a:r>
              <a:r>
                <a:rPr lang="en-US" sz="1100" dirty="0">
                  <a:solidFill>
                    <a:srgbClr val="351C75"/>
                  </a:solidFill>
                </a:rPr>
                <a:t>plan the change</a:t>
              </a:r>
              <a:r>
                <a:rPr lang="en-US" sz="1100" b="0" i="0" u="none" strike="noStrike" cap="none" dirty="0">
                  <a:solidFill>
                    <a:srgbClr val="351C75"/>
                  </a:solidFill>
                  <a:latin typeface="Arial"/>
                  <a:ea typeface="Arial"/>
                  <a:cs typeface="Arial"/>
                  <a:sym typeface="Arial"/>
                </a:rPr>
                <a:t>)</a:t>
              </a:r>
              <a:endParaRPr lang="en-US" dirty="0">
                <a:solidFill>
                  <a:srgbClr val="351C75"/>
                </a:solidFill>
              </a:endParaRPr>
            </a:p>
          </p:txBody>
        </p:sp>
        <p:sp>
          <p:nvSpPr>
            <p:cNvPr id="9" name="Google Shape;319;p42">
              <a:extLst>
                <a:ext uri="{FF2B5EF4-FFF2-40B4-BE49-F238E27FC236}">
                  <a16:creationId xmlns:a16="http://schemas.microsoft.com/office/drawing/2014/main" id="{1963F3F8-C040-46C5-B1EE-E47766745B16}"/>
                </a:ext>
              </a:extLst>
            </p:cNvPr>
            <p:cNvSpPr/>
            <p:nvPr/>
          </p:nvSpPr>
          <p:spPr>
            <a:xfrm>
              <a:off x="932875" y="3186062"/>
              <a:ext cx="1767600" cy="770400"/>
            </a:xfrm>
            <a:prstGeom prst="rect">
              <a:avLst/>
            </a:prstGeom>
            <a:solidFill>
              <a:srgbClr val="A2C4C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b="0" i="0" u="none" strike="noStrike" cap="none" dirty="0">
                  <a:solidFill>
                    <a:srgbClr val="134F5C"/>
                  </a:solidFill>
                  <a:latin typeface="Arial"/>
                  <a:ea typeface="Arial"/>
                  <a:cs typeface="Arial"/>
                  <a:sym typeface="Arial"/>
                </a:rPr>
                <a:t>Learning </a:t>
              </a:r>
              <a:r>
                <a:rPr lang="en-US" sz="1100" b="0" i="0" u="none" strike="noStrike" cap="none" dirty="0">
                  <a:solidFill>
                    <a:srgbClr val="134F5C"/>
                  </a:solidFill>
                  <a:latin typeface="Arial"/>
                  <a:ea typeface="Arial"/>
                  <a:cs typeface="Arial"/>
                  <a:sym typeface="Arial"/>
                </a:rPr>
                <a:t>huddle 3</a:t>
              </a:r>
              <a:endParaRPr lang="en-US" sz="1100" dirty="0">
                <a:solidFill>
                  <a:srgbClr val="134F5C"/>
                </a:solidFill>
              </a:endParaRPr>
            </a:p>
            <a:p>
              <a:pPr marL="0" marR="0" lvl="0" indent="0" algn="ctr" rtl="0">
                <a:lnSpc>
                  <a:spcPct val="100000"/>
                </a:lnSpc>
                <a:spcBef>
                  <a:spcPts val="0"/>
                </a:spcBef>
                <a:spcAft>
                  <a:spcPts val="0"/>
                </a:spcAft>
                <a:buNone/>
              </a:pPr>
              <a:r>
                <a:rPr lang="en-US" sz="1100" b="0" i="0" u="none" strike="noStrike" cap="none" dirty="0">
                  <a:solidFill>
                    <a:srgbClr val="134F5C"/>
                  </a:solidFill>
                  <a:latin typeface="Arial"/>
                  <a:ea typeface="Arial"/>
                  <a:cs typeface="Arial"/>
                  <a:sym typeface="Arial"/>
                </a:rPr>
                <a:t>(</a:t>
              </a:r>
              <a:r>
                <a:rPr lang="en-US" sz="1100" dirty="0">
                  <a:solidFill>
                    <a:srgbClr val="134F5C"/>
                  </a:solidFill>
                </a:rPr>
                <a:t>study the results</a:t>
              </a:r>
              <a:r>
                <a:rPr lang="en-US" sz="1100" b="0" i="0" u="none" strike="noStrike" cap="none" dirty="0">
                  <a:solidFill>
                    <a:srgbClr val="134F5C"/>
                  </a:solidFill>
                  <a:latin typeface="Arial"/>
                  <a:ea typeface="Arial"/>
                  <a:cs typeface="Arial"/>
                  <a:sym typeface="Arial"/>
                </a:rPr>
                <a:t>)</a:t>
              </a:r>
              <a:endParaRPr lang="en-US" sz="1200" dirty="0">
                <a:solidFill>
                  <a:srgbClr val="134F5C"/>
                </a:solidFill>
              </a:endParaRPr>
            </a:p>
          </p:txBody>
        </p:sp>
        <p:sp>
          <p:nvSpPr>
            <p:cNvPr id="10" name="Google Shape;320;p42">
              <a:extLst>
                <a:ext uri="{FF2B5EF4-FFF2-40B4-BE49-F238E27FC236}">
                  <a16:creationId xmlns:a16="http://schemas.microsoft.com/office/drawing/2014/main" id="{BE9BEE19-A9B7-426A-9479-8DA9C6838850}"/>
                </a:ext>
              </a:extLst>
            </p:cNvPr>
            <p:cNvSpPr/>
            <p:nvPr/>
          </p:nvSpPr>
          <p:spPr>
            <a:xfrm>
              <a:off x="6869075" y="3558062"/>
              <a:ext cx="1767600" cy="770400"/>
            </a:xfrm>
            <a:prstGeom prst="rect">
              <a:avLst/>
            </a:prstGeom>
            <a:solidFill>
              <a:srgbClr val="B6D7A8"/>
            </a:solidFill>
            <a:ln w="12700" cap="flat" cmpd="sng">
              <a:solidFill>
                <a:srgbClr val="6AA8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dirty="0">
                  <a:solidFill>
                    <a:srgbClr val="38761D"/>
                  </a:solidFill>
                </a:rPr>
                <a:t>Action </a:t>
              </a:r>
              <a:r>
                <a:rPr lang="en-US" sz="1100" dirty="0">
                  <a:solidFill>
                    <a:srgbClr val="38761D"/>
                  </a:solidFill>
                </a:rPr>
                <a:t>period</a:t>
              </a:r>
            </a:p>
            <a:p>
              <a:pPr marL="0" marR="0" lvl="0" indent="0" algn="ctr" rtl="0">
                <a:lnSpc>
                  <a:spcPct val="100000"/>
                </a:lnSpc>
                <a:spcBef>
                  <a:spcPts val="0"/>
                </a:spcBef>
                <a:spcAft>
                  <a:spcPts val="0"/>
                </a:spcAft>
                <a:buNone/>
              </a:pPr>
              <a:r>
                <a:rPr lang="en-US" sz="1100" b="0" i="0" u="none" strike="noStrike" cap="none" dirty="0">
                  <a:solidFill>
                    <a:srgbClr val="38761D"/>
                  </a:solidFill>
                  <a:latin typeface="Arial"/>
                  <a:ea typeface="Arial"/>
                  <a:cs typeface="Arial"/>
                  <a:sym typeface="Arial"/>
                </a:rPr>
                <a:t>(</a:t>
              </a:r>
              <a:r>
                <a:rPr lang="en-US" sz="1100" dirty="0">
                  <a:solidFill>
                    <a:srgbClr val="38761D"/>
                  </a:solidFill>
                </a:rPr>
                <a:t>test the prototype</a:t>
              </a:r>
              <a:r>
                <a:rPr lang="en-US" sz="1100" b="0" i="0" u="none" strike="noStrike" cap="none" dirty="0">
                  <a:solidFill>
                    <a:srgbClr val="38761D"/>
                  </a:solidFill>
                  <a:latin typeface="Arial"/>
                  <a:ea typeface="Arial"/>
                  <a:cs typeface="Arial"/>
                  <a:sym typeface="Arial"/>
                </a:rPr>
                <a:t>)</a:t>
              </a:r>
              <a:endParaRPr lang="en-US" sz="1100" dirty="0">
                <a:solidFill>
                  <a:srgbClr val="38761D"/>
                </a:solidFill>
              </a:endParaRPr>
            </a:p>
          </p:txBody>
        </p:sp>
      </p:grpSp>
      <p:sp>
        <p:nvSpPr>
          <p:cNvPr id="12" name="TextBox 11">
            <a:extLst>
              <a:ext uri="{FF2B5EF4-FFF2-40B4-BE49-F238E27FC236}">
                <a16:creationId xmlns:a16="http://schemas.microsoft.com/office/drawing/2014/main" id="{F77D354E-2A1E-4E69-BC7A-EB8E6A841725}"/>
              </a:ext>
            </a:extLst>
          </p:cNvPr>
          <p:cNvSpPr txBox="1"/>
          <p:nvPr/>
        </p:nvSpPr>
        <p:spPr>
          <a:xfrm>
            <a:off x="418712" y="1188487"/>
            <a:ext cx="232332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44546A"/>
                </a:solidFill>
              </a:rPr>
              <a:t>Huddle #1:</a:t>
            </a:r>
            <a:r>
              <a:rPr lang="en-US" dirty="0">
                <a:solidFill>
                  <a:srgbClr val="44546A"/>
                </a:solidFill>
              </a:rPr>
              <a:t> understand the problem.</a:t>
            </a:r>
          </a:p>
        </p:txBody>
      </p:sp>
      <p:sp>
        <p:nvSpPr>
          <p:cNvPr id="13" name="TextBox 12">
            <a:extLst>
              <a:ext uri="{FF2B5EF4-FFF2-40B4-BE49-F238E27FC236}">
                <a16:creationId xmlns:a16="http://schemas.microsoft.com/office/drawing/2014/main" id="{F69B15A7-8801-4F9B-B6D6-C02F8EE79FC3}"/>
              </a:ext>
            </a:extLst>
          </p:cNvPr>
          <p:cNvSpPr txBox="1"/>
          <p:nvPr/>
        </p:nvSpPr>
        <p:spPr>
          <a:xfrm>
            <a:off x="418711" y="2045736"/>
            <a:ext cx="220669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44546A"/>
                </a:solidFill>
              </a:rPr>
              <a:t>Huddle #2: </a:t>
            </a:r>
            <a:r>
              <a:rPr lang="en-US" dirty="0">
                <a:solidFill>
                  <a:srgbClr val="44546A"/>
                </a:solidFill>
              </a:rPr>
              <a:t>identify change ideas and develop prototypes.</a:t>
            </a:r>
          </a:p>
        </p:txBody>
      </p:sp>
      <p:sp>
        <p:nvSpPr>
          <p:cNvPr id="14" name="TextBox 13">
            <a:extLst>
              <a:ext uri="{FF2B5EF4-FFF2-40B4-BE49-F238E27FC236}">
                <a16:creationId xmlns:a16="http://schemas.microsoft.com/office/drawing/2014/main" id="{EA125C79-7201-4B9F-8C71-4663435FC618}"/>
              </a:ext>
            </a:extLst>
          </p:cNvPr>
          <p:cNvSpPr txBox="1"/>
          <p:nvPr/>
        </p:nvSpPr>
        <p:spPr>
          <a:xfrm>
            <a:off x="418711" y="3165409"/>
            <a:ext cx="22066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44546A"/>
                </a:solidFill>
              </a:rPr>
              <a:t>Action period:</a:t>
            </a:r>
            <a:r>
              <a:rPr lang="en-US" dirty="0">
                <a:solidFill>
                  <a:srgbClr val="44546A"/>
                </a:solidFill>
              </a:rPr>
              <a:t> test a prototype.</a:t>
            </a:r>
          </a:p>
        </p:txBody>
      </p:sp>
      <p:sp>
        <p:nvSpPr>
          <p:cNvPr id="15" name="TextBox 14">
            <a:extLst>
              <a:ext uri="{FF2B5EF4-FFF2-40B4-BE49-F238E27FC236}">
                <a16:creationId xmlns:a16="http://schemas.microsoft.com/office/drawing/2014/main" id="{943615BE-432E-4A98-B882-73F89F417C74}"/>
              </a:ext>
            </a:extLst>
          </p:cNvPr>
          <p:cNvSpPr txBox="1"/>
          <p:nvPr/>
        </p:nvSpPr>
        <p:spPr>
          <a:xfrm>
            <a:off x="418712" y="4063480"/>
            <a:ext cx="220669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44546A"/>
                </a:solidFill>
              </a:rPr>
              <a:t>Huddle #3:</a:t>
            </a:r>
            <a:r>
              <a:rPr lang="en-US" dirty="0">
                <a:solidFill>
                  <a:srgbClr val="44546A"/>
                </a:solidFill>
              </a:rPr>
              <a:t> study the results of the test and determine next steps.</a:t>
            </a:r>
          </a:p>
        </p:txBody>
      </p:sp>
      <p:sp>
        <p:nvSpPr>
          <p:cNvPr id="18" name="Arrow: Down 17">
            <a:extLst>
              <a:ext uri="{FF2B5EF4-FFF2-40B4-BE49-F238E27FC236}">
                <a16:creationId xmlns:a16="http://schemas.microsoft.com/office/drawing/2014/main" id="{6293F5C8-B342-4ACD-BA14-A99C897DDD99}"/>
              </a:ext>
            </a:extLst>
          </p:cNvPr>
          <p:cNvSpPr/>
          <p:nvPr/>
        </p:nvSpPr>
        <p:spPr>
          <a:xfrm>
            <a:off x="1177686" y="1712237"/>
            <a:ext cx="484025" cy="349898"/>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6F6EE893-0650-4351-89C8-2FDD0C7BBEBE}"/>
              </a:ext>
            </a:extLst>
          </p:cNvPr>
          <p:cNvSpPr/>
          <p:nvPr/>
        </p:nvSpPr>
        <p:spPr>
          <a:xfrm>
            <a:off x="1177685" y="2779425"/>
            <a:ext cx="484025" cy="349898"/>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2151A83E-0ADC-4ABB-A1FB-76EC85C02BCA}"/>
              </a:ext>
            </a:extLst>
          </p:cNvPr>
          <p:cNvSpPr/>
          <p:nvPr/>
        </p:nvSpPr>
        <p:spPr>
          <a:xfrm>
            <a:off x="1177685" y="3630844"/>
            <a:ext cx="484025" cy="349898"/>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5" descr="Diagram&#10;&#10;Description automatically generated">
            <a:extLst>
              <a:ext uri="{FF2B5EF4-FFF2-40B4-BE49-F238E27FC236}">
                <a16:creationId xmlns:a16="http://schemas.microsoft.com/office/drawing/2014/main" id="{6698F7BE-5BA9-5476-3EF0-09154C331D1A}"/>
              </a:ext>
            </a:extLst>
          </p:cNvPr>
          <p:cNvPicPr>
            <a:picLocks noChangeAspect="1"/>
          </p:cNvPicPr>
          <p:nvPr/>
        </p:nvPicPr>
        <p:blipFill>
          <a:blip r:embed="rId3"/>
          <a:stretch>
            <a:fillRect/>
          </a:stretch>
        </p:blipFill>
        <p:spPr>
          <a:xfrm>
            <a:off x="3819525" y="1399304"/>
            <a:ext cx="3630756" cy="2964017"/>
          </a:xfrm>
          <a:prstGeom prst="rect">
            <a:avLst/>
          </a:prstGeom>
        </p:spPr>
      </p:pic>
    </p:spTree>
    <p:extLst>
      <p:ext uri="{BB962C8B-B14F-4D97-AF65-F5344CB8AC3E}">
        <p14:creationId xmlns:p14="http://schemas.microsoft.com/office/powerpoint/2010/main" val="690588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D30218-1497-4B7B-82B7-B5772F95CAFF}"/>
              </a:ext>
            </a:extLst>
          </p:cNvPr>
          <p:cNvSpPr>
            <a:spLocks noGrp="1"/>
          </p:cNvSpPr>
          <p:nvPr>
            <p:ph type="body" idx="1"/>
          </p:nvPr>
        </p:nvSpPr>
        <p:spPr>
          <a:xfrm>
            <a:off x="628650" y="1268044"/>
            <a:ext cx="7886700" cy="3263400"/>
          </a:xfrm>
        </p:spPr>
        <p:txBody>
          <a:bodyPr/>
          <a:lstStyle/>
          <a:p>
            <a:pPr>
              <a:spcBef>
                <a:spcPts val="0"/>
              </a:spcBef>
            </a:pPr>
            <a:r>
              <a:rPr lang="en-US" sz="1600" b="0" dirty="0">
                <a:solidFill>
                  <a:srgbClr val="44546A"/>
                </a:solidFill>
                <a:latin typeface="Calibri" panose="020F0502020204030204" pitchFamily="34" charset="0"/>
                <a:cs typeface="Calibri" panose="020F0502020204030204" pitchFamily="34" charset="0"/>
              </a:rPr>
              <a:t>A learning huddle is a meeting, but not every meeting is a learning huddle. When planning learning huddles, make sure that they meet all these requirements:</a:t>
            </a:r>
            <a:br>
              <a:rPr lang="en-US" sz="1600" dirty="0">
                <a:solidFill>
                  <a:srgbClr val="44546A"/>
                </a:solidFill>
                <a:latin typeface="Calibri" panose="020F0502020204030204" pitchFamily="34" charset="0"/>
                <a:cs typeface="Calibri" panose="020F0502020204030204" pitchFamily="34" charset="0"/>
              </a:rPr>
            </a:br>
            <a:endParaRPr lang="en-US" sz="1600" dirty="0">
              <a:solidFill>
                <a:srgbClr val="44546A"/>
              </a:solidFill>
              <a:latin typeface="Calibri" panose="020F0502020204030204" pitchFamily="34" charset="0"/>
              <a:cs typeface="Calibri" panose="020F0502020204030204" pitchFamily="34" charset="0"/>
            </a:endParaRPr>
          </a:p>
          <a:p>
            <a:pPr marL="285750" indent="-285750">
              <a:buClr>
                <a:srgbClr val="44546A"/>
              </a:buClr>
              <a:buFont typeface="Arial"/>
              <a:buChar char="•"/>
            </a:pPr>
            <a:r>
              <a:rPr lang="en-US" sz="1600" b="0" dirty="0">
                <a:solidFill>
                  <a:srgbClr val="44546A"/>
                </a:solidFill>
                <a:latin typeface="Calibri" panose="020F0502020204030204" pitchFamily="34" charset="0"/>
                <a:cs typeface="Calibri" panose="020F0502020204030204" pitchFamily="34" charset="0"/>
              </a:rPr>
              <a:t>Short (30–45 minutes, fitting within a typical meeting time).</a:t>
            </a:r>
            <a:endParaRPr lang="en-US" sz="1600" dirty="0">
              <a:solidFill>
                <a:srgbClr val="44546A"/>
              </a:solidFill>
              <a:latin typeface="Calibri" panose="020F0502020204030204" pitchFamily="34" charset="0"/>
              <a:cs typeface="Calibri" panose="020F0502020204030204" pitchFamily="34" charset="0"/>
            </a:endParaRPr>
          </a:p>
          <a:p>
            <a:pPr marL="285750" indent="-285750">
              <a:buClr>
                <a:srgbClr val="44546A"/>
              </a:buClr>
              <a:buFont typeface="Arial"/>
              <a:buChar char="•"/>
            </a:pPr>
            <a:r>
              <a:rPr lang="en-US" sz="1600" b="0" dirty="0">
                <a:solidFill>
                  <a:srgbClr val="44546A"/>
                </a:solidFill>
                <a:latin typeface="Calibri" panose="020F0502020204030204" pitchFamily="34" charset="0"/>
                <a:cs typeface="Calibri" panose="020F0502020204030204" pitchFamily="34" charset="0"/>
              </a:rPr>
              <a:t>Focused on a specific topic and aim.</a:t>
            </a:r>
            <a:endParaRPr lang="en-US" sz="1600" dirty="0">
              <a:solidFill>
                <a:srgbClr val="44546A"/>
              </a:solidFill>
              <a:latin typeface="Calibri" panose="020F0502020204030204" pitchFamily="34" charset="0"/>
              <a:cs typeface="Calibri" panose="020F0502020204030204" pitchFamily="34" charset="0"/>
            </a:endParaRPr>
          </a:p>
          <a:p>
            <a:pPr marL="285750" indent="-285750">
              <a:buClr>
                <a:srgbClr val="44546A"/>
              </a:buClr>
              <a:buFont typeface="Arial"/>
              <a:buChar char="•"/>
            </a:pPr>
            <a:r>
              <a:rPr lang="en-US" sz="1600" b="0" dirty="0">
                <a:solidFill>
                  <a:srgbClr val="44546A"/>
                </a:solidFill>
                <a:latin typeface="Calibri" panose="020F0502020204030204" pitchFamily="34" charset="0"/>
                <a:cs typeface="Calibri" panose="020F0502020204030204" pitchFamily="34" charset="0"/>
              </a:rPr>
              <a:t>Guided by agenda and roles.</a:t>
            </a:r>
            <a:endParaRPr lang="en-US" sz="1600" dirty="0">
              <a:solidFill>
                <a:srgbClr val="44546A"/>
              </a:solidFill>
              <a:latin typeface="Calibri" panose="020F0502020204030204" pitchFamily="34" charset="0"/>
              <a:cs typeface="Calibri" panose="020F0502020204030204" pitchFamily="34" charset="0"/>
            </a:endParaRPr>
          </a:p>
          <a:p>
            <a:pPr marL="285750" indent="-285750">
              <a:buClr>
                <a:srgbClr val="44546A"/>
              </a:buClr>
              <a:buFont typeface="Arial"/>
              <a:buChar char="•"/>
            </a:pPr>
            <a:r>
              <a:rPr lang="en-US" sz="1600" b="0" dirty="0">
                <a:solidFill>
                  <a:srgbClr val="44546A"/>
                </a:solidFill>
                <a:latin typeface="Calibri" panose="020F0502020204030204" pitchFamily="34" charset="0"/>
                <a:cs typeface="Calibri" panose="020F0502020204030204" pitchFamily="34" charset="0"/>
              </a:rPr>
              <a:t>Equitable (everyone shares).</a:t>
            </a:r>
            <a:endParaRPr lang="en-US" sz="1600" dirty="0">
              <a:solidFill>
                <a:srgbClr val="44546A"/>
              </a:solidFill>
              <a:latin typeface="Calibri" panose="020F0502020204030204" pitchFamily="34" charset="0"/>
              <a:cs typeface="Calibri" panose="020F0502020204030204" pitchFamily="34" charset="0"/>
            </a:endParaRPr>
          </a:p>
          <a:p>
            <a:pPr marL="285750" indent="-285750">
              <a:buClr>
                <a:srgbClr val="44546A"/>
              </a:buClr>
              <a:buFont typeface="Arial"/>
              <a:buChar char="•"/>
            </a:pPr>
            <a:r>
              <a:rPr lang="en-US" sz="1600" b="0" dirty="0">
                <a:solidFill>
                  <a:srgbClr val="44546A"/>
                </a:solidFill>
                <a:latin typeface="Calibri" panose="020F0502020204030204" pitchFamily="34" charset="0"/>
                <a:cs typeface="Calibri" panose="020F0502020204030204" pitchFamily="34" charset="0"/>
              </a:rPr>
              <a:t>Autonomous (teacher-facilitated).</a:t>
            </a:r>
            <a:endParaRPr lang="en-US" sz="1600" dirty="0">
              <a:solidFill>
                <a:srgbClr val="44546A"/>
              </a:solidFill>
              <a:latin typeface="Calibri" panose="020F0502020204030204" pitchFamily="34" charset="0"/>
              <a:cs typeface="Calibri" panose="020F0502020204030204" pitchFamily="34" charset="0"/>
            </a:endParaRPr>
          </a:p>
          <a:p>
            <a:pPr marL="285750" indent="-285750">
              <a:buClr>
                <a:srgbClr val="44546A"/>
              </a:buClr>
              <a:buFont typeface="Arial"/>
              <a:buChar char="•"/>
            </a:pPr>
            <a:r>
              <a:rPr lang="en-US" sz="1600" b="0" dirty="0">
                <a:solidFill>
                  <a:srgbClr val="44546A"/>
                </a:solidFill>
                <a:latin typeface="Calibri" panose="020F0502020204030204" pitchFamily="34" charset="0"/>
                <a:cs typeface="Calibri" panose="020F0502020204030204" pitchFamily="34" charset="0"/>
              </a:rPr>
              <a:t>Embedded in an inquiry cycle (not stand-alone).</a:t>
            </a:r>
            <a:endParaRPr lang="en-US" sz="1600" dirty="0">
              <a:solidFill>
                <a:srgbClr val="44546A"/>
              </a:solidFill>
              <a:latin typeface="Calibri" panose="020F0502020204030204" pitchFamily="34" charset="0"/>
              <a:cs typeface="Calibri" panose="020F0502020204030204" pitchFamily="34" charset="0"/>
            </a:endParaRPr>
          </a:p>
          <a:p>
            <a:pPr marL="285750" indent="-285750">
              <a:buClr>
                <a:srgbClr val="44546A"/>
              </a:buClr>
              <a:buFont typeface="Arial"/>
              <a:buChar char="•"/>
            </a:pPr>
            <a:r>
              <a:rPr lang="en-US" sz="1600" b="0" dirty="0">
                <a:solidFill>
                  <a:srgbClr val="44546A"/>
                </a:solidFill>
                <a:latin typeface="Calibri" panose="020F0502020204030204" pitchFamily="34" charset="0"/>
                <a:cs typeface="Calibri" panose="020F0502020204030204" pitchFamily="34" charset="0"/>
              </a:rPr>
              <a:t>Focused on using research-based classroom practices.</a:t>
            </a:r>
            <a:endParaRPr lang="en-US" sz="1600" dirty="0">
              <a:solidFill>
                <a:srgbClr val="44546A"/>
              </a:solidFill>
              <a:latin typeface="Calibri" panose="020F0502020204030204" pitchFamily="34" charset="0"/>
              <a:cs typeface="Calibri" panose="020F0502020204030204" pitchFamily="34" charset="0"/>
            </a:endParaRPr>
          </a:p>
          <a:p>
            <a:pPr marL="285750" indent="-285750">
              <a:buClr>
                <a:srgbClr val="44546A"/>
              </a:buClr>
              <a:buFont typeface="Arial"/>
              <a:buChar char="•"/>
            </a:pPr>
            <a:r>
              <a:rPr lang="en-US" sz="1600" b="0" dirty="0">
                <a:solidFill>
                  <a:srgbClr val="44546A"/>
                </a:solidFill>
                <a:latin typeface="Calibri" panose="020F0502020204030204" pitchFamily="34" charset="0"/>
                <a:cs typeface="Calibri" panose="020F0502020204030204" pitchFamily="34" charset="0"/>
              </a:rPr>
              <a:t>Result in clear next steps.</a:t>
            </a:r>
            <a:endParaRPr lang="en-US" sz="1600" dirty="0">
              <a:solidFill>
                <a:srgbClr val="44546A"/>
              </a:solidFill>
              <a:latin typeface="Calibri" panose="020F0502020204030204" pitchFamily="34" charset="0"/>
              <a:cs typeface="Calibri" panose="020F0502020204030204" pitchFamily="34" charset="0"/>
            </a:endParaRPr>
          </a:p>
          <a:p>
            <a:endParaRPr lang="en-US" dirty="0"/>
          </a:p>
        </p:txBody>
      </p:sp>
      <p:sp>
        <p:nvSpPr>
          <p:cNvPr id="3" name="Slide Number Placeholder 2">
            <a:extLst>
              <a:ext uri="{FF2B5EF4-FFF2-40B4-BE49-F238E27FC236}">
                <a16:creationId xmlns:a16="http://schemas.microsoft.com/office/drawing/2014/main" id="{6B60DC50-E478-49AD-989B-8319D48303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4" name="Title 3">
            <a:extLst>
              <a:ext uri="{FF2B5EF4-FFF2-40B4-BE49-F238E27FC236}">
                <a16:creationId xmlns:a16="http://schemas.microsoft.com/office/drawing/2014/main" id="{1E885B8B-A97D-4472-9912-5844E524F30E}"/>
              </a:ext>
            </a:extLst>
          </p:cNvPr>
          <p:cNvSpPr>
            <a:spLocks noGrp="1"/>
          </p:cNvSpPr>
          <p:nvPr>
            <p:ph type="title"/>
          </p:nvPr>
        </p:nvSpPr>
        <p:spPr/>
        <p:txBody>
          <a:bodyPr/>
          <a:lstStyle/>
          <a:p>
            <a:r>
              <a:rPr lang="en-US" dirty="0"/>
              <a:t>Learning huddles review</a:t>
            </a:r>
          </a:p>
        </p:txBody>
      </p:sp>
    </p:spTree>
    <p:extLst>
      <p:ext uri="{BB962C8B-B14F-4D97-AF65-F5344CB8AC3E}">
        <p14:creationId xmlns:p14="http://schemas.microsoft.com/office/powerpoint/2010/main" val="2003700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A2BE-F719-8E4F-8205-10CF0A169E03}"/>
              </a:ext>
            </a:extLst>
          </p:cNvPr>
          <p:cNvSpPr>
            <a:spLocks noGrp="1"/>
          </p:cNvSpPr>
          <p:nvPr>
            <p:ph type="title"/>
          </p:nvPr>
        </p:nvSpPr>
        <p:spPr/>
        <p:txBody>
          <a:bodyPr/>
          <a:lstStyle/>
          <a:p>
            <a:r>
              <a:rPr lang="en-US" sz="6000" dirty="0">
                <a:latin typeface="Calibri" panose="020F0502020204030204" pitchFamily="34" charset="0"/>
                <a:cs typeface="Calibri" panose="020F0502020204030204" pitchFamily="34" charset="0"/>
              </a:rPr>
              <a:t>Welcome</a:t>
            </a:r>
          </a:p>
        </p:txBody>
      </p:sp>
      <p:sp>
        <p:nvSpPr>
          <p:cNvPr id="3" name="Slide Number Placeholder 2">
            <a:extLst>
              <a:ext uri="{FF2B5EF4-FFF2-40B4-BE49-F238E27FC236}">
                <a16:creationId xmlns:a16="http://schemas.microsoft.com/office/drawing/2014/main" id="{FFCD583D-2DE5-4834-8DB8-DB7F89B090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dirty="0"/>
          </a:p>
        </p:txBody>
      </p:sp>
    </p:spTree>
    <p:extLst>
      <p:ext uri="{BB962C8B-B14F-4D97-AF65-F5344CB8AC3E}">
        <p14:creationId xmlns:p14="http://schemas.microsoft.com/office/powerpoint/2010/main" val="4108326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62E764-8D1F-45B1-A560-E75C31D6C6BF}"/>
              </a:ext>
            </a:extLst>
          </p:cNvPr>
          <p:cNvSpPr>
            <a:spLocks noGrp="1"/>
          </p:cNvSpPr>
          <p:nvPr>
            <p:ph type="body" idx="1"/>
          </p:nvPr>
        </p:nvSpPr>
        <p:spPr>
          <a:xfrm>
            <a:off x="628650" y="1472089"/>
            <a:ext cx="8031217" cy="3263400"/>
          </a:xfrm>
        </p:spPr>
        <p:txBody>
          <a:bodyPr/>
          <a:lstStyle/>
          <a:p>
            <a:r>
              <a:rPr lang="en-US" b="0" dirty="0">
                <a:solidFill>
                  <a:srgbClr val="44546A"/>
                </a:solidFill>
                <a:latin typeface="Calibri" panose="020F0502020204030204" pitchFamily="34" charset="0"/>
                <a:cs typeface="Calibri" panose="020F0502020204030204" pitchFamily="34" charset="0"/>
              </a:rPr>
              <a:t>It’s important to identify the purpose of each learning huddle.</a:t>
            </a:r>
            <a:endParaRPr lang="en-US" dirty="0">
              <a:solidFill>
                <a:srgbClr val="44546A"/>
              </a:solidFill>
              <a:latin typeface="Calibri" panose="020F0502020204030204" pitchFamily="34" charset="0"/>
              <a:cs typeface="Calibri" panose="020F0502020204030204" pitchFamily="34" charset="0"/>
            </a:endParaRPr>
          </a:p>
          <a:p>
            <a:endParaRPr lang="en-US" b="0" dirty="0">
              <a:solidFill>
                <a:srgbClr val="44546A"/>
              </a:solidFill>
              <a:latin typeface="Calibri" panose="020F0502020204030204" pitchFamily="34" charset="0"/>
              <a:cs typeface="Calibri" panose="020F0502020204030204" pitchFamily="34" charset="0"/>
            </a:endParaRPr>
          </a:p>
          <a:p>
            <a:r>
              <a:rPr lang="en-US" b="0" dirty="0">
                <a:solidFill>
                  <a:srgbClr val="44546A"/>
                </a:solidFill>
                <a:latin typeface="Calibri" panose="020F0502020204030204" pitchFamily="34" charset="0"/>
                <a:cs typeface="Calibri" panose="020F0502020204030204" pitchFamily="34" charset="0"/>
              </a:rPr>
              <a:t>Is the purpose of the huddle (a) to better understand a problem, (b) to identify changes and develop prototypes, or (c) to study the results of something your team has already tried?</a:t>
            </a:r>
            <a:endParaRPr lang="en-US" dirty="0">
              <a:solidFill>
                <a:srgbClr val="44546A"/>
              </a:solidFill>
              <a:latin typeface="Calibri" panose="020F0502020204030204" pitchFamily="34" charset="0"/>
              <a:cs typeface="Calibri" panose="020F0502020204030204" pitchFamily="34" charset="0"/>
            </a:endParaRPr>
          </a:p>
          <a:p>
            <a:endParaRPr lang="en-US" b="0" dirty="0"/>
          </a:p>
          <a:p>
            <a:endParaRPr lang="en-US" b="0" dirty="0"/>
          </a:p>
          <a:p>
            <a:endParaRPr lang="en-US" dirty="0"/>
          </a:p>
        </p:txBody>
      </p:sp>
      <p:sp>
        <p:nvSpPr>
          <p:cNvPr id="3" name="Slide Number Placeholder 2">
            <a:extLst>
              <a:ext uri="{FF2B5EF4-FFF2-40B4-BE49-F238E27FC236}">
                <a16:creationId xmlns:a16="http://schemas.microsoft.com/office/drawing/2014/main" id="{34A872BA-E113-4BBD-A033-AC15675D64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30</a:t>
            </a:fld>
            <a:endParaRPr lang="en"/>
          </a:p>
        </p:txBody>
      </p:sp>
      <p:sp>
        <p:nvSpPr>
          <p:cNvPr id="4" name="Title 3">
            <a:extLst>
              <a:ext uri="{FF2B5EF4-FFF2-40B4-BE49-F238E27FC236}">
                <a16:creationId xmlns:a16="http://schemas.microsoft.com/office/drawing/2014/main" id="{3BB31B4E-ADEC-4F9C-BE4E-4B01D13B3B59}"/>
              </a:ext>
            </a:extLst>
          </p:cNvPr>
          <p:cNvSpPr>
            <a:spLocks noGrp="1"/>
          </p:cNvSpPr>
          <p:nvPr>
            <p:ph type="title"/>
          </p:nvPr>
        </p:nvSpPr>
        <p:spPr/>
        <p:txBody>
          <a:bodyPr/>
          <a:lstStyle/>
          <a:p>
            <a:r>
              <a:rPr lang="en-US" dirty="0"/>
              <a:t>Planning learning huddles for your team</a:t>
            </a:r>
          </a:p>
        </p:txBody>
      </p:sp>
    </p:spTree>
    <p:extLst>
      <p:ext uri="{BB962C8B-B14F-4D97-AF65-F5344CB8AC3E}">
        <p14:creationId xmlns:p14="http://schemas.microsoft.com/office/powerpoint/2010/main" val="295463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62E764-8D1F-45B1-A560-E75C31D6C6BF}"/>
              </a:ext>
            </a:extLst>
          </p:cNvPr>
          <p:cNvSpPr>
            <a:spLocks noGrp="1"/>
          </p:cNvSpPr>
          <p:nvPr>
            <p:ph type="body" idx="1"/>
          </p:nvPr>
        </p:nvSpPr>
        <p:spPr>
          <a:xfrm>
            <a:off x="628650" y="1211765"/>
            <a:ext cx="8031217" cy="3249024"/>
          </a:xfrm>
        </p:spPr>
        <p:txBody>
          <a:bodyPr/>
          <a:lstStyle/>
          <a:p>
            <a:r>
              <a:rPr lang="en-US" b="0" dirty="0">
                <a:solidFill>
                  <a:srgbClr val="44546A"/>
                </a:solidFill>
              </a:rPr>
              <a:t>Huddles for different purposes will require different tools and processes. </a:t>
            </a:r>
          </a:p>
          <a:p>
            <a:endParaRPr lang="en-US" b="0" dirty="0"/>
          </a:p>
          <a:p>
            <a:endParaRPr lang="en-US" dirty="0"/>
          </a:p>
          <a:p>
            <a:endParaRPr lang="en-US" dirty="0"/>
          </a:p>
        </p:txBody>
      </p:sp>
      <p:sp>
        <p:nvSpPr>
          <p:cNvPr id="3" name="Slide Number Placeholder 2">
            <a:extLst>
              <a:ext uri="{FF2B5EF4-FFF2-40B4-BE49-F238E27FC236}">
                <a16:creationId xmlns:a16="http://schemas.microsoft.com/office/drawing/2014/main" id="{34A872BA-E113-4BBD-A033-AC15675D64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31</a:t>
            </a:fld>
            <a:endParaRPr lang="en"/>
          </a:p>
        </p:txBody>
      </p:sp>
      <p:sp>
        <p:nvSpPr>
          <p:cNvPr id="4" name="Title 3">
            <a:extLst>
              <a:ext uri="{FF2B5EF4-FFF2-40B4-BE49-F238E27FC236}">
                <a16:creationId xmlns:a16="http://schemas.microsoft.com/office/drawing/2014/main" id="{3BB31B4E-ADEC-4F9C-BE4E-4B01D13B3B59}"/>
              </a:ext>
            </a:extLst>
          </p:cNvPr>
          <p:cNvSpPr>
            <a:spLocks noGrp="1"/>
          </p:cNvSpPr>
          <p:nvPr>
            <p:ph type="title"/>
          </p:nvPr>
        </p:nvSpPr>
        <p:spPr/>
        <p:txBody>
          <a:bodyPr/>
          <a:lstStyle/>
          <a:p>
            <a:r>
              <a:rPr lang="en-US" dirty="0"/>
              <a:t>Planning learning huddles for your team</a:t>
            </a:r>
          </a:p>
        </p:txBody>
      </p:sp>
      <p:graphicFrame>
        <p:nvGraphicFramePr>
          <p:cNvPr id="9" name="Table 9">
            <a:extLst>
              <a:ext uri="{FF2B5EF4-FFF2-40B4-BE49-F238E27FC236}">
                <a16:creationId xmlns:a16="http://schemas.microsoft.com/office/drawing/2014/main" id="{E0B7C854-BEB5-7E46-A7E8-2BF861580C4C}"/>
              </a:ext>
            </a:extLst>
          </p:cNvPr>
          <p:cNvGraphicFramePr>
            <a:graphicFrameLocks noGrp="1"/>
          </p:cNvGraphicFramePr>
          <p:nvPr>
            <p:extLst>
              <p:ext uri="{D42A27DB-BD31-4B8C-83A1-F6EECF244321}">
                <p14:modId xmlns:p14="http://schemas.microsoft.com/office/powerpoint/2010/main" val="2993940627"/>
              </p:ext>
            </p:extLst>
          </p:nvPr>
        </p:nvGraphicFramePr>
        <p:xfrm>
          <a:off x="628650" y="2011593"/>
          <a:ext cx="7168464" cy="2569410"/>
        </p:xfrm>
        <a:graphic>
          <a:graphicData uri="http://schemas.openxmlformats.org/drawingml/2006/table">
            <a:tbl>
              <a:tblPr firstRow="1" bandRow="1">
                <a:tableStyleId>{FB5BFE86-FD81-4DCD-B853-A9C0D3903E17}</a:tableStyleId>
              </a:tblPr>
              <a:tblGrid>
                <a:gridCol w="3584232">
                  <a:extLst>
                    <a:ext uri="{9D8B030D-6E8A-4147-A177-3AD203B41FA5}">
                      <a16:colId xmlns:a16="http://schemas.microsoft.com/office/drawing/2014/main" val="2944952507"/>
                    </a:ext>
                  </a:extLst>
                </a:gridCol>
                <a:gridCol w="3584232">
                  <a:extLst>
                    <a:ext uri="{9D8B030D-6E8A-4147-A177-3AD203B41FA5}">
                      <a16:colId xmlns:a16="http://schemas.microsoft.com/office/drawing/2014/main" val="2599409907"/>
                    </a:ext>
                  </a:extLst>
                </a:gridCol>
              </a:tblGrid>
              <a:tr h="466290">
                <a:tc>
                  <a:txBody>
                    <a:bodyPr/>
                    <a:lstStyle/>
                    <a:p>
                      <a:r>
                        <a:rPr lang="en-US" sz="2000" b="1" dirty="0">
                          <a:solidFill>
                            <a:srgbClr val="44546A"/>
                          </a:solidFill>
                        </a:rPr>
                        <a:t>Purpose</a:t>
                      </a:r>
                    </a:p>
                  </a:txBody>
                  <a:tcPr/>
                </a:tc>
                <a:tc>
                  <a:txBody>
                    <a:bodyPr/>
                    <a:lstStyle/>
                    <a:p>
                      <a:r>
                        <a:rPr lang="en-US" sz="2000" b="1" dirty="0">
                          <a:solidFill>
                            <a:srgbClr val="44546A"/>
                          </a:solidFill>
                        </a:rPr>
                        <a:t>Tools and processes</a:t>
                      </a:r>
                    </a:p>
                  </a:txBody>
                  <a:tcPr/>
                </a:tc>
                <a:extLst>
                  <a:ext uri="{0D108BD9-81ED-4DB2-BD59-A6C34878D82A}">
                    <a16:rowId xmlns:a16="http://schemas.microsoft.com/office/drawing/2014/main" val="3731605145"/>
                  </a:ext>
                </a:extLst>
              </a:tr>
              <a:tr h="466290">
                <a:tc>
                  <a:txBody>
                    <a:bodyPr/>
                    <a:lstStyle/>
                    <a:p>
                      <a:r>
                        <a:rPr lang="en-US" sz="2000" dirty="0">
                          <a:solidFill>
                            <a:srgbClr val="44546A"/>
                          </a:solidFill>
                        </a:rPr>
                        <a:t>Understand a problem.</a:t>
                      </a:r>
                    </a:p>
                  </a:txBody>
                  <a:tcPr/>
                </a:tc>
                <a:tc>
                  <a:txBody>
                    <a:bodyPr/>
                    <a:lstStyle/>
                    <a:p>
                      <a:pPr marL="342900" indent="-342900">
                        <a:buClr>
                          <a:srgbClr val="44546A"/>
                        </a:buClr>
                        <a:buFont typeface="Arial" panose="020B0604020202020204" pitchFamily="34" charset="0"/>
                        <a:buChar char="•"/>
                      </a:pPr>
                      <a:r>
                        <a:rPr lang="en-US" sz="2000" dirty="0">
                          <a:solidFill>
                            <a:srgbClr val="44546A"/>
                          </a:solidFill>
                        </a:rPr>
                        <a:t>Data discussion questions or protocol.</a:t>
                      </a:r>
                    </a:p>
                  </a:txBody>
                  <a:tcPr/>
                </a:tc>
                <a:extLst>
                  <a:ext uri="{0D108BD9-81ED-4DB2-BD59-A6C34878D82A}">
                    <a16:rowId xmlns:a16="http://schemas.microsoft.com/office/drawing/2014/main" val="1497506962"/>
                  </a:ext>
                </a:extLst>
              </a:tr>
              <a:tr h="466290">
                <a:tc>
                  <a:txBody>
                    <a:bodyPr/>
                    <a:lstStyle/>
                    <a:p>
                      <a:r>
                        <a:rPr lang="en-US" sz="2000" dirty="0">
                          <a:solidFill>
                            <a:srgbClr val="44546A"/>
                          </a:solidFill>
                        </a:rPr>
                        <a:t>Identify changes and prototyping.</a:t>
                      </a:r>
                    </a:p>
                  </a:txBody>
                  <a:tcPr/>
                </a:tc>
                <a:tc>
                  <a:txBody>
                    <a:bodyPr/>
                    <a:lstStyle/>
                    <a:p>
                      <a:pPr marL="342900" indent="-342900">
                        <a:buClr>
                          <a:srgbClr val="44546A"/>
                        </a:buClr>
                        <a:buFont typeface="Arial" panose="020B0604020202020204" pitchFamily="34" charset="0"/>
                        <a:buChar char="•"/>
                      </a:pPr>
                      <a:r>
                        <a:rPr lang="en-US" sz="2000" dirty="0">
                          <a:solidFill>
                            <a:srgbClr val="44546A"/>
                          </a:solidFill>
                        </a:rPr>
                        <a:t>Discussion protocol. </a:t>
                      </a:r>
                    </a:p>
                    <a:p>
                      <a:pPr marL="342900" indent="-342900">
                        <a:buClr>
                          <a:srgbClr val="44546A"/>
                        </a:buClr>
                        <a:buFont typeface="Arial" panose="020B0604020202020204" pitchFamily="34" charset="0"/>
                        <a:buChar char="•"/>
                      </a:pPr>
                      <a:r>
                        <a:rPr lang="en-US" sz="2000" dirty="0">
                          <a:solidFill>
                            <a:srgbClr val="44546A"/>
                          </a:solidFill>
                        </a:rPr>
                        <a:t>Prototyping process.</a:t>
                      </a:r>
                    </a:p>
                  </a:txBody>
                  <a:tcPr/>
                </a:tc>
                <a:extLst>
                  <a:ext uri="{0D108BD9-81ED-4DB2-BD59-A6C34878D82A}">
                    <a16:rowId xmlns:a16="http://schemas.microsoft.com/office/drawing/2014/main" val="1832780831"/>
                  </a:ext>
                </a:extLst>
              </a:tr>
              <a:tr h="466290">
                <a:tc>
                  <a:txBody>
                    <a:bodyPr/>
                    <a:lstStyle/>
                    <a:p>
                      <a:r>
                        <a:rPr lang="en-US" sz="2000" dirty="0">
                          <a:solidFill>
                            <a:srgbClr val="44546A"/>
                          </a:solidFill>
                        </a:rPr>
                        <a:t>Study results.</a:t>
                      </a:r>
                    </a:p>
                  </a:txBody>
                  <a:tcPr/>
                </a:tc>
                <a:tc>
                  <a:txBody>
                    <a:bodyPr/>
                    <a:lstStyle/>
                    <a:p>
                      <a:pPr marL="342900" indent="-342900">
                        <a:buClr>
                          <a:srgbClr val="44546A"/>
                        </a:buClr>
                        <a:buFont typeface="Arial" panose="020B0604020202020204" pitchFamily="34" charset="0"/>
                        <a:buChar char="•"/>
                      </a:pPr>
                      <a:r>
                        <a:rPr lang="en-US" sz="2000" dirty="0">
                          <a:solidFill>
                            <a:srgbClr val="44546A"/>
                          </a:solidFill>
                        </a:rPr>
                        <a:t>Reflection questions.</a:t>
                      </a:r>
                    </a:p>
                    <a:p>
                      <a:pPr marL="342900" indent="-342900">
                        <a:buClr>
                          <a:srgbClr val="44546A"/>
                        </a:buClr>
                        <a:buFont typeface="Arial" panose="020B0604020202020204" pitchFamily="34" charset="0"/>
                        <a:buChar char="•"/>
                      </a:pPr>
                      <a:r>
                        <a:rPr lang="en-US" sz="2000" dirty="0">
                          <a:solidFill>
                            <a:srgbClr val="44546A"/>
                          </a:solidFill>
                        </a:rPr>
                        <a:t>Note-taking tool.</a:t>
                      </a:r>
                    </a:p>
                  </a:txBody>
                  <a:tcPr/>
                </a:tc>
                <a:extLst>
                  <a:ext uri="{0D108BD9-81ED-4DB2-BD59-A6C34878D82A}">
                    <a16:rowId xmlns:a16="http://schemas.microsoft.com/office/drawing/2014/main" val="243796451"/>
                  </a:ext>
                </a:extLst>
              </a:tr>
            </a:tbl>
          </a:graphicData>
        </a:graphic>
      </p:graphicFrame>
    </p:spTree>
    <p:extLst>
      <p:ext uri="{BB962C8B-B14F-4D97-AF65-F5344CB8AC3E}">
        <p14:creationId xmlns:p14="http://schemas.microsoft.com/office/powerpoint/2010/main" val="2566022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CCC944-E3E7-5F43-A177-F70C2F8679EB}"/>
              </a:ext>
            </a:extLst>
          </p:cNvPr>
          <p:cNvSpPr>
            <a:spLocks noGrp="1"/>
          </p:cNvSpPr>
          <p:nvPr>
            <p:ph type="body" idx="1"/>
          </p:nvPr>
        </p:nvSpPr>
        <p:spPr/>
        <p:txBody>
          <a:bodyPr/>
          <a:lstStyle/>
          <a:p>
            <a:pPr marL="342900" indent="-342900">
              <a:buFont typeface="Arial" panose="020B0604020202020204" pitchFamily="34" charset="0"/>
              <a:buChar char="•"/>
            </a:pPr>
            <a:r>
              <a:rPr lang="en-US" b="0" dirty="0">
                <a:solidFill>
                  <a:srgbClr val="44546A"/>
                </a:solidFill>
                <a:latin typeface="Calibri" panose="020F0502020204030204" pitchFamily="34" charset="0"/>
                <a:cs typeface="Calibri" panose="020F0502020204030204" pitchFamily="34" charset="0"/>
              </a:rPr>
              <a:t>How do you engage in inquiry cycles with your team? </a:t>
            </a:r>
          </a:p>
          <a:p>
            <a:pPr marL="342900" indent="-342900">
              <a:buFont typeface="Arial" panose="020B0604020202020204" pitchFamily="34" charset="0"/>
              <a:buChar char="•"/>
            </a:pPr>
            <a:r>
              <a:rPr lang="en-US" b="0" dirty="0">
                <a:solidFill>
                  <a:srgbClr val="44546A"/>
                </a:solidFill>
                <a:latin typeface="Calibri" panose="020F0502020204030204" pitchFamily="34" charset="0"/>
                <a:cs typeface="Calibri" panose="020F0502020204030204" pitchFamily="34" charset="0"/>
              </a:rPr>
              <a:t>Which parts of the cycle is it harder to find time for?</a:t>
            </a:r>
          </a:p>
          <a:p>
            <a:pPr marL="342900" indent="-342900">
              <a:buFont typeface="Arial" panose="020B0604020202020204" pitchFamily="34" charset="0"/>
              <a:buChar char="•"/>
            </a:pPr>
            <a:r>
              <a:rPr lang="en-US" b="0" dirty="0">
                <a:solidFill>
                  <a:srgbClr val="44546A"/>
                </a:solidFill>
                <a:latin typeface="Calibri" panose="020F0502020204030204" pitchFamily="34" charset="0"/>
                <a:cs typeface="Calibri" panose="020F0502020204030204" pitchFamily="34" charset="0"/>
              </a:rPr>
              <a:t>How do you document your learning?</a:t>
            </a:r>
          </a:p>
        </p:txBody>
      </p:sp>
      <p:sp>
        <p:nvSpPr>
          <p:cNvPr id="3" name="Slide Number Placeholder 2">
            <a:extLst>
              <a:ext uri="{FF2B5EF4-FFF2-40B4-BE49-F238E27FC236}">
                <a16:creationId xmlns:a16="http://schemas.microsoft.com/office/drawing/2014/main" id="{8947890D-9C74-464C-A4E6-651BD3582C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4" name="Title 3">
            <a:extLst>
              <a:ext uri="{FF2B5EF4-FFF2-40B4-BE49-F238E27FC236}">
                <a16:creationId xmlns:a16="http://schemas.microsoft.com/office/drawing/2014/main" id="{09DDC172-E17A-8B47-AEBA-42E82ACBCE22}"/>
              </a:ext>
            </a:extLst>
          </p:cNvPr>
          <p:cNvSpPr>
            <a:spLocks noGrp="1"/>
          </p:cNvSpPr>
          <p:nvPr>
            <p:ph type="title"/>
          </p:nvPr>
        </p:nvSpPr>
        <p:spPr/>
        <p:txBody>
          <a:bodyPr/>
          <a:lstStyle/>
          <a:p>
            <a:r>
              <a:rPr lang="en-US" dirty="0"/>
              <a:t>Small-group discussion</a:t>
            </a:r>
          </a:p>
        </p:txBody>
      </p:sp>
    </p:spTree>
    <p:extLst>
      <p:ext uri="{BB962C8B-B14F-4D97-AF65-F5344CB8AC3E}">
        <p14:creationId xmlns:p14="http://schemas.microsoft.com/office/powerpoint/2010/main" val="4168008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3"/>
          <p:cNvSpPr txBox="1">
            <a:spLocks noGrp="1"/>
          </p:cNvSpPr>
          <p:nvPr>
            <p:ph type="title"/>
          </p:nvPr>
        </p:nvSpPr>
        <p:spPr>
          <a:prstGeom prst="rect">
            <a:avLst/>
          </a:prstGeom>
        </p:spPr>
        <p:txBody>
          <a:bodyPr spcFirstLastPara="1" wrap="square" lIns="0" tIns="34275" rIns="68575" bIns="34275" anchor="ctr" anchorCtr="0">
            <a:noAutofit/>
          </a:bodyPr>
          <a:lstStyle/>
          <a:p>
            <a:pPr lvl="0" indent="0"/>
            <a:r>
              <a:rPr lang="en" dirty="0">
                <a:latin typeface="Calibri" panose="020F0502020204030204" pitchFamily="34" charset="0"/>
                <a:cs typeface="Calibri" panose="020F0502020204030204" pitchFamily="34" charset="0"/>
              </a:rPr>
              <a:t>Building confidence in changes</a:t>
            </a:r>
            <a:endParaRPr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B342B06F-1535-49D4-AC5D-31E3F6F886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33</a:t>
            </a:fld>
            <a:endParaRPr lang="e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4" name="Google Shape;504;p64"/>
          <p:cNvSpPr txBox="1">
            <a:spLocks noGrp="1"/>
          </p:cNvSpPr>
          <p:nvPr>
            <p:ph type="body" idx="1"/>
          </p:nvPr>
        </p:nvSpPr>
        <p:spPr>
          <a:prstGeom prst="rect">
            <a:avLst/>
          </a:prstGeom>
        </p:spPr>
        <p:txBody>
          <a:bodyPr spcFirstLastPara="1" wrap="square" lIns="0" tIns="34275" rIns="68575" bIns="34275" anchor="t" anchorCtr="0">
            <a:noAutofit/>
          </a:bodyPr>
          <a:lstStyle/>
          <a:p>
            <a:pPr lvl="0">
              <a:spcAft>
                <a:spcPts val="600"/>
              </a:spcAft>
            </a:pPr>
            <a:r>
              <a:rPr lang="en" sz="2000" b="0" dirty="0">
                <a:solidFill>
                  <a:srgbClr val="44546A"/>
                </a:solidFill>
                <a:latin typeface="Calibri" panose="020F0502020204030204" pitchFamily="34" charset="0"/>
                <a:cs typeface="Calibri" panose="020F0502020204030204" pitchFamily="34" charset="0"/>
                <a:sym typeface="Calibri"/>
              </a:rPr>
              <a:t>Multiple iterations of testing help you build confidence in your changes.</a:t>
            </a:r>
            <a:endParaRPr sz="2000" b="0" dirty="0">
              <a:solidFill>
                <a:srgbClr val="44546A"/>
              </a:solidFill>
              <a:latin typeface="Calibri" panose="020F0502020204030204" pitchFamily="34" charset="0"/>
              <a:cs typeface="Calibri" panose="020F0502020204030204" pitchFamily="34" charset="0"/>
              <a:sym typeface="Calibri"/>
            </a:endParaRPr>
          </a:p>
          <a:p>
            <a:pPr lvl="0">
              <a:spcAft>
                <a:spcPts val="800"/>
              </a:spcAft>
            </a:pPr>
            <a:r>
              <a:rPr lang="en" sz="2000" b="0" dirty="0">
                <a:solidFill>
                  <a:srgbClr val="44546A"/>
                </a:solidFill>
                <a:latin typeface="Calibri" panose="020F0502020204030204" pitchFamily="34" charset="0"/>
                <a:cs typeface="Calibri" panose="020F0502020204030204" pitchFamily="34" charset="0"/>
                <a:sym typeface="Calibri"/>
              </a:rPr>
              <a:t>As you test changes in practice and collect data, it is important to keep track of what is working and what is not.</a:t>
            </a:r>
            <a:endParaRPr sz="2000" b="0" dirty="0">
              <a:solidFill>
                <a:srgbClr val="44546A"/>
              </a:solidFill>
              <a:latin typeface="Calibri" panose="020F0502020204030204" pitchFamily="34" charset="0"/>
              <a:cs typeface="Calibri" panose="020F0502020204030204" pitchFamily="34" charset="0"/>
              <a:sym typeface="Calibri"/>
            </a:endParaRPr>
          </a:p>
          <a:p>
            <a:pPr lvl="0"/>
            <a:r>
              <a:rPr lang="en" sz="2000" b="0" dirty="0">
                <a:solidFill>
                  <a:srgbClr val="44546A"/>
                </a:solidFill>
                <a:latin typeface="Calibri" panose="020F0502020204030204" pitchFamily="34" charset="0"/>
                <a:cs typeface="Calibri" panose="020F0502020204030204" pitchFamily="34" charset="0"/>
                <a:sym typeface="Calibri"/>
              </a:rPr>
              <a:t>Change ideas that are successful should be clearly documented and shared, so they can be tested in a variety of contexts.</a:t>
            </a:r>
            <a:endParaRPr sz="2000" b="0" dirty="0">
              <a:solidFill>
                <a:srgbClr val="44546A"/>
              </a:solidFill>
              <a:latin typeface="Calibri" panose="020F0502020204030204" pitchFamily="34" charset="0"/>
              <a:cs typeface="Calibri" panose="020F0502020204030204" pitchFamily="34" charset="0"/>
              <a:sym typeface="Calibri"/>
            </a:endParaRPr>
          </a:p>
        </p:txBody>
      </p:sp>
      <p:sp>
        <p:nvSpPr>
          <p:cNvPr id="503" name="Google Shape;503;p64"/>
          <p:cNvSpPr txBox="1">
            <a:spLocks noGrp="1"/>
          </p:cNvSpPr>
          <p:nvPr>
            <p:ph type="title"/>
          </p:nvPr>
        </p:nvSpPr>
        <p:spPr>
          <a:prstGeom prst="rect">
            <a:avLst/>
          </a:prstGeom>
        </p:spPr>
        <p:txBody>
          <a:bodyPr spcFirstLastPara="1" wrap="square" lIns="0" tIns="34275" rIns="68575" bIns="34275" anchor="ctr" anchorCtr="0">
            <a:noAutofit/>
          </a:bodyPr>
          <a:lstStyle/>
          <a:p>
            <a:pPr marL="0"/>
            <a:r>
              <a:rPr lang="en" dirty="0"/>
              <a:t>Building confidence in changes</a:t>
            </a:r>
            <a:endParaRPr dirty="0"/>
          </a:p>
        </p:txBody>
      </p:sp>
      <p:sp>
        <p:nvSpPr>
          <p:cNvPr id="2" name="Slide Number Placeholder 1">
            <a:extLst>
              <a:ext uri="{FF2B5EF4-FFF2-40B4-BE49-F238E27FC236}">
                <a16:creationId xmlns:a16="http://schemas.microsoft.com/office/drawing/2014/main" id="{B6F330D2-86CC-4F1A-804C-86C79FE2B6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34</a:t>
            </a:fld>
            <a:endParaRPr lang="e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10" name="Google Shape;510;p65"/>
          <p:cNvSpPr txBox="1">
            <a:spLocks noGrp="1"/>
          </p:cNvSpPr>
          <p:nvPr>
            <p:ph type="body" idx="1"/>
          </p:nvPr>
        </p:nvSpPr>
        <p:spPr>
          <a:xfrm>
            <a:off x="628650" y="1212457"/>
            <a:ext cx="7886700" cy="3263400"/>
          </a:xfrm>
          <a:prstGeom prst="rect">
            <a:avLst/>
          </a:prstGeom>
        </p:spPr>
        <p:txBody>
          <a:bodyPr spcFirstLastPara="1" wrap="square" lIns="0" tIns="34275" rIns="68575" bIns="34275" anchor="t" anchorCtr="0">
            <a:noAutofit/>
          </a:bodyPr>
          <a:lstStyle/>
          <a:p>
            <a:pPr lvl="0">
              <a:spcAft>
                <a:spcPts val="600"/>
              </a:spcAft>
            </a:pPr>
            <a:r>
              <a:rPr lang="en" sz="2000" b="0" dirty="0">
                <a:solidFill>
                  <a:srgbClr val="44546A"/>
                </a:solidFill>
                <a:latin typeface="Calibri" panose="020F0502020204030204" pitchFamily="34" charset="0"/>
                <a:cs typeface="Calibri" panose="020F0502020204030204" pitchFamily="34" charset="0"/>
                <a:sym typeface="Calibri"/>
              </a:rPr>
              <a:t>When tested in multiple contexts, “confidence” means that the change consistently ...</a:t>
            </a:r>
            <a:endParaRPr sz="2000" b="0" dirty="0">
              <a:solidFill>
                <a:srgbClr val="44546A"/>
              </a:solidFill>
              <a:latin typeface="Calibri" panose="020F0502020204030204" pitchFamily="34" charset="0"/>
              <a:cs typeface="Calibri" panose="020F0502020204030204" pitchFamily="34" charset="0"/>
              <a:sym typeface="Calibri"/>
            </a:endParaRPr>
          </a:p>
          <a:p>
            <a:pPr marL="461963" lvl="0" indent="-233363">
              <a:spcBef>
                <a:spcPts val="600"/>
              </a:spcBef>
              <a:buFont typeface="Arial" panose="020B0604020202020204" pitchFamily="34" charset="0"/>
              <a:buChar char="•"/>
            </a:pPr>
            <a:r>
              <a:rPr lang="en-US" sz="2000" b="0" dirty="0">
                <a:solidFill>
                  <a:srgbClr val="44546A"/>
                </a:solidFill>
                <a:latin typeface="Calibri" panose="020F0502020204030204" pitchFamily="34" charset="0"/>
                <a:cs typeface="Calibri" panose="020F0502020204030204" pitchFamily="34" charset="0"/>
                <a:sym typeface="Calibri"/>
              </a:rPr>
              <a:t>Directly addressed </a:t>
            </a:r>
            <a:r>
              <a:rPr lang="en" sz="2000" b="0" dirty="0">
                <a:solidFill>
                  <a:srgbClr val="44546A"/>
                </a:solidFill>
                <a:latin typeface="Calibri" panose="020F0502020204030204" pitchFamily="34" charset="0"/>
                <a:cs typeface="Calibri" panose="020F0502020204030204" pitchFamily="34" charset="0"/>
                <a:sym typeface="Calibri"/>
              </a:rPr>
              <a:t>the problem.</a:t>
            </a:r>
            <a:endParaRPr sz="2000" b="0" dirty="0">
              <a:solidFill>
                <a:srgbClr val="44546A"/>
              </a:solidFill>
              <a:latin typeface="Calibri" panose="020F0502020204030204" pitchFamily="34" charset="0"/>
              <a:cs typeface="Calibri" panose="020F0502020204030204" pitchFamily="34" charset="0"/>
              <a:sym typeface="Calibri"/>
            </a:endParaRPr>
          </a:p>
          <a:p>
            <a:pPr marL="461963" lvl="0" indent="-233363">
              <a:buFont typeface="Arial" panose="020B0604020202020204" pitchFamily="34" charset="0"/>
              <a:buChar char="•"/>
            </a:pPr>
            <a:r>
              <a:rPr lang="en" sz="2000" b="0" dirty="0">
                <a:solidFill>
                  <a:srgbClr val="44546A"/>
                </a:solidFill>
                <a:latin typeface="Calibri" panose="020F0502020204030204" pitchFamily="34" charset="0"/>
                <a:cs typeface="Calibri" panose="020F0502020204030204" pitchFamily="34" charset="0"/>
                <a:sym typeface="Calibri"/>
              </a:rPr>
              <a:t>Resulted in an improved practice, process, or routine.</a:t>
            </a:r>
            <a:endParaRPr sz="2000" b="0" dirty="0">
              <a:solidFill>
                <a:srgbClr val="44546A"/>
              </a:solidFill>
              <a:latin typeface="Calibri" panose="020F0502020204030204" pitchFamily="34" charset="0"/>
              <a:cs typeface="Calibri" panose="020F0502020204030204" pitchFamily="34" charset="0"/>
              <a:sym typeface="Calibri"/>
            </a:endParaRPr>
          </a:p>
          <a:p>
            <a:pPr marL="461963" lvl="0" indent="-233363">
              <a:spcAft>
                <a:spcPts val="600"/>
              </a:spcAft>
              <a:buFont typeface="Arial" panose="020B0604020202020204" pitchFamily="34" charset="0"/>
              <a:buChar char="•"/>
            </a:pPr>
            <a:r>
              <a:rPr lang="en" sz="2000" b="0" dirty="0">
                <a:solidFill>
                  <a:srgbClr val="44546A"/>
                </a:solidFill>
                <a:latin typeface="Calibri" panose="020F0502020204030204" pitchFamily="34" charset="0"/>
                <a:cs typeface="Calibri" panose="020F0502020204030204" pitchFamily="34" charset="0"/>
                <a:sym typeface="Calibri"/>
              </a:rPr>
              <a:t>Consistently improved learning experiences and outcomes for students.</a:t>
            </a:r>
            <a:endParaRPr sz="2000" b="0" dirty="0">
              <a:solidFill>
                <a:srgbClr val="44546A"/>
              </a:solidFill>
              <a:latin typeface="Calibri" panose="020F0502020204030204" pitchFamily="34" charset="0"/>
              <a:cs typeface="Calibri" panose="020F0502020204030204" pitchFamily="34" charset="0"/>
              <a:sym typeface="Calibri"/>
            </a:endParaRPr>
          </a:p>
          <a:p>
            <a:pPr marL="0" lvl="0" indent="0" algn="l" rtl="0">
              <a:spcBef>
                <a:spcPts val="600"/>
              </a:spcBef>
              <a:spcAft>
                <a:spcPts val="500"/>
              </a:spcAft>
              <a:buNone/>
            </a:pPr>
            <a:r>
              <a:rPr lang="en" sz="2000" b="0" dirty="0">
                <a:solidFill>
                  <a:srgbClr val="44546A"/>
                </a:solidFill>
                <a:latin typeface="Calibri" panose="020F0502020204030204" pitchFamily="34" charset="0"/>
                <a:ea typeface="Calibri"/>
                <a:cs typeface="Calibri" panose="020F0502020204030204" pitchFamily="34" charset="0"/>
                <a:sym typeface="Calibri"/>
              </a:rPr>
              <a:t>As you build confidence in changes, those changes become promising practices that you can spread and scale.</a:t>
            </a:r>
            <a:endParaRPr sz="2000" b="0" dirty="0">
              <a:solidFill>
                <a:srgbClr val="44546A"/>
              </a:solidFill>
              <a:latin typeface="Calibri" panose="020F0502020204030204" pitchFamily="34" charset="0"/>
              <a:ea typeface="Calibri"/>
              <a:cs typeface="Calibri" panose="020F0502020204030204" pitchFamily="34" charset="0"/>
              <a:sym typeface="Calibri"/>
            </a:endParaRPr>
          </a:p>
        </p:txBody>
      </p:sp>
      <p:sp>
        <p:nvSpPr>
          <p:cNvPr id="509" name="Google Shape;509;p65"/>
          <p:cNvSpPr txBox="1">
            <a:spLocks noGrp="1"/>
          </p:cNvSpPr>
          <p:nvPr>
            <p:ph type="title"/>
          </p:nvPr>
        </p:nvSpPr>
        <p:spPr>
          <a:prstGeom prst="rect">
            <a:avLst/>
          </a:prstGeom>
        </p:spPr>
        <p:txBody>
          <a:bodyPr spcFirstLastPara="1" wrap="square" lIns="0" tIns="34275" rIns="68575" bIns="34275" anchor="ctr" anchorCtr="0">
            <a:noAutofit/>
          </a:bodyPr>
          <a:lstStyle/>
          <a:p>
            <a:pPr lvl="0" indent="0"/>
            <a:r>
              <a:rPr lang="en" dirty="0"/>
              <a:t>What is confidence?</a:t>
            </a:r>
            <a:endParaRPr dirty="0"/>
          </a:p>
        </p:txBody>
      </p:sp>
      <p:sp>
        <p:nvSpPr>
          <p:cNvPr id="2" name="Slide Number Placeholder 1">
            <a:extLst>
              <a:ext uri="{FF2B5EF4-FFF2-40B4-BE49-F238E27FC236}">
                <a16:creationId xmlns:a16="http://schemas.microsoft.com/office/drawing/2014/main" id="{A60BBB1C-31EC-43F4-8E10-D28E81192F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35</a:t>
            </a:fld>
            <a:endParaRPr lang="e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4"/>
        <p:cNvGrpSpPr/>
        <p:nvPr/>
      </p:nvGrpSpPr>
      <p:grpSpPr>
        <a:xfrm>
          <a:off x="0" y="0"/>
          <a:ext cx="0" cy="0"/>
          <a:chOff x="0" y="0"/>
          <a:chExt cx="0" cy="0"/>
        </a:xfrm>
      </p:grpSpPr>
      <p:sp>
        <p:nvSpPr>
          <p:cNvPr id="516" name="Google Shape;516;p66"/>
          <p:cNvSpPr txBox="1">
            <a:spLocks noGrp="1"/>
          </p:cNvSpPr>
          <p:nvPr>
            <p:ph type="title"/>
          </p:nvPr>
        </p:nvSpPr>
        <p:spPr>
          <a:prstGeom prst="rect">
            <a:avLst/>
          </a:prstGeom>
          <a:noFill/>
          <a:ln>
            <a:noFill/>
          </a:ln>
        </p:spPr>
        <p:txBody>
          <a:bodyPr spcFirstLastPara="1" wrap="square" lIns="0" tIns="0" rIns="0" bIns="0" anchor="ctr" anchorCtr="0">
            <a:noAutofit/>
          </a:bodyPr>
          <a:lstStyle/>
          <a:p>
            <a:pPr>
              <a:buClr>
                <a:srgbClr val="FFFFFF"/>
              </a:buClr>
            </a:pPr>
            <a:r>
              <a:rPr lang="en-US" b="1" dirty="0">
                <a:solidFill>
                  <a:srgbClr val="483692"/>
                </a:solidFill>
                <a:sym typeface="Calibri"/>
              </a:rPr>
              <a:t>Understanding why you are improving</a:t>
            </a:r>
            <a:endParaRPr b="0" i="0" u="none" strike="noStrike" cap="none" dirty="0">
              <a:solidFill>
                <a:srgbClr val="FFFFFF"/>
              </a:solidFill>
              <a:latin typeface="Arial"/>
              <a:ea typeface="Arial"/>
              <a:cs typeface="Arial"/>
              <a:sym typeface="Arial"/>
            </a:endParaRPr>
          </a:p>
        </p:txBody>
      </p:sp>
      <p:sp>
        <p:nvSpPr>
          <p:cNvPr id="522" name="Google Shape;522;p66"/>
          <p:cNvSpPr txBox="1"/>
          <p:nvPr/>
        </p:nvSpPr>
        <p:spPr>
          <a:xfrm>
            <a:off x="6621236" y="4820125"/>
            <a:ext cx="2359814" cy="208500"/>
          </a:xfrm>
          <a:prstGeom prst="rect">
            <a:avLst/>
          </a:prstGeom>
          <a:noFill/>
          <a:ln>
            <a:noFill/>
          </a:ln>
        </p:spPr>
        <p:txBody>
          <a:bodyPr spcFirstLastPara="1" wrap="square" lIns="91425" tIns="91425" rIns="91425" bIns="91425" anchor="t" anchorCtr="0">
            <a:noAutofit/>
          </a:bodyPr>
          <a:lstStyle/>
          <a:p>
            <a:r>
              <a:rPr lang="en" sz="1000" dirty="0">
                <a:solidFill>
                  <a:srgbClr val="44546A"/>
                </a:solidFill>
                <a:latin typeface="+mn-lt"/>
                <a:cs typeface="Calibri"/>
              </a:rPr>
              <a:t>Source: National Equity Project (2020)</a:t>
            </a:r>
            <a:endParaRPr sz="1000" dirty="0">
              <a:solidFill>
                <a:srgbClr val="44546A"/>
              </a:solidFill>
              <a:latin typeface="+mn-lt"/>
              <a:cs typeface="Calibri"/>
            </a:endParaRPr>
          </a:p>
        </p:txBody>
      </p:sp>
      <p:graphicFrame>
        <p:nvGraphicFramePr>
          <p:cNvPr id="10" name="Google Shape;327;p43">
            <a:extLst>
              <a:ext uri="{FF2B5EF4-FFF2-40B4-BE49-F238E27FC236}">
                <a16:creationId xmlns:a16="http://schemas.microsoft.com/office/drawing/2014/main" id="{F32B2BF8-B556-47B3-9C25-3F856C834FC7}"/>
              </a:ext>
            </a:extLst>
          </p:cNvPr>
          <p:cNvGraphicFramePr/>
          <p:nvPr>
            <p:extLst>
              <p:ext uri="{D42A27DB-BD31-4B8C-83A1-F6EECF244321}">
                <p14:modId xmlns:p14="http://schemas.microsoft.com/office/powerpoint/2010/main" val="227230793"/>
              </p:ext>
            </p:extLst>
          </p:nvPr>
        </p:nvGraphicFramePr>
        <p:xfrm>
          <a:off x="1238161" y="1385893"/>
          <a:ext cx="6570516" cy="2929130"/>
        </p:xfrm>
        <a:graphic>
          <a:graphicData uri="http://schemas.openxmlformats.org/drawingml/2006/table">
            <a:tbl>
              <a:tblPr>
                <a:noFill/>
                <a:tableStyleId>{FB5BFE86-FD81-4DCD-B853-A9C0D3903E17}</a:tableStyleId>
              </a:tblPr>
              <a:tblGrid>
                <a:gridCol w="3285258">
                  <a:extLst>
                    <a:ext uri="{9D8B030D-6E8A-4147-A177-3AD203B41FA5}">
                      <a16:colId xmlns:a16="http://schemas.microsoft.com/office/drawing/2014/main" val="20000"/>
                    </a:ext>
                  </a:extLst>
                </a:gridCol>
                <a:gridCol w="3285258">
                  <a:extLst>
                    <a:ext uri="{9D8B030D-6E8A-4147-A177-3AD203B41FA5}">
                      <a16:colId xmlns:a16="http://schemas.microsoft.com/office/drawing/2014/main" val="20001"/>
                    </a:ext>
                  </a:extLst>
                </a:gridCol>
              </a:tblGrid>
              <a:tr h="1464565">
                <a:tc>
                  <a:txBody>
                    <a:bodyPr/>
                    <a:lstStyle/>
                    <a:p>
                      <a:pPr marL="0" lvl="0" indent="0" algn="ctr" rtl="0">
                        <a:spcBef>
                          <a:spcPts val="600"/>
                        </a:spcBef>
                        <a:spcAft>
                          <a:spcPts val="0"/>
                        </a:spcAft>
                        <a:buFont typeface="Arial"/>
                        <a:buNone/>
                      </a:pPr>
                      <a:r>
                        <a:rPr lang="en" sz="2900" b="1" dirty="0">
                          <a:solidFill>
                            <a:srgbClr val="44546A"/>
                          </a:solidFill>
                          <a:latin typeface="Calibri"/>
                          <a:ea typeface="Calibri"/>
                          <a:cs typeface="Calibri"/>
                          <a:sym typeface="Calibri"/>
                        </a:rPr>
                        <a:t>Lucky</a:t>
                      </a:r>
                      <a:endParaRPr sz="1100" b="1" dirty="0">
                        <a:solidFill>
                          <a:srgbClr val="44546A"/>
                        </a:solidFill>
                        <a:latin typeface="Calibri"/>
                        <a:ea typeface="Calibri"/>
                        <a:cs typeface="Calibri"/>
                        <a:sym typeface="Calibri"/>
                      </a:endParaRPr>
                    </a:p>
                  </a:txBody>
                  <a:tcPr marL="0" marR="0" marT="0" marB="0" anchor="ctr">
                    <a:lnL w="28575"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lvl="0" indent="0" algn="ctr" rtl="0">
                        <a:spcBef>
                          <a:spcPts val="600"/>
                        </a:spcBef>
                        <a:spcAft>
                          <a:spcPts val="0"/>
                        </a:spcAft>
                        <a:buFont typeface="Arial"/>
                        <a:buNone/>
                      </a:pPr>
                      <a:r>
                        <a:rPr lang="en" sz="2900" b="1" dirty="0">
                          <a:solidFill>
                            <a:srgbClr val="44546A"/>
                          </a:solidFill>
                          <a:latin typeface="Calibri"/>
                          <a:ea typeface="Calibri"/>
                          <a:cs typeface="Calibri"/>
                          <a:sym typeface="Calibri"/>
                        </a:rPr>
                        <a:t>Leading</a:t>
                      </a:r>
                      <a:endParaRPr sz="1100" b="1" dirty="0">
                        <a:solidFill>
                          <a:srgbClr val="44546A"/>
                        </a:solidFill>
                        <a:latin typeface="Calibri"/>
                        <a:ea typeface="Calibri"/>
                        <a:cs typeface="Calibri"/>
                        <a:sym typeface="Calibri"/>
                      </a:endParaRPr>
                    </a:p>
                  </a:txBody>
                  <a:tcPr marL="0" marR="0" marT="0" marB="0" anchor="ctr">
                    <a:lnL w="12700"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464565">
                <a:tc>
                  <a:txBody>
                    <a:bodyPr/>
                    <a:lstStyle/>
                    <a:p>
                      <a:pPr marL="0" lvl="0" indent="0" algn="ctr" rtl="0">
                        <a:spcBef>
                          <a:spcPts val="600"/>
                        </a:spcBef>
                        <a:spcAft>
                          <a:spcPts val="0"/>
                        </a:spcAft>
                        <a:buFont typeface="Arial"/>
                        <a:buNone/>
                      </a:pPr>
                      <a:r>
                        <a:rPr lang="en" sz="2900" b="1" dirty="0">
                          <a:solidFill>
                            <a:srgbClr val="44546A"/>
                          </a:solidFill>
                          <a:latin typeface="Calibri"/>
                          <a:ea typeface="Calibri"/>
                          <a:cs typeface="Calibri"/>
                          <a:sym typeface="Calibri"/>
                        </a:rPr>
                        <a:t>Lost</a:t>
                      </a:r>
                      <a:endParaRPr sz="1100" b="1" dirty="0">
                        <a:solidFill>
                          <a:srgbClr val="44546A"/>
                        </a:solidFill>
                        <a:latin typeface="Calibri"/>
                        <a:ea typeface="Calibri"/>
                        <a:cs typeface="Calibri"/>
                        <a:sym typeface="Calibri"/>
                      </a:endParaRPr>
                    </a:p>
                  </a:txBody>
                  <a:tcPr marL="0" marR="0" marT="0" marB="0" anchor="ctr">
                    <a:lnL w="28575"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ctr" rtl="0">
                        <a:spcBef>
                          <a:spcPts val="600"/>
                        </a:spcBef>
                        <a:spcAft>
                          <a:spcPts val="0"/>
                        </a:spcAft>
                        <a:buFont typeface="Arial"/>
                        <a:buNone/>
                      </a:pPr>
                      <a:r>
                        <a:rPr lang="en" sz="2900" b="1" dirty="0">
                          <a:solidFill>
                            <a:srgbClr val="44546A"/>
                          </a:solidFill>
                          <a:latin typeface="Calibri"/>
                          <a:ea typeface="Calibri"/>
                          <a:cs typeface="Calibri"/>
                          <a:sym typeface="Calibri"/>
                        </a:rPr>
                        <a:t>Learning</a:t>
                      </a:r>
                      <a:endParaRPr sz="1100" b="1" dirty="0">
                        <a:solidFill>
                          <a:srgbClr val="44546A"/>
                        </a:solidFill>
                        <a:latin typeface="Calibri"/>
                        <a:ea typeface="Calibri"/>
                        <a:cs typeface="Calibri"/>
                        <a:sym typeface="Calibri"/>
                      </a:endParaRPr>
                    </a:p>
                  </a:txBody>
                  <a:tcPr marL="0" marR="0" marT="0" marB="0" anchor="ctr">
                    <a:lnL w="12700"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11" name="Google Shape;325;p43">
            <a:extLst>
              <a:ext uri="{FF2B5EF4-FFF2-40B4-BE49-F238E27FC236}">
                <a16:creationId xmlns:a16="http://schemas.microsoft.com/office/drawing/2014/main" id="{65B7774F-D081-417D-B6CD-834AB2454848}"/>
              </a:ext>
            </a:extLst>
          </p:cNvPr>
          <p:cNvCxnSpPr>
            <a:cxnSpLocks/>
          </p:cNvCxnSpPr>
          <p:nvPr/>
        </p:nvCxnSpPr>
        <p:spPr>
          <a:xfrm flipV="1">
            <a:off x="882600" y="1473200"/>
            <a:ext cx="0" cy="2816313"/>
          </a:xfrm>
          <a:prstGeom prst="straightConnector1">
            <a:avLst/>
          </a:prstGeom>
          <a:noFill/>
          <a:ln w="9525" cap="rnd" cmpd="sng">
            <a:solidFill>
              <a:schemeClr val="dk1"/>
            </a:solidFill>
            <a:prstDash val="solid"/>
            <a:miter lim="8000"/>
            <a:headEnd type="none" w="sm" len="sm"/>
            <a:tailEnd type="triangle" w="sm" len="sm"/>
          </a:ln>
        </p:spPr>
      </p:cxnSp>
      <p:sp>
        <p:nvSpPr>
          <p:cNvPr id="12" name="Google Shape;328;p43">
            <a:extLst>
              <a:ext uri="{FF2B5EF4-FFF2-40B4-BE49-F238E27FC236}">
                <a16:creationId xmlns:a16="http://schemas.microsoft.com/office/drawing/2014/main" id="{8B5D5C26-5B5F-4BFF-807A-BFB70BD1C8EA}"/>
              </a:ext>
            </a:extLst>
          </p:cNvPr>
          <p:cNvSpPr/>
          <p:nvPr/>
        </p:nvSpPr>
        <p:spPr>
          <a:xfrm rot="16200000">
            <a:off x="-229369" y="2583752"/>
            <a:ext cx="2223939" cy="507900"/>
          </a:xfrm>
          <a:prstGeom prst="rect">
            <a:avLst/>
          </a:prstGeom>
          <a:solidFill>
            <a:srgbClr val="B2B2B2">
              <a:alpha val="49800"/>
            </a:srgbClr>
          </a:solidFill>
          <a:ln w="12700" cap="rnd" cmpd="sng">
            <a:solidFill>
              <a:srgbClr val="3333CC"/>
            </a:solidFill>
            <a:prstDash val="solid"/>
            <a:miter lim="8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dirty="0"/>
              <a:t>Strength of your results</a:t>
            </a:r>
          </a:p>
          <a:p>
            <a:pPr marL="0" lvl="0" indent="0" algn="ctr" rtl="0">
              <a:spcBef>
                <a:spcPts val="0"/>
              </a:spcBef>
              <a:spcAft>
                <a:spcPts val="0"/>
              </a:spcAft>
              <a:buNone/>
            </a:pPr>
            <a:endParaRPr dirty="0"/>
          </a:p>
        </p:txBody>
      </p:sp>
      <p:sp>
        <p:nvSpPr>
          <p:cNvPr id="13" name="Google Shape;329;p43">
            <a:extLst>
              <a:ext uri="{FF2B5EF4-FFF2-40B4-BE49-F238E27FC236}">
                <a16:creationId xmlns:a16="http://schemas.microsoft.com/office/drawing/2014/main" id="{70FD627F-A27C-44C0-B0E9-246519439632}"/>
              </a:ext>
            </a:extLst>
          </p:cNvPr>
          <p:cNvSpPr/>
          <p:nvPr/>
        </p:nvSpPr>
        <p:spPr>
          <a:xfrm>
            <a:off x="2383573" y="4420920"/>
            <a:ext cx="4024215" cy="628500"/>
          </a:xfrm>
          <a:prstGeom prst="rect">
            <a:avLst/>
          </a:prstGeom>
          <a:solidFill>
            <a:srgbClr val="B2B2B2">
              <a:alpha val="49800"/>
            </a:srgbClr>
          </a:solidFill>
          <a:ln w="12700" cap="rnd" cmpd="sng">
            <a:solidFill>
              <a:srgbClr val="3333CC"/>
            </a:solidFill>
            <a:prstDash val="solid"/>
            <a:miter lim="8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dirty="0"/>
              <a:t>Understanding why you got your results</a:t>
            </a:r>
          </a:p>
          <a:p>
            <a:pPr marL="0" lvl="0" indent="0" algn="ctr" rtl="0">
              <a:spcBef>
                <a:spcPts val="0"/>
              </a:spcBef>
              <a:spcAft>
                <a:spcPts val="0"/>
              </a:spcAft>
              <a:buNone/>
            </a:pPr>
            <a:endParaRPr dirty="0"/>
          </a:p>
        </p:txBody>
      </p:sp>
      <p:cxnSp>
        <p:nvCxnSpPr>
          <p:cNvPr id="14" name="Google Shape;330;p43">
            <a:extLst>
              <a:ext uri="{FF2B5EF4-FFF2-40B4-BE49-F238E27FC236}">
                <a16:creationId xmlns:a16="http://schemas.microsoft.com/office/drawing/2014/main" id="{5578F61F-878B-4694-A975-DEE7B575F922}"/>
              </a:ext>
            </a:extLst>
          </p:cNvPr>
          <p:cNvCxnSpPr>
            <a:cxnSpLocks/>
          </p:cNvCxnSpPr>
          <p:nvPr/>
        </p:nvCxnSpPr>
        <p:spPr>
          <a:xfrm>
            <a:off x="1320790" y="4735170"/>
            <a:ext cx="6379028" cy="0"/>
          </a:xfrm>
          <a:prstGeom prst="straightConnector1">
            <a:avLst/>
          </a:prstGeom>
          <a:noFill/>
          <a:ln w="9525" cap="rnd" cmpd="sng">
            <a:solidFill>
              <a:schemeClr val="dk1"/>
            </a:solidFill>
            <a:prstDash val="solid"/>
            <a:miter lim="8000"/>
            <a:headEnd type="none" w="sm" len="sm"/>
            <a:tailEnd type="triangle" w="sm" len="sm"/>
          </a:ln>
        </p:spPr>
      </p:cxnSp>
      <p:sp>
        <p:nvSpPr>
          <p:cNvPr id="2" name="Slide Number Placeholder 1">
            <a:extLst>
              <a:ext uri="{FF2B5EF4-FFF2-40B4-BE49-F238E27FC236}">
                <a16:creationId xmlns:a16="http://schemas.microsoft.com/office/drawing/2014/main" id="{E85EC94C-EEB5-4874-B5F7-F9BAEC41A8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36</a:t>
            </a:fld>
            <a:endParaRPr lang="e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8" name="Google Shape;528;p67"/>
          <p:cNvSpPr txBox="1">
            <a:spLocks noGrp="1"/>
          </p:cNvSpPr>
          <p:nvPr>
            <p:ph type="body" idx="1"/>
          </p:nvPr>
        </p:nvSpPr>
        <p:spPr>
          <a:xfrm>
            <a:off x="628650" y="1213102"/>
            <a:ext cx="3430394" cy="3263400"/>
          </a:xfrm>
          <a:prstGeom prst="rect">
            <a:avLst/>
          </a:prstGeom>
        </p:spPr>
        <p:txBody>
          <a:bodyPr spcFirstLastPara="1" wrap="square" lIns="0" tIns="34275" rIns="68575" bIns="34275" anchor="t" anchorCtr="0">
            <a:noAutofit/>
          </a:bodyPr>
          <a:lstStyle/>
          <a:p>
            <a:pPr>
              <a:spcAft>
                <a:spcPts val="600"/>
              </a:spcAft>
            </a:pPr>
            <a:r>
              <a:rPr lang="en" sz="1800" b="0" dirty="0">
                <a:sym typeface="Calibri"/>
              </a:rPr>
              <a:t>The team built confidence in their conference tracker because all teachers were able to meet regularly with all students—their first goal.</a:t>
            </a:r>
            <a:endParaRPr sz="1800" b="0" dirty="0">
              <a:sym typeface="Calibri"/>
            </a:endParaRPr>
          </a:p>
          <a:p>
            <a:pPr>
              <a:spcAft>
                <a:spcPts val="600"/>
              </a:spcAft>
            </a:pPr>
            <a:r>
              <a:rPr lang="en" sz="1800" b="0" dirty="0">
                <a:sym typeface="Calibri"/>
              </a:rPr>
              <a:t>Now they wanted to be sure that their conferences were effective. They used a process map to surface issues and gaps in their current conferencing system.</a:t>
            </a:r>
            <a:endParaRPr sz="1800" b="0" dirty="0">
              <a:sym typeface="Calibri"/>
            </a:endParaRPr>
          </a:p>
        </p:txBody>
      </p:sp>
      <p:sp>
        <p:nvSpPr>
          <p:cNvPr id="527" name="Google Shape;527;p67"/>
          <p:cNvSpPr txBox="1">
            <a:spLocks noGrp="1"/>
          </p:cNvSpPr>
          <p:nvPr>
            <p:ph type="title"/>
          </p:nvPr>
        </p:nvSpPr>
        <p:spPr>
          <a:xfrm>
            <a:off x="628650" y="273844"/>
            <a:ext cx="7886700" cy="856146"/>
          </a:xfrm>
          <a:prstGeom prst="rect">
            <a:avLst/>
          </a:prstGeom>
        </p:spPr>
        <p:txBody>
          <a:bodyPr spcFirstLastPara="1" wrap="square" lIns="0" tIns="34275" rIns="68575" bIns="34275" anchor="ctr" anchorCtr="0">
            <a:noAutofit/>
          </a:bodyPr>
          <a:lstStyle/>
          <a:p>
            <a:pPr lvl="0" indent="0">
              <a:buFont typeface="Arial"/>
              <a:buNone/>
            </a:pPr>
            <a:r>
              <a:rPr lang="en" sz="2800" dirty="0">
                <a:sym typeface="Calibri"/>
              </a:rPr>
              <a:t>An improvement story: Lemmon Valley 3rd grade team</a:t>
            </a:r>
            <a:endParaRPr sz="2800" dirty="0">
              <a:sym typeface="Calibri"/>
            </a:endParaRPr>
          </a:p>
        </p:txBody>
      </p:sp>
      <p:pic>
        <p:nvPicPr>
          <p:cNvPr id="529" name="Google Shape;529;p67" descr="A close up of text on a white background&#10;&#10;Description automatically generated"/>
          <p:cNvPicPr preferRelativeResize="0"/>
          <p:nvPr/>
        </p:nvPicPr>
        <p:blipFill rotWithShape="1">
          <a:blip r:embed="rId3">
            <a:alphaModFix/>
          </a:blip>
          <a:srcRect/>
          <a:stretch/>
        </p:blipFill>
        <p:spPr>
          <a:xfrm>
            <a:off x="4157301" y="1129990"/>
            <a:ext cx="4186446" cy="3263400"/>
          </a:xfrm>
          <a:prstGeom prst="rect">
            <a:avLst/>
          </a:prstGeom>
          <a:noFill/>
          <a:ln w="9525" cap="flat" cmpd="sng">
            <a:solidFill>
              <a:srgbClr val="000000"/>
            </a:solidFill>
            <a:prstDash val="solid"/>
            <a:round/>
            <a:headEnd type="none" w="sm" len="sm"/>
            <a:tailEnd type="none" w="sm" len="sm"/>
          </a:ln>
        </p:spPr>
      </p:pic>
      <p:sp>
        <p:nvSpPr>
          <p:cNvPr id="530" name="Google Shape;530;p67"/>
          <p:cNvSpPr/>
          <p:nvPr/>
        </p:nvSpPr>
        <p:spPr>
          <a:xfrm>
            <a:off x="7220492" y="1513366"/>
            <a:ext cx="437100" cy="201600"/>
          </a:xfrm>
          <a:prstGeom prst="rect">
            <a:avLst/>
          </a:prstGeom>
          <a:solidFill>
            <a:schemeClr val="bg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525845F6-04AB-4EAD-AA7C-B55B50785F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37</a:t>
            </a:fld>
            <a:endParaRPr lang="en" dirty="0"/>
          </a:p>
        </p:txBody>
      </p:sp>
      <p:sp>
        <p:nvSpPr>
          <p:cNvPr id="3" name="TextBox 2">
            <a:extLst>
              <a:ext uri="{FF2B5EF4-FFF2-40B4-BE49-F238E27FC236}">
                <a16:creationId xmlns:a16="http://schemas.microsoft.com/office/drawing/2014/main" id="{BA6BABA3-17DA-2E42-A682-C4C6F30E7A28}"/>
              </a:ext>
            </a:extLst>
          </p:cNvPr>
          <p:cNvSpPr txBox="1"/>
          <p:nvPr/>
        </p:nvSpPr>
        <p:spPr>
          <a:xfrm>
            <a:off x="5843239" y="4476502"/>
            <a:ext cx="1080745" cy="276999"/>
          </a:xfrm>
          <a:prstGeom prst="rect">
            <a:avLst/>
          </a:prstGeom>
          <a:noFill/>
        </p:spPr>
        <p:txBody>
          <a:bodyPr wrap="none" rtlCol="0">
            <a:spAutoFit/>
          </a:bodyPr>
          <a:lstStyle/>
          <a:p>
            <a:r>
              <a:rPr lang="en-US" sz="1200" dirty="0"/>
              <a:t>Process map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40" name="Google Shape;540;p68"/>
          <p:cNvSpPr txBox="1">
            <a:spLocks noGrp="1"/>
          </p:cNvSpPr>
          <p:nvPr>
            <p:ph type="title"/>
          </p:nvPr>
        </p:nvSpPr>
        <p:spPr>
          <a:prstGeom prst="rect">
            <a:avLst/>
          </a:prstGeom>
        </p:spPr>
        <p:txBody>
          <a:bodyPr spcFirstLastPara="1" wrap="square" lIns="0" tIns="34275" rIns="68575" bIns="34275" anchor="ctr" anchorCtr="0">
            <a:noAutofit/>
          </a:bodyPr>
          <a:lstStyle/>
          <a:p>
            <a:r>
              <a:rPr lang="en" dirty="0"/>
              <a:t>Equity pause</a:t>
            </a:r>
            <a:endParaRPr dirty="0"/>
          </a:p>
        </p:txBody>
      </p:sp>
      <p:sp>
        <p:nvSpPr>
          <p:cNvPr id="10" name="Rectangle 9">
            <a:extLst>
              <a:ext uri="{FF2B5EF4-FFF2-40B4-BE49-F238E27FC236}">
                <a16:creationId xmlns:a16="http://schemas.microsoft.com/office/drawing/2014/main" id="{2B13017E-F1EC-4DB8-90A9-1781E64C1AB0}"/>
              </a:ext>
            </a:extLst>
          </p:cNvPr>
          <p:cNvSpPr/>
          <p:nvPr/>
        </p:nvSpPr>
        <p:spPr>
          <a:xfrm>
            <a:off x="2576052" y="1499030"/>
            <a:ext cx="6024740" cy="2835606"/>
          </a:xfrm>
          <a:prstGeom prst="rect">
            <a:avLst/>
          </a:prstGeom>
          <a:solidFill>
            <a:srgbClr val="548135">
              <a:alpha val="15000"/>
            </a:srgbClr>
          </a:solidFill>
          <a:ln>
            <a:solidFill>
              <a:srgbClr val="548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
            <a:extLst>
              <a:ext uri="{FF2B5EF4-FFF2-40B4-BE49-F238E27FC236}">
                <a16:creationId xmlns:a16="http://schemas.microsoft.com/office/drawing/2014/main" id="{40A0E1CD-58CE-4097-92E5-94F77F3F6936}"/>
              </a:ext>
            </a:extLst>
          </p:cNvPr>
          <p:cNvSpPr>
            <a:spLocks noGrp="1"/>
          </p:cNvSpPr>
          <p:nvPr>
            <p:ph type="body" idx="1"/>
          </p:nvPr>
        </p:nvSpPr>
        <p:spPr>
          <a:xfrm>
            <a:off x="2675170" y="1499179"/>
            <a:ext cx="5832758" cy="2723705"/>
          </a:xfrm>
        </p:spPr>
        <p:txBody>
          <a:bodyPr/>
          <a:lstStyle/>
          <a:p>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team in our improvement story is now successfully meeting with all students throughout the week. They met their goal but continued to look at their practice.</a:t>
            </a:r>
            <a:r>
              <a:rPr lang="en-US" sz="1600" dirty="0">
                <a:solidFill>
                  <a:schemeClr val="tx1"/>
                </a:solidFill>
              </a:rPr>
              <a:t> </a:t>
            </a:r>
          </a:p>
          <a:p>
            <a:pPr marL="519113" indent="-176213">
              <a:buClrTx/>
              <a:buSzPct val="125000"/>
              <a:buFont typeface="Arial" panose="020B0604020202020204" pitchFamily="34" charset="0"/>
              <a:buChar char="•"/>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assumptions could have been made by the team after they met their initial goal? Why was a deeper look at their practice important for equitable outcomes for their students?</a:t>
            </a:r>
            <a:endParaRPr lang="en-US" sz="1600" dirty="0">
              <a:solidFill>
                <a:schemeClr val="tx1"/>
              </a:solidFill>
            </a:endParaRPr>
          </a:p>
          <a:p>
            <a:pPr marL="519113" indent="-176213">
              <a:buClrTx/>
              <a:buSzPct val="125000"/>
              <a:buFont typeface="Arial" panose="020B0604020202020204" pitchFamily="34" charset="0"/>
              <a:buChar char="•"/>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Can you think of a promising practice that you have built confidence in that addressed the needs of each student?</a:t>
            </a:r>
            <a:endParaRPr lang="en-US" sz="1600" dirty="0">
              <a:solidFill>
                <a:schemeClr val="tx1"/>
              </a:solidFill>
            </a:endParaRPr>
          </a:p>
        </p:txBody>
      </p:sp>
      <p:sp>
        <p:nvSpPr>
          <p:cNvPr id="12" name="Google Shape;377;p58">
            <a:extLst>
              <a:ext uri="{FF2B5EF4-FFF2-40B4-BE49-F238E27FC236}">
                <a16:creationId xmlns:a16="http://schemas.microsoft.com/office/drawing/2014/main" id="{8023EBE8-4BAF-4070-97AC-4A21F1A1FCDA}"/>
              </a:ext>
            </a:extLst>
          </p:cNvPr>
          <p:cNvSpPr txBox="1"/>
          <p:nvPr/>
        </p:nvSpPr>
        <p:spPr>
          <a:xfrm>
            <a:off x="628650" y="1499030"/>
            <a:ext cx="1947402" cy="2835605"/>
          </a:xfrm>
          <a:prstGeom prst="rect">
            <a:avLst/>
          </a:prstGeom>
          <a:solidFill>
            <a:srgbClr val="548135">
              <a:alpha val="15000"/>
            </a:srgbClr>
          </a:solidFill>
          <a:ln w="25400" cap="flat" cmpd="sng">
            <a:solidFill>
              <a:srgbClr val="54813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600"/>
              </a:spcBef>
              <a:spcAft>
                <a:spcPts val="0"/>
              </a:spcAft>
              <a:buNone/>
            </a:pPr>
            <a:r>
              <a:rPr lang="en" sz="2100" b="1" dirty="0">
                <a:solidFill>
                  <a:srgbClr val="548135"/>
                </a:solidFill>
                <a:latin typeface="+mn-lt"/>
                <a:ea typeface="Calibri"/>
                <a:cs typeface="Calibri"/>
                <a:sym typeface="Calibri"/>
              </a:rPr>
              <a:t>EQUITY </a:t>
            </a:r>
            <a:endParaRPr sz="2100" b="1" dirty="0">
              <a:solidFill>
                <a:srgbClr val="548135"/>
              </a:solidFill>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endParaRPr dirty="0">
              <a:latin typeface="+mn-lt"/>
              <a:ea typeface="Calibri"/>
              <a:cs typeface="Calibri"/>
              <a:sym typeface="Calibri"/>
            </a:endParaRPr>
          </a:p>
          <a:p>
            <a:pPr marL="0" lvl="0" indent="0" algn="ctr" rtl="0">
              <a:spcBef>
                <a:spcPts val="0"/>
              </a:spcBef>
              <a:spcAft>
                <a:spcPts val="0"/>
              </a:spcAft>
              <a:buNone/>
            </a:pPr>
            <a:r>
              <a:rPr lang="en" sz="2100" b="1" dirty="0">
                <a:solidFill>
                  <a:srgbClr val="548135"/>
                </a:solidFill>
                <a:latin typeface="+mn-lt"/>
                <a:ea typeface="Calibri"/>
                <a:cs typeface="Calibri"/>
                <a:sym typeface="Calibri"/>
              </a:rPr>
              <a:t>PAUSE</a:t>
            </a:r>
            <a:endParaRPr sz="2100" b="1" dirty="0">
              <a:solidFill>
                <a:srgbClr val="548135"/>
              </a:solidFill>
              <a:latin typeface="+mn-lt"/>
              <a:ea typeface="Calibri"/>
              <a:cs typeface="Calibri"/>
              <a:sym typeface="Calibri"/>
            </a:endParaRPr>
          </a:p>
        </p:txBody>
      </p:sp>
      <p:grpSp>
        <p:nvGrpSpPr>
          <p:cNvPr id="13" name="Group 12">
            <a:extLst>
              <a:ext uri="{FF2B5EF4-FFF2-40B4-BE49-F238E27FC236}">
                <a16:creationId xmlns:a16="http://schemas.microsoft.com/office/drawing/2014/main" id="{041D6C65-1287-4FF5-A8C0-13301962216F}"/>
              </a:ext>
            </a:extLst>
          </p:cNvPr>
          <p:cNvGrpSpPr/>
          <p:nvPr/>
        </p:nvGrpSpPr>
        <p:grpSpPr>
          <a:xfrm>
            <a:off x="1063881" y="2206994"/>
            <a:ext cx="1076940" cy="1076940"/>
            <a:chOff x="4896464" y="-969225"/>
            <a:chExt cx="894736" cy="894736"/>
          </a:xfrm>
        </p:grpSpPr>
        <p:sp>
          <p:nvSpPr>
            <p:cNvPr id="14" name="Oval 13">
              <a:extLst>
                <a:ext uri="{FF2B5EF4-FFF2-40B4-BE49-F238E27FC236}">
                  <a16:creationId xmlns:a16="http://schemas.microsoft.com/office/drawing/2014/main" id="{E1BD4A67-4139-4EFE-A896-165B5590312C}"/>
                </a:ext>
              </a:extLst>
            </p:cNvPr>
            <p:cNvSpPr/>
            <p:nvPr/>
          </p:nvSpPr>
          <p:spPr>
            <a:xfrm>
              <a:off x="4896464" y="-969225"/>
              <a:ext cx="894736" cy="894736"/>
            </a:xfrm>
            <a:prstGeom prst="ellipse">
              <a:avLst/>
            </a:prstGeom>
            <a:solidFill>
              <a:srgbClr val="548135"/>
            </a:solidFill>
            <a:ln>
              <a:solidFill>
                <a:srgbClr val="548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38CB53E-1CC9-4216-9614-31FD18FDEF66}"/>
                </a:ext>
              </a:extLst>
            </p:cNvPr>
            <p:cNvCxnSpPr/>
            <p:nvPr/>
          </p:nvCxnSpPr>
          <p:spPr>
            <a:xfrm>
              <a:off x="5211097" y="-738167"/>
              <a:ext cx="0" cy="432619"/>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1E2D40-0ED0-4E57-93D5-BF0CC821D863}"/>
                </a:ext>
              </a:extLst>
            </p:cNvPr>
            <p:cNvCxnSpPr/>
            <p:nvPr/>
          </p:nvCxnSpPr>
          <p:spPr>
            <a:xfrm>
              <a:off x="5466735" y="-738167"/>
              <a:ext cx="0" cy="432619"/>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7D5E0557-0B2B-4D31-A382-C3FC01CF0A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38</a:t>
            </a:fld>
            <a:endParaRPr lang="e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9"/>
          <p:cNvSpPr txBox="1">
            <a:spLocks noGrp="1"/>
          </p:cNvSpPr>
          <p:nvPr>
            <p:ph type="title"/>
          </p:nvPr>
        </p:nvSpPr>
        <p:spPr>
          <a:prstGeom prst="rect">
            <a:avLst/>
          </a:prstGeom>
        </p:spPr>
        <p:txBody>
          <a:bodyPr spcFirstLastPara="1" wrap="square" lIns="0" tIns="34275" rIns="68575" bIns="34275" anchor="ctr" anchorCtr="0">
            <a:noAutofit/>
          </a:bodyPr>
          <a:lstStyle/>
          <a:p>
            <a:pPr lvl="0" indent="0"/>
            <a:r>
              <a:rPr lang="en" dirty="0">
                <a:latin typeface="Calibri" panose="020F0502020204030204" pitchFamily="34" charset="0"/>
                <a:cs typeface="Calibri" panose="020F0502020204030204" pitchFamily="34" charset="0"/>
              </a:rPr>
              <a:t>Next steps</a:t>
            </a:r>
            <a:endParaRPr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064C5F8A-622E-4540-A631-AA278B941F5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39</a:t>
            </a:fld>
            <a:endParaRPr lang="e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7"/>
          <p:cNvSpPr txBox="1">
            <a:spLocks noGrp="1"/>
          </p:cNvSpPr>
          <p:nvPr>
            <p:ph type="body" idx="1"/>
          </p:nvPr>
        </p:nvSpPr>
        <p:spPr>
          <a:prstGeom prst="rect">
            <a:avLst/>
          </a:prstGeom>
        </p:spPr>
        <p:txBody>
          <a:bodyPr spcFirstLastPara="1" wrap="square" lIns="0" tIns="34275" rIns="68575" bIns="34275" anchor="t" anchorCtr="0">
            <a:noAutofit/>
          </a:bodyPr>
          <a:lstStyle/>
          <a:p>
            <a:pPr marL="0" lvl="0" indent="0" algn="l" rtl="0">
              <a:spcBef>
                <a:spcPts val="800"/>
              </a:spcBef>
              <a:spcAft>
                <a:spcPts val="500"/>
              </a:spcAft>
              <a:buClr>
                <a:schemeClr val="dk1"/>
              </a:buClr>
              <a:buSzPts val="1100"/>
              <a:buFont typeface="Arial"/>
              <a:buNone/>
            </a:pPr>
            <a:r>
              <a:rPr lang="en" dirty="0">
                <a:solidFill>
                  <a:srgbClr val="44546A"/>
                </a:solidFill>
                <a:latin typeface="Calibri" panose="020F0502020204030204" pitchFamily="34" charset="0"/>
                <a:cs typeface="Calibri" panose="020F0502020204030204" pitchFamily="34" charset="0"/>
                <a:sym typeface="Calibri"/>
              </a:rPr>
              <a:t>(Developed by the cohort in Module 1)</a:t>
            </a:r>
            <a:endParaRPr dirty="0">
              <a:solidFill>
                <a:srgbClr val="44546A"/>
              </a:solidFill>
              <a:latin typeface="Calibri" panose="020F0502020204030204" pitchFamily="34" charset="0"/>
              <a:cs typeface="Calibri" panose="020F0502020204030204" pitchFamily="34" charset="0"/>
              <a:sym typeface="Calibri"/>
            </a:endParaRPr>
          </a:p>
        </p:txBody>
      </p:sp>
      <p:sp>
        <p:nvSpPr>
          <p:cNvPr id="142" name="Google Shape;142;p27"/>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r>
              <a:rPr lang="en" dirty="0"/>
              <a:t>Community agreements</a:t>
            </a:r>
            <a:endParaRPr dirty="0"/>
          </a:p>
        </p:txBody>
      </p:sp>
      <p:sp>
        <p:nvSpPr>
          <p:cNvPr id="2" name="Slide Number Placeholder 1">
            <a:extLst>
              <a:ext uri="{FF2B5EF4-FFF2-40B4-BE49-F238E27FC236}">
                <a16:creationId xmlns:a16="http://schemas.microsoft.com/office/drawing/2014/main" id="{81B7D39F-41E3-4C1C-8EAA-E837B45879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1" name="Google Shape;551;p70"/>
          <p:cNvSpPr txBox="1">
            <a:spLocks noGrp="1"/>
          </p:cNvSpPr>
          <p:nvPr>
            <p:ph type="body" idx="1"/>
          </p:nvPr>
        </p:nvSpPr>
        <p:spPr>
          <a:prstGeom prst="rect">
            <a:avLst/>
          </a:prstGeom>
        </p:spPr>
        <p:txBody>
          <a:bodyPr spcFirstLastPara="1" wrap="square" lIns="0" tIns="34275" rIns="68575" bIns="34275" anchor="t" anchorCtr="0">
            <a:noAutofit/>
          </a:bodyPr>
          <a:lstStyle/>
          <a:p>
            <a:pPr marL="0" lvl="0" indent="0">
              <a:buNone/>
            </a:pPr>
            <a:r>
              <a:rPr lang="en" sz="2000" dirty="0">
                <a:solidFill>
                  <a:srgbClr val="44546A"/>
                </a:solidFill>
                <a:latin typeface="Calibri" panose="020F0502020204030204" pitchFamily="34" charset="0"/>
                <a:cs typeface="Calibri" panose="020F0502020204030204" pitchFamily="34" charset="0"/>
                <a:sym typeface="Calibri"/>
              </a:rPr>
              <a:t>During this module, our learning targets were to</a:t>
            </a:r>
            <a:r>
              <a:rPr lang="en-US" sz="2000" dirty="0">
                <a:solidFill>
                  <a:srgbClr val="44546A"/>
                </a:solidFill>
                <a:latin typeface="Calibri" panose="020F0502020204030204" pitchFamily="34" charset="0"/>
                <a:cs typeface="Calibri" panose="020F0502020204030204" pitchFamily="34" charset="0"/>
                <a:sym typeface="Calibri"/>
              </a:rPr>
              <a:t> …</a:t>
            </a:r>
            <a:endParaRPr lang="en-US" sz="2000" b="0" dirty="0">
              <a:solidFill>
                <a:srgbClr val="44546A"/>
              </a:solidFill>
              <a:latin typeface="Calibri" panose="020F0502020204030204" pitchFamily="34" charset="0"/>
              <a:cs typeface="Calibri" panose="020F0502020204030204" pitchFamily="34" charset="0"/>
              <a:sym typeface="Calibri"/>
            </a:endParaRPr>
          </a:p>
          <a:p>
            <a:pPr>
              <a:lnSpc>
                <a:spcPct val="100000"/>
              </a:lnSpc>
            </a:pPr>
            <a:r>
              <a:rPr lang="en-US" sz="2000" b="0" dirty="0">
                <a:solidFill>
                  <a:srgbClr val="44546A"/>
                </a:solidFill>
                <a:latin typeface="Calibri" panose="020F0502020204030204" pitchFamily="34" charset="0"/>
                <a:cs typeface="Calibri" panose="020F0502020204030204" pitchFamily="34" charset="0"/>
                <a:sym typeface="Calibri"/>
              </a:rPr>
              <a:t>Reflect on how inquiry cycles can help your team learn.</a:t>
            </a:r>
            <a:endParaRPr sz="2000" b="0" dirty="0">
              <a:solidFill>
                <a:srgbClr val="44546A"/>
              </a:solidFill>
              <a:latin typeface="Calibri" panose="020F0502020204030204" pitchFamily="34" charset="0"/>
              <a:cs typeface="Calibri" panose="020F0502020204030204" pitchFamily="34" charset="0"/>
            </a:endParaRPr>
          </a:p>
          <a:p>
            <a:pPr marL="571500" lvl="0" indent="-342900">
              <a:buFont typeface="Wingdings" panose="05000000000000000000" pitchFamily="2" charset="2"/>
              <a:buChar char="q"/>
            </a:pPr>
            <a:r>
              <a:rPr lang="en" sz="2000" b="0" dirty="0">
                <a:solidFill>
                  <a:srgbClr val="44546A"/>
                </a:solidFill>
                <a:latin typeface="Calibri" panose="020F0502020204030204" pitchFamily="34" charset="0"/>
                <a:cs typeface="Calibri" panose="020F0502020204030204" pitchFamily="34" charset="0"/>
                <a:sym typeface="Calibri"/>
              </a:rPr>
              <a:t>Engaging in inquiry cycles.</a:t>
            </a:r>
            <a:endParaRPr sz="2000" b="0" dirty="0">
              <a:solidFill>
                <a:srgbClr val="44546A"/>
              </a:solidFill>
              <a:latin typeface="Calibri" panose="020F0502020204030204" pitchFamily="34" charset="0"/>
              <a:cs typeface="Calibri" panose="020F0502020204030204" pitchFamily="34" charset="0"/>
            </a:endParaRPr>
          </a:p>
          <a:p>
            <a:pPr>
              <a:lnSpc>
                <a:spcPct val="100000"/>
              </a:lnSpc>
            </a:pPr>
            <a:r>
              <a:rPr lang="en" sz="2000" b="0" dirty="0">
                <a:solidFill>
                  <a:srgbClr val="44546A"/>
                </a:solidFill>
                <a:latin typeface="Calibri" panose="020F0502020204030204" pitchFamily="34" charset="0"/>
                <a:cs typeface="Calibri" panose="020F0502020204030204" pitchFamily="34" charset="0"/>
                <a:sym typeface="Calibri"/>
              </a:rPr>
              <a:t>Understand the steps of the inquiry cycle process.</a:t>
            </a:r>
          </a:p>
          <a:p>
            <a:pPr marL="571500" indent="-342900">
              <a:buFont typeface="Wingdings" panose="05000000000000000000" pitchFamily="2" charset="2"/>
              <a:buChar char="q"/>
            </a:pPr>
            <a:r>
              <a:rPr lang="en" sz="2000" b="0" dirty="0">
                <a:solidFill>
                  <a:srgbClr val="44546A"/>
                </a:solidFill>
                <a:latin typeface="Calibri" panose="020F0502020204030204" pitchFamily="34" charset="0"/>
                <a:cs typeface="Calibri" panose="020F0502020204030204" pitchFamily="34" charset="0"/>
                <a:sym typeface="Calibri"/>
              </a:rPr>
              <a:t>Introduction to PDSAs.</a:t>
            </a:r>
          </a:p>
          <a:p>
            <a:pPr marL="11113"/>
            <a:r>
              <a:rPr lang="en-US" sz="2000" b="0" dirty="0">
                <a:solidFill>
                  <a:srgbClr val="44546A"/>
                </a:solidFill>
                <a:latin typeface="Calibri" panose="020F0502020204030204" pitchFamily="34" charset="0"/>
                <a:cs typeface="Calibri" panose="020F0502020204030204" pitchFamily="34" charset="0"/>
              </a:rPr>
              <a:t>Consider how to build confidence in changes and adopt new practices.</a:t>
            </a:r>
            <a:endParaRPr sz="2000" b="0" dirty="0">
              <a:solidFill>
                <a:srgbClr val="44546A"/>
              </a:solidFill>
              <a:latin typeface="Calibri" panose="020F0502020204030204" pitchFamily="34" charset="0"/>
              <a:cs typeface="Calibri" panose="020F0502020204030204" pitchFamily="34" charset="0"/>
            </a:endParaRPr>
          </a:p>
          <a:p>
            <a:pPr marL="571500" indent="-342900">
              <a:buFont typeface="Wingdings" panose="05000000000000000000" pitchFamily="2" charset="2"/>
              <a:buChar char="q"/>
            </a:pPr>
            <a:r>
              <a:rPr lang="en" sz="2000" b="0" dirty="0">
                <a:solidFill>
                  <a:srgbClr val="44546A"/>
                </a:solidFill>
                <a:latin typeface="Calibri" panose="020F0502020204030204" pitchFamily="34" charset="0"/>
                <a:cs typeface="Calibri" panose="020F0502020204030204" pitchFamily="34" charset="0"/>
                <a:sym typeface="Calibri"/>
              </a:rPr>
              <a:t>Building confidence in changes.</a:t>
            </a:r>
            <a:endParaRPr sz="2000" b="0" dirty="0">
              <a:solidFill>
                <a:srgbClr val="44546A"/>
              </a:solidFill>
              <a:latin typeface="Calibri" panose="020F0502020204030204" pitchFamily="34" charset="0"/>
              <a:cs typeface="Calibri" panose="020F0502020204030204" pitchFamily="34" charset="0"/>
              <a:sym typeface="Calibri"/>
            </a:endParaRPr>
          </a:p>
        </p:txBody>
      </p:sp>
      <p:sp>
        <p:nvSpPr>
          <p:cNvPr id="550" name="Google Shape;550;p70"/>
          <p:cNvSpPr txBox="1">
            <a:spLocks noGrp="1"/>
          </p:cNvSpPr>
          <p:nvPr>
            <p:ph type="title"/>
          </p:nvPr>
        </p:nvSpPr>
        <p:spPr>
          <a:prstGeom prst="rect">
            <a:avLst/>
          </a:prstGeom>
        </p:spPr>
        <p:txBody>
          <a:bodyPr spcFirstLastPara="1" wrap="square" lIns="0" tIns="34275" rIns="68575" bIns="34275" anchor="ctr" anchorCtr="0">
            <a:noAutofit/>
          </a:bodyPr>
          <a:lstStyle/>
          <a:p>
            <a:pPr marL="0"/>
            <a:r>
              <a:rPr lang="en" dirty="0"/>
              <a:t>Module review</a:t>
            </a:r>
            <a:endParaRPr dirty="0"/>
          </a:p>
        </p:txBody>
      </p:sp>
      <p:sp>
        <p:nvSpPr>
          <p:cNvPr id="2" name="Slide Number Placeholder 1">
            <a:extLst>
              <a:ext uri="{FF2B5EF4-FFF2-40B4-BE49-F238E27FC236}">
                <a16:creationId xmlns:a16="http://schemas.microsoft.com/office/drawing/2014/main" id="{D11F9311-560A-41CA-8D62-34B3AB7027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40</a:t>
            </a:fld>
            <a:endParaRPr lang="e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EC1E61-647B-40BA-852E-DCFC09B7435B}"/>
              </a:ext>
            </a:extLst>
          </p:cNvPr>
          <p:cNvSpPr>
            <a:spLocks noGrp="1"/>
          </p:cNvSpPr>
          <p:nvPr>
            <p:ph type="body" idx="1"/>
          </p:nvPr>
        </p:nvSpPr>
        <p:spPr>
          <a:xfrm>
            <a:off x="628650" y="1151888"/>
            <a:ext cx="7886700" cy="3263400"/>
          </a:xfrm>
        </p:spPr>
        <p:txBody>
          <a:bodyPr/>
          <a:lstStyle/>
          <a:p>
            <a:pPr marL="463550" indent="-171450">
              <a:buClr>
                <a:schemeClr val="tx1"/>
              </a:buClr>
              <a:buFont typeface="Arial" panose="020B0604020202020204" pitchFamily="34" charset="0"/>
              <a:buChar char="•"/>
            </a:pPr>
            <a:r>
              <a:rPr lang="en" dirty="0">
                <a:solidFill>
                  <a:srgbClr val="44546A"/>
                </a:solidFill>
                <a:latin typeface="Calibri" panose="020F0502020204030204" pitchFamily="34" charset="0"/>
                <a:cs typeface="Calibri" panose="020F0502020204030204" pitchFamily="34" charset="0"/>
              </a:rPr>
              <a:t>Plan a team learning huddle to identify change ideas and develop prototypes. </a:t>
            </a:r>
            <a:endParaRPr lang="en-US" dirty="0">
              <a:solidFill>
                <a:srgbClr val="44546A"/>
              </a:solidFill>
            </a:endParaRPr>
          </a:p>
          <a:p>
            <a:pPr marL="1026795" lvl="1" indent="-228600">
              <a:buClr>
                <a:srgbClr val="44546A"/>
              </a:buClr>
              <a:buFont typeface="Arial,Sans-Serif"/>
              <a:buChar char="•"/>
            </a:pPr>
            <a:r>
              <a:rPr lang="en" dirty="0">
                <a:solidFill>
                  <a:srgbClr val="44546A"/>
                </a:solidFill>
                <a:latin typeface="Calibri" panose="020F0502020204030204" pitchFamily="34" charset="0"/>
                <a:cs typeface="Calibri" panose="020F0502020204030204" pitchFamily="34" charset="0"/>
              </a:rPr>
              <a:t>Create a plan to test your prototype.</a:t>
            </a:r>
            <a:endParaRPr lang="en-US" dirty="0">
              <a:solidFill>
                <a:srgbClr val="44546A"/>
              </a:solidFill>
              <a:latin typeface="Calibri" panose="020F0502020204030204" pitchFamily="34" charset="0"/>
              <a:cs typeface="Calibri" panose="020F0502020204030204" pitchFamily="34" charset="0"/>
            </a:endParaRPr>
          </a:p>
          <a:p>
            <a:pPr marL="1026795" lvl="1" indent="-228600">
              <a:buClr>
                <a:srgbClr val="44546A"/>
              </a:buClr>
              <a:buFont typeface="Arial,Sans-Serif"/>
              <a:buChar char="•"/>
            </a:pPr>
            <a:r>
              <a:rPr lang="en" dirty="0">
                <a:solidFill>
                  <a:srgbClr val="44546A"/>
                </a:solidFill>
                <a:latin typeface="Calibri" panose="020F0502020204030204" pitchFamily="34" charset="0"/>
                <a:cs typeface="Calibri" panose="020F0502020204030204" pitchFamily="34" charset="0"/>
              </a:rPr>
              <a:t>Make predictions about the test.</a:t>
            </a:r>
            <a:endParaRPr lang="en-US" dirty="0">
              <a:solidFill>
                <a:srgbClr val="44546A"/>
              </a:solidFill>
              <a:latin typeface="Calibri" panose="020F0502020204030204" pitchFamily="34" charset="0"/>
              <a:cs typeface="Calibri" panose="020F0502020204030204" pitchFamily="34" charset="0"/>
            </a:endParaRPr>
          </a:p>
          <a:p>
            <a:pPr marL="461645" indent="-233045">
              <a:buClr>
                <a:srgbClr val="44546A"/>
              </a:buClr>
              <a:buFont typeface="Arial,Sans-Serif"/>
              <a:buChar char="•"/>
            </a:pPr>
            <a:r>
              <a:rPr lang="en" dirty="0">
                <a:solidFill>
                  <a:srgbClr val="44546A"/>
                </a:solidFill>
                <a:latin typeface="Calibri" panose="020F0502020204030204" pitchFamily="34" charset="0"/>
                <a:cs typeface="Calibri" panose="020F0502020204030204" pitchFamily="34" charset="0"/>
              </a:rPr>
              <a:t>Include an equity pause in your huddle to check for assumptions.</a:t>
            </a:r>
            <a:endParaRPr lang="en-US" b="0" dirty="0">
              <a:solidFill>
                <a:srgbClr val="44546A"/>
              </a:solidFill>
              <a:latin typeface="Calibri" panose="020F0502020204030204" pitchFamily="34" charset="0"/>
              <a:cs typeface="Calibri" panose="020F0502020204030204" pitchFamily="34" charset="0"/>
            </a:endParaRPr>
          </a:p>
          <a:p>
            <a:pPr marL="461645" indent="-233045">
              <a:buClr>
                <a:srgbClr val="44546A"/>
              </a:buClr>
              <a:buFont typeface="Arial,Sans-Serif"/>
              <a:buChar char="•"/>
            </a:pPr>
            <a:r>
              <a:rPr lang="en" dirty="0">
                <a:solidFill>
                  <a:srgbClr val="44546A"/>
                </a:solidFill>
                <a:latin typeface="Calibri" panose="020F0502020204030204" pitchFamily="34" charset="0"/>
                <a:cs typeface="Calibri" panose="020F0502020204030204" pitchFamily="34" charset="0"/>
              </a:rPr>
              <a:t>Use meeting success criteria to monitor team dynamics.</a:t>
            </a:r>
            <a:endParaRPr lang="en-US" b="0" dirty="0">
              <a:solidFill>
                <a:srgbClr val="44546A"/>
              </a:solidFill>
              <a:latin typeface="Calibri" panose="020F0502020204030204" pitchFamily="34" charset="0"/>
              <a:cs typeface="Calibri" panose="020F0502020204030204" pitchFamily="34" charset="0"/>
            </a:endParaRPr>
          </a:p>
          <a:p>
            <a:pPr marL="461645" indent="-233045">
              <a:buClr>
                <a:srgbClr val="44546A"/>
              </a:buClr>
              <a:buFont typeface="Arial,Sans-Serif"/>
              <a:buChar char="•"/>
            </a:pPr>
            <a:r>
              <a:rPr lang="en" dirty="0">
                <a:solidFill>
                  <a:srgbClr val="44546A"/>
                </a:solidFill>
                <a:latin typeface="Calibri" panose="020F0502020204030204" pitchFamily="34" charset="0"/>
                <a:cs typeface="Calibri" panose="020F0502020204030204" pitchFamily="34" charset="0"/>
              </a:rPr>
              <a:t>Anticipate places where you may encounter and need to shift unproductive discourse.</a:t>
            </a:r>
            <a:endParaRPr lang="en-US" b="0" dirty="0">
              <a:solidFill>
                <a:srgbClr val="44546A"/>
              </a:solidFill>
              <a:latin typeface="Calibri" panose="020F0502020204030204" pitchFamily="34" charset="0"/>
              <a:cs typeface="Calibri" panose="020F0502020204030204" pitchFamily="34" charset="0"/>
            </a:endParaRPr>
          </a:p>
          <a:p>
            <a:pPr marL="461645" indent="-233045">
              <a:buClr>
                <a:srgbClr val="44546A"/>
              </a:buClr>
              <a:buFont typeface="Arial,Sans-Serif"/>
              <a:buChar char="•"/>
            </a:pPr>
            <a:r>
              <a:rPr lang="en" dirty="0">
                <a:solidFill>
                  <a:srgbClr val="44546A"/>
                </a:solidFill>
                <a:latin typeface="Calibri" panose="020F0502020204030204" pitchFamily="34" charset="0"/>
                <a:cs typeface="Calibri" panose="020F0502020204030204" pitchFamily="34" charset="0"/>
              </a:rPr>
              <a:t>Have team members test the prototype and document their learning from the test.</a:t>
            </a:r>
            <a:endParaRPr lang="en-US" dirty="0">
              <a:solidFill>
                <a:srgbClr val="44546A"/>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95372BFC-1D6F-4552-A20B-9FC5BB79F7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41</a:t>
            </a:fld>
            <a:endParaRPr lang="en"/>
          </a:p>
        </p:txBody>
      </p:sp>
      <p:sp>
        <p:nvSpPr>
          <p:cNvPr id="4" name="Title 3">
            <a:extLst>
              <a:ext uri="{FF2B5EF4-FFF2-40B4-BE49-F238E27FC236}">
                <a16:creationId xmlns:a16="http://schemas.microsoft.com/office/drawing/2014/main" id="{3BFEE34F-8F67-4700-85B8-64C001E37610}"/>
              </a:ext>
            </a:extLst>
          </p:cNvPr>
          <p:cNvSpPr>
            <a:spLocks noGrp="1"/>
          </p:cNvSpPr>
          <p:nvPr>
            <p:ph type="title"/>
          </p:nvPr>
        </p:nvSpPr>
        <p:spPr/>
        <p:txBody>
          <a:bodyPr/>
          <a:lstStyle/>
          <a:p>
            <a:r>
              <a:rPr lang="en" dirty="0"/>
              <a:t>Action period work</a:t>
            </a:r>
            <a:endParaRPr lang="en-US" dirty="0"/>
          </a:p>
        </p:txBody>
      </p:sp>
    </p:spTree>
    <p:extLst>
      <p:ext uri="{BB962C8B-B14F-4D97-AF65-F5344CB8AC3E}">
        <p14:creationId xmlns:p14="http://schemas.microsoft.com/office/powerpoint/2010/main" val="1712495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3" name="Google Shape;563;p72"/>
          <p:cNvSpPr txBox="1">
            <a:spLocks noGrp="1"/>
          </p:cNvSpPr>
          <p:nvPr>
            <p:ph type="body" idx="1"/>
          </p:nvPr>
        </p:nvSpPr>
        <p:spPr>
          <a:xfrm>
            <a:off x="628650" y="1820635"/>
            <a:ext cx="7886700" cy="2811983"/>
          </a:xfrm>
          <a:prstGeom prst="rect">
            <a:avLst/>
          </a:prstGeom>
        </p:spPr>
        <p:txBody>
          <a:bodyPr spcFirstLastPara="1" wrap="square" lIns="0" tIns="34275" rIns="68575" bIns="34275" anchor="t" anchorCtr="0">
            <a:noAutofit/>
          </a:bodyPr>
          <a:lstStyle/>
          <a:p>
            <a:pPr>
              <a:spcAft>
                <a:spcPts val="600"/>
              </a:spcAft>
            </a:pPr>
            <a:r>
              <a:rPr lang="en" sz="2000" dirty="0">
                <a:solidFill>
                  <a:srgbClr val="44546A"/>
                </a:solidFill>
                <a:latin typeface="Calibri" panose="020F0502020204030204" pitchFamily="34" charset="0"/>
                <a:cs typeface="Calibri" panose="020F0502020204030204" pitchFamily="34" charset="0"/>
                <a:sym typeface="Calibri"/>
              </a:rPr>
              <a:t>Please share: </a:t>
            </a:r>
            <a:endParaRPr sz="2000" dirty="0">
              <a:solidFill>
                <a:srgbClr val="44546A"/>
              </a:solidFill>
              <a:latin typeface="Calibri" panose="020F0502020204030204" pitchFamily="34" charset="0"/>
              <a:cs typeface="Calibri" panose="020F0502020204030204" pitchFamily="34" charset="0"/>
              <a:sym typeface="Calibri"/>
            </a:endParaRPr>
          </a:p>
          <a:p>
            <a:pPr>
              <a:spcBef>
                <a:spcPts val="600"/>
              </a:spcBef>
              <a:spcAft>
                <a:spcPts val="600"/>
              </a:spcAft>
            </a:pPr>
            <a:r>
              <a:rPr lang="en" sz="2000" b="0" dirty="0">
                <a:solidFill>
                  <a:srgbClr val="44546A"/>
                </a:solidFill>
                <a:latin typeface="Calibri" panose="020F0502020204030204" pitchFamily="34" charset="0"/>
                <a:cs typeface="Calibri" panose="020F0502020204030204" pitchFamily="34" charset="0"/>
                <a:sym typeface="Calibri"/>
              </a:rPr>
              <a:t>What are you thinking about focusing on next to continue this work?</a:t>
            </a:r>
            <a:endParaRPr sz="2000" b="0" dirty="0">
              <a:solidFill>
                <a:srgbClr val="44546A"/>
              </a:solidFill>
              <a:latin typeface="Calibri" panose="020F0502020204030204" pitchFamily="34" charset="0"/>
              <a:cs typeface="Calibri" panose="020F0502020204030204" pitchFamily="34" charset="0"/>
              <a:sym typeface="Calibri"/>
            </a:endParaRPr>
          </a:p>
        </p:txBody>
      </p:sp>
      <p:sp>
        <p:nvSpPr>
          <p:cNvPr id="562" name="Google Shape;562;p72"/>
          <p:cNvSpPr txBox="1">
            <a:spLocks noGrp="1"/>
          </p:cNvSpPr>
          <p:nvPr>
            <p:ph type="title"/>
          </p:nvPr>
        </p:nvSpPr>
        <p:spPr>
          <a:prstGeom prst="rect">
            <a:avLst/>
          </a:prstGeom>
        </p:spPr>
        <p:txBody>
          <a:bodyPr spcFirstLastPara="1" wrap="square" lIns="0" tIns="34275" rIns="68575" bIns="34275" anchor="ctr" anchorCtr="0">
            <a:noAutofit/>
          </a:bodyPr>
          <a:lstStyle/>
          <a:p>
            <a:pPr marL="0"/>
            <a:r>
              <a:rPr lang="en" dirty="0"/>
              <a:t>Closing reflection</a:t>
            </a:r>
            <a:endParaRPr dirty="0"/>
          </a:p>
        </p:txBody>
      </p:sp>
      <p:pic>
        <p:nvPicPr>
          <p:cNvPr id="5" name="Google Shape;351;p54">
            <a:extLst>
              <a:ext uri="{FF2B5EF4-FFF2-40B4-BE49-F238E27FC236}">
                <a16:creationId xmlns:a16="http://schemas.microsoft.com/office/drawing/2014/main" id="{609C495E-0DCA-46D7-8E95-5A28BDD350F2}"/>
              </a:ext>
            </a:extLst>
          </p:cNvPr>
          <p:cNvPicPr preferRelativeResize="0"/>
          <p:nvPr/>
        </p:nvPicPr>
        <p:blipFill>
          <a:blip r:embed="rId3"/>
          <a:stretch>
            <a:fillRect/>
          </a:stretch>
        </p:blipFill>
        <p:spPr>
          <a:xfrm>
            <a:off x="7229442" y="196883"/>
            <a:ext cx="1501255" cy="1305438"/>
          </a:xfrm>
          <a:prstGeom prst="rect">
            <a:avLst/>
          </a:prstGeom>
          <a:noFill/>
          <a:ln>
            <a:noFill/>
          </a:ln>
        </p:spPr>
      </p:pic>
      <p:sp>
        <p:nvSpPr>
          <p:cNvPr id="2" name="Slide Number Placeholder 1">
            <a:extLst>
              <a:ext uri="{FF2B5EF4-FFF2-40B4-BE49-F238E27FC236}">
                <a16:creationId xmlns:a16="http://schemas.microsoft.com/office/drawing/2014/main" id="{9A1820DF-DEA0-4B2B-B165-9EBF340E68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42</a:t>
            </a:fld>
            <a:endParaRPr lang="e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7FAAC-2988-484E-A5E4-78FF0300A453}"/>
              </a:ext>
            </a:extLst>
          </p:cNvPr>
          <p:cNvSpPr>
            <a:spLocks noGrp="1"/>
          </p:cNvSpPr>
          <p:nvPr>
            <p:ph type="body" idx="1"/>
          </p:nvPr>
        </p:nvSpPr>
        <p:spPr>
          <a:xfrm>
            <a:off x="628650" y="704037"/>
            <a:ext cx="6761767" cy="3491446"/>
          </a:xfrm>
        </p:spPr>
        <p:txBody>
          <a:bodyPr/>
          <a:lstStyle/>
          <a:p>
            <a:r>
              <a:rPr lang="en-US" sz="800" b="0" dirty="0" err="1"/>
              <a:t>Anaissie</a:t>
            </a:r>
            <a:r>
              <a:rPr lang="en-US" sz="800" b="0" dirty="0"/>
              <a:t>, T., Cary, V., Clifford, D., Malarkey, T., &amp; Wise, S. (2021, June 7). Creative Commons Equity-centered design framework. Stanford </a:t>
            </a:r>
            <a:r>
              <a:rPr lang="en-US" sz="800" b="0" dirty="0" err="1"/>
              <a:t>d.school</a:t>
            </a:r>
            <a:r>
              <a:rPr lang="en-US" sz="800" b="0" dirty="0"/>
              <a:t>. Retrieved December 17, 2021, from </a:t>
            </a:r>
            <a:r>
              <a:rPr lang="en-US" sz="800" b="0" dirty="0">
                <a:hlinkClick r:id="rId2"/>
              </a:rPr>
              <a:t>https://dschool.stanford.edu/resources/equity-centered-design-framework</a:t>
            </a:r>
            <a:r>
              <a:rPr lang="en-US" sz="800" b="0" dirty="0"/>
              <a:t> </a:t>
            </a:r>
          </a:p>
          <a:p>
            <a:r>
              <a:rPr lang="en-US" sz="800" b="0" dirty="0"/>
              <a:t>Barth, R. (2002). The culture builder. </a:t>
            </a:r>
            <a:r>
              <a:rPr lang="en-US" sz="800" b="0" i="1" dirty="0"/>
              <a:t>Educational Leadership, 59</a:t>
            </a:r>
            <a:r>
              <a:rPr lang="en-US" sz="800" b="0" dirty="0"/>
              <a:t>(8), 6–11. Retrieved December 28, 2021, from </a:t>
            </a:r>
            <a:r>
              <a:rPr lang="en-US" sz="800" b="0" dirty="0">
                <a:hlinkClick r:id="rId3"/>
              </a:rPr>
              <a:t>https://www.ascd.org/el/articles/the-culture-builder</a:t>
            </a:r>
            <a:endParaRPr lang="en-US" sz="800" b="0" dirty="0"/>
          </a:p>
          <a:p>
            <a:r>
              <a:rPr lang="en-US" sz="800" b="0" dirty="0"/>
              <a:t>Bay Area Coalition for Equitable Schools (</a:t>
            </a:r>
            <a:r>
              <a:rPr lang="en-US" sz="800" b="0" dirty="0" err="1"/>
              <a:t>BayCES</a:t>
            </a:r>
            <a:r>
              <a:rPr lang="en-US" sz="800" b="0" dirty="0"/>
              <a:t>). (2004). A guide to data-based inquiry: Using the cycle to drive learning and change for equity. </a:t>
            </a:r>
            <a:r>
              <a:rPr lang="en-US" sz="800" b="0" dirty="0" err="1"/>
              <a:t>BayCES</a:t>
            </a:r>
            <a:r>
              <a:rPr lang="en-US" sz="800" b="0" dirty="0"/>
              <a:t>, Oakland, CA.</a:t>
            </a:r>
            <a:endParaRPr lang="en-US" sz="800" dirty="0"/>
          </a:p>
          <a:p>
            <a:pPr>
              <a:spcBef>
                <a:spcPts val="600"/>
              </a:spcBef>
            </a:pPr>
            <a:r>
              <a:rPr lang="en-US" sz="800" b="0" dirty="0"/>
              <a:t>Boston Consulting Group (2014). </a:t>
            </a:r>
            <a:r>
              <a:rPr lang="en-US" sz="800" b="0" i="1" dirty="0"/>
              <a:t>Teachers know best: Teachers’ views on professional development</a:t>
            </a:r>
            <a:r>
              <a:rPr lang="en-US" sz="800" b="0" dirty="0"/>
              <a:t>. Seattle, WA: Bill and Melinda Gates Foundation.</a:t>
            </a:r>
            <a:endParaRPr lang="en-US" sz="800" dirty="0"/>
          </a:p>
          <a:p>
            <a:pPr>
              <a:spcBef>
                <a:spcPts val="600"/>
              </a:spcBef>
            </a:pPr>
            <a:r>
              <a:rPr lang="en-US" sz="800" b="0" dirty="0"/>
              <a:t>Both, T., &amp; </a:t>
            </a:r>
            <a:r>
              <a:rPr lang="en-US" sz="800" b="0" dirty="0" err="1"/>
              <a:t>Baggereor</a:t>
            </a:r>
            <a:r>
              <a:rPr lang="en-US" sz="800" b="0" dirty="0"/>
              <a:t>, D. (2020, April 30). </a:t>
            </a:r>
            <a:r>
              <a:rPr lang="en-US" sz="800" b="0" i="1" dirty="0"/>
              <a:t>Design thinking bootcamp bootleg</a:t>
            </a:r>
            <a:r>
              <a:rPr lang="en-US" sz="800" b="0" dirty="0"/>
              <a:t>. Stanford, CA: Stanford </a:t>
            </a:r>
            <a:r>
              <a:rPr lang="en-US" sz="800" b="0" dirty="0" err="1"/>
              <a:t>d.school</a:t>
            </a:r>
            <a:r>
              <a:rPr lang="en-US" sz="800" b="0" dirty="0"/>
              <a:t>. </a:t>
            </a:r>
            <a:r>
              <a:rPr lang="en-US" sz="800" b="0" u="sng" dirty="0">
                <a:hlinkClick r:id="rId4"/>
              </a:rPr>
              <a:t>https://dschool.stanford.edu/resources/the-bootcamp-bootleg</a:t>
            </a:r>
            <a:endParaRPr lang="en-US" sz="800" b="0" dirty="0"/>
          </a:p>
          <a:p>
            <a:pPr>
              <a:spcBef>
                <a:spcPts val="600"/>
              </a:spcBef>
            </a:pPr>
            <a:r>
              <a:rPr lang="en-US" sz="800" b="0" dirty="0"/>
              <a:t>Bowman, A. (2011). </a:t>
            </a:r>
            <a:r>
              <a:rPr lang="en-US" sz="800" b="0" i="1" dirty="0"/>
              <a:t>Sphere of success </a:t>
            </a:r>
            <a:r>
              <a:rPr lang="en-US" sz="800" b="0" dirty="0"/>
              <a:t>[Activity]. National Equity Project, Oakland, CA.</a:t>
            </a:r>
            <a:endParaRPr lang="en-US" sz="800" dirty="0"/>
          </a:p>
          <a:p>
            <a:pPr>
              <a:spcBef>
                <a:spcPts val="600"/>
              </a:spcBef>
            </a:pPr>
            <a:r>
              <a:rPr lang="en-US" sz="800" b="0" dirty="0"/>
              <a:t>Bowman, A. (2012). </a:t>
            </a:r>
            <a:r>
              <a:rPr lang="en-US" sz="800" b="0" i="1" dirty="0"/>
              <a:t>Things people say </a:t>
            </a:r>
            <a:r>
              <a:rPr lang="en-US" sz="800" b="0" dirty="0"/>
              <a:t>[Activity]. Alliance Learning Solutions. </a:t>
            </a:r>
          </a:p>
          <a:p>
            <a:pPr>
              <a:spcBef>
                <a:spcPts val="600"/>
              </a:spcBef>
            </a:pPr>
            <a:r>
              <a:rPr lang="en-US" sz="800" b="0" dirty="0"/>
              <a:t>Bowman, A., </a:t>
            </a:r>
            <a:r>
              <a:rPr lang="en-US" sz="800" b="0" dirty="0" err="1"/>
              <a:t>Dolle</a:t>
            </a:r>
            <a:r>
              <a:rPr lang="en-US" sz="800" b="0" dirty="0"/>
              <a:t>, J., &amp; Takahashi, S. </a:t>
            </a:r>
            <a:r>
              <a:rPr lang="en" sz="800" b="0" dirty="0"/>
              <a:t>(2019</a:t>
            </a:r>
            <a:r>
              <a:rPr lang="en-US" sz="800" b="0" dirty="0"/>
              <a:t>). </a:t>
            </a:r>
            <a:r>
              <a:rPr lang="en-US" sz="800" b="0" i="1" dirty="0"/>
              <a:t>I</a:t>
            </a:r>
            <a:r>
              <a:rPr lang="en" sz="800" b="0" i="1" dirty="0"/>
              <a:t>mprovement Science Institute </a:t>
            </a:r>
            <a:r>
              <a:rPr lang="en" sz="800" b="0" dirty="0"/>
              <a:t>[Presentation]. San Francisco, CA: WestEd.</a:t>
            </a:r>
            <a:endParaRPr lang="en-US" sz="800" b="0" dirty="0"/>
          </a:p>
          <a:p>
            <a:pPr>
              <a:spcBef>
                <a:spcPts val="600"/>
              </a:spcBef>
            </a:pPr>
            <a:r>
              <a:rPr lang="en-US" sz="800" b="0" dirty="0"/>
              <a:t>Bryk, A., Gomez, L. M., </a:t>
            </a:r>
            <a:r>
              <a:rPr lang="en-US" sz="800" b="0" dirty="0" err="1"/>
              <a:t>Grunow</a:t>
            </a:r>
            <a:r>
              <a:rPr lang="en-US" sz="800" b="0" dirty="0"/>
              <a:t>, A., &amp; LeMahieu, P. G. (2015). </a:t>
            </a:r>
            <a:r>
              <a:rPr lang="en-US" sz="800" b="0" i="1" dirty="0"/>
              <a:t>Learning to improve: How America’s schools can get better at getting better</a:t>
            </a:r>
            <a:r>
              <a:rPr lang="en-US" sz="800" b="0" dirty="0"/>
              <a:t>. Cambridge, MA: Harvard Education Press.</a:t>
            </a:r>
            <a:endParaRPr lang="en-US" sz="800" dirty="0"/>
          </a:p>
          <a:p>
            <a:pPr>
              <a:spcBef>
                <a:spcPts val="600"/>
              </a:spcBef>
            </a:pPr>
            <a:r>
              <a:rPr lang="en-US" sz="800" b="0" dirty="0"/>
              <a:t>Bryk, A., Sebring, P. B., Allensworth, E., </a:t>
            </a:r>
            <a:r>
              <a:rPr lang="en-US" sz="800" b="0" dirty="0" err="1"/>
              <a:t>Luppescu</a:t>
            </a:r>
            <a:r>
              <a:rPr lang="en-US" sz="800" b="0" dirty="0"/>
              <a:t>, S., &amp; Easton, J. Q. (2010). </a:t>
            </a:r>
            <a:r>
              <a:rPr lang="en-US" sz="800" b="0" i="1" dirty="0"/>
              <a:t>Organizing schools for improvement: Lessons from Chicago</a:t>
            </a:r>
            <a:r>
              <a:rPr lang="en-US" sz="800" b="0" dirty="0"/>
              <a:t>. Chicago, IL: University of Chicago Press.</a:t>
            </a:r>
            <a:endParaRPr lang="en-US" sz="800" dirty="0"/>
          </a:p>
          <a:p>
            <a:pPr>
              <a:spcBef>
                <a:spcPts val="600"/>
              </a:spcBef>
            </a:pPr>
            <a:r>
              <a:rPr lang="en" sz="800" b="0" dirty="0"/>
              <a:t>Carnegie Foundation for the Advancement of Teaching, </a:t>
            </a:r>
            <a:r>
              <a:rPr lang="en" sz="800" b="0" dirty="0">
                <a:hlinkClick r:id="rId5"/>
              </a:rPr>
              <a:t>https://www.carnegiefoundation.org</a:t>
            </a:r>
            <a:r>
              <a:rPr lang="en" sz="800" b="0" dirty="0"/>
              <a:t>, retrieved April 22, 2021.</a:t>
            </a:r>
          </a:p>
          <a:p>
            <a:pPr>
              <a:spcBef>
                <a:spcPts val="600"/>
              </a:spcBef>
            </a:pPr>
            <a:r>
              <a:rPr lang="en" sz="800" b="0" dirty="0"/>
              <a:t>Center on School Turnaround. (2017). </a:t>
            </a:r>
            <a:r>
              <a:rPr lang="en" sz="800" b="0" i="1" dirty="0"/>
              <a:t>Four domains for rapid school improvement: A systems framework. </a:t>
            </a:r>
            <a:r>
              <a:rPr lang="en" sz="800" b="0" dirty="0"/>
              <a:t>San Francisco, CA: The Center for School Turnaround at WestEd.</a:t>
            </a:r>
            <a:endParaRPr lang="en-US" sz="800" dirty="0"/>
          </a:p>
          <a:p>
            <a:pPr>
              <a:spcBef>
                <a:spcPts val="600"/>
              </a:spcBef>
            </a:pPr>
            <a:r>
              <a:rPr lang="en-US" sz="800" b="0" dirty="0"/>
              <a:t>Council of Chief State School Officers. (2013, April). </a:t>
            </a:r>
            <a:r>
              <a:rPr lang="en-US" sz="800" b="0" i="1" dirty="0" err="1"/>
              <a:t>InTASC</a:t>
            </a:r>
            <a:r>
              <a:rPr lang="en-US" sz="800" b="0" i="1" dirty="0"/>
              <a:t> Model Core Teaching Standards and Learning Progressions for Teachers 1.0: A resource for ongoing teacher development</a:t>
            </a:r>
            <a:r>
              <a:rPr lang="en-US" sz="800" b="0" dirty="0"/>
              <a:t>. Washington, DC: CCSSO.</a:t>
            </a:r>
            <a:endParaRPr lang="en-US" sz="800" dirty="0"/>
          </a:p>
          <a:p>
            <a:r>
              <a:rPr lang="en-US" sz="800" b="0" dirty="0" err="1"/>
              <a:t>Cristol</a:t>
            </a:r>
            <a:r>
              <a:rPr lang="en-US" sz="800" b="0" dirty="0"/>
              <a:t>, K., &amp; Ramsey, B. S. (2014). </a:t>
            </a:r>
            <a:r>
              <a:rPr lang="en-US" sz="800" b="0" i="1" dirty="0"/>
              <a:t>Common Core in the districts: An early look at early implementers</a:t>
            </a:r>
            <a:r>
              <a:rPr lang="en-US" sz="800" b="0" dirty="0"/>
              <a:t>. Washington, DC: Thomas Fordham   Institute.</a:t>
            </a:r>
          </a:p>
        </p:txBody>
      </p:sp>
      <p:sp>
        <p:nvSpPr>
          <p:cNvPr id="3" name="Slide Number Placeholder 2">
            <a:extLst>
              <a:ext uri="{FF2B5EF4-FFF2-40B4-BE49-F238E27FC236}">
                <a16:creationId xmlns:a16="http://schemas.microsoft.com/office/drawing/2014/main" id="{9AD8BC7C-D939-46FA-B517-5E13D07E3D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43</a:t>
            </a:fld>
            <a:endParaRPr lang="en" dirty="0"/>
          </a:p>
        </p:txBody>
      </p:sp>
      <p:sp>
        <p:nvSpPr>
          <p:cNvPr id="4" name="Title 3">
            <a:extLst>
              <a:ext uri="{FF2B5EF4-FFF2-40B4-BE49-F238E27FC236}">
                <a16:creationId xmlns:a16="http://schemas.microsoft.com/office/drawing/2014/main" id="{19D3CC71-5CAC-482E-8A87-EEBBB1EA9D50}"/>
              </a:ext>
            </a:extLst>
          </p:cNvPr>
          <p:cNvSpPr>
            <a:spLocks noGrp="1"/>
          </p:cNvSpPr>
          <p:nvPr>
            <p:ph type="title"/>
          </p:nvPr>
        </p:nvSpPr>
        <p:spPr>
          <a:xfrm>
            <a:off x="628650" y="222191"/>
            <a:ext cx="7886700" cy="481846"/>
          </a:xfrm>
        </p:spPr>
        <p:txBody>
          <a:bodyPr/>
          <a:lstStyle/>
          <a:p>
            <a:r>
              <a:rPr lang="en-US" sz="2000" dirty="0"/>
              <a:t>References</a:t>
            </a:r>
          </a:p>
        </p:txBody>
      </p:sp>
    </p:spTree>
    <p:extLst>
      <p:ext uri="{BB962C8B-B14F-4D97-AF65-F5344CB8AC3E}">
        <p14:creationId xmlns:p14="http://schemas.microsoft.com/office/powerpoint/2010/main" val="3771038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7FAAC-2988-484E-A5E4-78FF0300A453}"/>
              </a:ext>
            </a:extLst>
          </p:cNvPr>
          <p:cNvSpPr>
            <a:spLocks noGrp="1"/>
          </p:cNvSpPr>
          <p:nvPr>
            <p:ph type="body" idx="1"/>
          </p:nvPr>
        </p:nvSpPr>
        <p:spPr>
          <a:xfrm>
            <a:off x="628650" y="946084"/>
            <a:ext cx="6761767" cy="3491446"/>
          </a:xfrm>
        </p:spPr>
        <p:txBody>
          <a:bodyPr/>
          <a:lstStyle/>
          <a:p>
            <a:pPr>
              <a:spcBef>
                <a:spcPts val="600"/>
              </a:spcBef>
            </a:pPr>
            <a:r>
              <a:rPr lang="en-US" sz="800" b="0" dirty="0"/>
              <a:t>Dana, N. F. (2014). </a:t>
            </a:r>
            <a:r>
              <a:rPr lang="en-US" sz="800" b="0" i="1" dirty="0"/>
              <a:t>The reflective educator's guide to classroom research: Learning to teach and teaching to learn through practitioner             inquiry</a:t>
            </a:r>
            <a:r>
              <a:rPr lang="en-US" sz="800" b="0" dirty="0"/>
              <a:t>. Thousand Oaks, CA: Corwin Press. </a:t>
            </a:r>
            <a:endParaRPr lang="en-US" sz="800" dirty="0"/>
          </a:p>
          <a:p>
            <a:pPr>
              <a:spcBef>
                <a:spcPts val="600"/>
              </a:spcBef>
            </a:pPr>
            <a:r>
              <a:rPr lang="en-US" sz="800" b="0" dirty="0" err="1"/>
              <a:t>Dechurch</a:t>
            </a:r>
            <a:r>
              <a:rPr lang="en-US" sz="800" b="0" dirty="0"/>
              <a:t>, L., Mesmer-Magnus, J., &amp; Doty, D. (2013). Moving beyond relationship and task conflict: Toward a process-state perspective. </a:t>
            </a:r>
            <a:r>
              <a:rPr lang="en-US" sz="800" b="0" i="1" dirty="0"/>
              <a:t>Journal of Applied Psychology, 98</a:t>
            </a:r>
            <a:r>
              <a:rPr lang="en-US" sz="800" b="0" dirty="0"/>
              <a:t>(4), 559–578. </a:t>
            </a:r>
            <a:r>
              <a:rPr lang="en-US" sz="800" b="0" dirty="0">
                <a:hlinkClick r:id="rId3"/>
              </a:rPr>
              <a:t>https://doi.org/10.1037/a0032896</a:t>
            </a:r>
            <a:endParaRPr lang="en-US" sz="800" b="0" dirty="0"/>
          </a:p>
          <a:p>
            <a:pPr>
              <a:spcBef>
                <a:spcPts val="600"/>
              </a:spcBef>
            </a:pPr>
            <a:r>
              <a:rPr lang="en-US" sz="800" b="0" dirty="0"/>
              <a:t>Desimone, L., Smith, T. M., &amp; Ueno, K. (2006, April). Are teachers who need sustained, content-focused professional development getting it? An administrator’s dilemma. </a:t>
            </a:r>
            <a:r>
              <a:rPr lang="en-US" sz="800" b="0" i="1" dirty="0"/>
              <a:t>Educational Administration Quarterly, 42</a:t>
            </a:r>
            <a:r>
              <a:rPr lang="en-US" sz="800" b="0" dirty="0"/>
              <a:t>(2), 179–215.</a:t>
            </a:r>
          </a:p>
          <a:p>
            <a:pPr>
              <a:spcBef>
                <a:spcPts val="600"/>
              </a:spcBef>
            </a:pPr>
            <a:r>
              <a:rPr lang="en-US" sz="800" b="0" dirty="0"/>
              <a:t>Desimone, L. M. (2009, April 1). Improving impact studies of teachers’ professional development: Toward better conceptualizations and measures. </a:t>
            </a:r>
            <a:r>
              <a:rPr lang="en-US" sz="800" b="0" i="1" dirty="0"/>
              <a:t>Educational Researcher, 38</a:t>
            </a:r>
            <a:r>
              <a:rPr lang="en-US" sz="800" b="0" dirty="0"/>
              <a:t>(3), 181–199. </a:t>
            </a:r>
            <a:r>
              <a:rPr lang="en-US" sz="800" b="0" dirty="0">
                <a:hlinkClick r:id="rId4"/>
              </a:rPr>
              <a:t>https://journals.sagepub.com/stoken/rbtfl/hYeKyHG/tlbNA/full</a:t>
            </a:r>
            <a:endParaRPr lang="en-US" sz="800" b="0" dirty="0"/>
          </a:p>
          <a:p>
            <a:pPr>
              <a:spcBef>
                <a:spcPts val="600"/>
              </a:spcBef>
            </a:pPr>
            <a:r>
              <a:rPr lang="en-US" sz="800" b="0" dirty="0" err="1"/>
              <a:t>Ermeling</a:t>
            </a:r>
            <a:r>
              <a:rPr lang="en-US" sz="800" b="0" dirty="0"/>
              <a:t>, B. A. (2009, February 2). Tracing the effects of teacher inquiry on classroom practice. </a:t>
            </a:r>
            <a:r>
              <a:rPr lang="en-US" sz="800" b="0" i="1" dirty="0"/>
              <a:t>Teaching and Teacher Education, 26</a:t>
            </a:r>
            <a:r>
              <a:rPr lang="en-US" sz="800" b="0" dirty="0"/>
              <a:t>(3), 377–388. </a:t>
            </a:r>
            <a:r>
              <a:rPr lang="en-US" sz="800" b="0" dirty="0">
                <a:hlinkClick r:id="rId5"/>
              </a:rPr>
              <a:t>https://doi.org/10.1016/j.tate.2009.02.019</a:t>
            </a:r>
            <a:endParaRPr lang="en-US" sz="800" dirty="0"/>
          </a:p>
          <a:p>
            <a:pPr>
              <a:spcBef>
                <a:spcPts val="0"/>
              </a:spcBef>
            </a:pPr>
            <a:endParaRPr lang="en-US" sz="800" b="0" dirty="0"/>
          </a:p>
          <a:p>
            <a:pPr>
              <a:spcBef>
                <a:spcPts val="0"/>
              </a:spcBef>
            </a:pPr>
            <a:r>
              <a:rPr lang="en-US" sz="800" b="0" dirty="0"/>
              <a:t>Fong, P. (2020, December). Now is the time for teachers to use data-based inquiry cycles. </a:t>
            </a:r>
            <a:r>
              <a:rPr lang="en-US" sz="800" b="0" i="1" dirty="0"/>
              <a:t>Insights &amp; Impact</a:t>
            </a:r>
            <a:r>
              <a:rPr lang="en-US" sz="800" b="0" dirty="0"/>
              <a:t>. REL West at WestEd. Retrieved December 28, 2021, from </a:t>
            </a:r>
            <a:r>
              <a:rPr lang="en-US" sz="800" b="0" dirty="0">
                <a:hlinkClick r:id="rId6"/>
              </a:rPr>
              <a:t>https://www.wested.org/wested-insights/rel-west-data-based-inquiry-cycles/#</a:t>
            </a:r>
            <a:r>
              <a:rPr lang="en-US" sz="800" b="0" dirty="0"/>
              <a:t>.</a:t>
            </a:r>
          </a:p>
          <a:p>
            <a:pPr>
              <a:spcBef>
                <a:spcPts val="0"/>
              </a:spcBef>
            </a:pPr>
            <a:endParaRPr lang="en-US" sz="800" b="0" dirty="0"/>
          </a:p>
          <a:p>
            <a:pPr>
              <a:spcBef>
                <a:spcPts val="0"/>
              </a:spcBef>
            </a:pP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Graham, S., Bollinger, A., Booth Olson, C., </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D’Aoust</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 C., MacArthur, C., McCutchen, D., &amp; </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Olinghouse</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 N. (2012). </a:t>
            </a:r>
            <a:r>
              <a:rPr lang="en-US" sz="800" b="0" i="1"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Teaching elementary school students to be effective writers: A practice guide </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(NCEE 2012- 4058). Washington, DC: National Center for Education Evaluation and Regional Assistance, Institute of Education Sciences, U.S. Department of Education. Retrieved from http://</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ies.ed.gov</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ncee</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 </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wwc</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publications_reviews.aspx#pubsearch</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b="0" dirty="0">
              <a:solidFill>
                <a:schemeClr val="accent3"/>
              </a:solidFill>
            </a:endParaRPr>
          </a:p>
          <a:p>
            <a:pPr>
              <a:spcBef>
                <a:spcPts val="0"/>
              </a:spcBef>
            </a:pPr>
            <a:endParaRPr lang="en-US" sz="800" b="0" dirty="0"/>
          </a:p>
          <a:p>
            <a:pPr>
              <a:spcBef>
                <a:spcPts val="0"/>
              </a:spcBef>
            </a:pPr>
            <a:r>
              <a:rPr lang="en-US" sz="800" b="0" dirty="0"/>
              <a:t>Grossman, P., Loeb, S., Cohen, J., </a:t>
            </a:r>
            <a:r>
              <a:rPr lang="en-US" sz="800" b="0" dirty="0" err="1"/>
              <a:t>Hammerness</a:t>
            </a:r>
            <a:r>
              <a:rPr lang="en-US" sz="800" b="0" dirty="0"/>
              <a:t>, K., Wyckoff, J., Boyd, D., et al. (2010). </a:t>
            </a:r>
            <a:r>
              <a:rPr lang="en-US" sz="800" b="0" i="1" dirty="0"/>
              <a:t>Measure for measure: The relationship between measures of instructional practice in middle school English language arts and teachers’ value-added scores</a:t>
            </a:r>
            <a:r>
              <a:rPr lang="en-US" sz="800" b="0" dirty="0"/>
              <a:t>. Cambridge, MA: National Bureau of Economic Research.</a:t>
            </a:r>
            <a:endParaRPr lang="en-US" sz="800" dirty="0"/>
          </a:p>
          <a:p>
            <a:pPr>
              <a:spcBef>
                <a:spcPts val="0"/>
              </a:spcBef>
            </a:pPr>
            <a:endParaRPr lang="en-US" sz="800" b="0" dirty="0"/>
          </a:p>
          <a:p>
            <a:pPr>
              <a:spcBef>
                <a:spcPts val="0"/>
              </a:spcBef>
            </a:pPr>
            <a:r>
              <a:rPr lang="en-US" sz="800" b="0" dirty="0" err="1"/>
              <a:t>Gunrow</a:t>
            </a:r>
            <a:r>
              <a:rPr lang="en-US" sz="800" b="0" dirty="0"/>
              <a:t>, A, &amp; Park, S. (2017). Creative Commons Improvement Science Coaching [Presentation]. Licensed by C.C. BY-NC-SA.</a:t>
            </a:r>
            <a:endParaRPr lang="en-US" sz="800" dirty="0"/>
          </a:p>
          <a:p>
            <a:pPr>
              <a:spcBef>
                <a:spcPts val="0"/>
              </a:spcBef>
            </a:pPr>
            <a:endParaRPr lang="en-US" sz="800" b="0" dirty="0"/>
          </a:p>
          <a:p>
            <a:pPr>
              <a:spcBef>
                <a:spcPts val="0"/>
              </a:spcBef>
            </a:pPr>
            <a:r>
              <a:rPr lang="en-US" sz="800" b="0" dirty="0" err="1"/>
              <a:t>Gürdür</a:t>
            </a:r>
            <a:r>
              <a:rPr lang="en-US" sz="800" b="0" dirty="0"/>
              <a:t>, D., &amp; </a:t>
            </a:r>
            <a:r>
              <a:rPr lang="en-US" sz="800" b="0" dirty="0" err="1"/>
              <a:t>Törngren</a:t>
            </a:r>
            <a:r>
              <a:rPr lang="en-US" sz="800" b="0" dirty="0"/>
              <a:t>, M. (2018). </a:t>
            </a:r>
            <a:r>
              <a:rPr lang="en-US" sz="800" b="0" i="1" dirty="0"/>
              <a:t>Visual analytics for cyber-physical systems development: Blending design thinking and systems thinking</a:t>
            </a:r>
            <a:r>
              <a:rPr lang="en-US" sz="800" b="0" dirty="0"/>
              <a:t>. Stockholm, Sweden: </a:t>
            </a:r>
            <a:r>
              <a:rPr lang="en-US" sz="800" b="0" dirty="0" err="1"/>
              <a:t>NordDesign</a:t>
            </a:r>
            <a:r>
              <a:rPr lang="en-US" sz="800" b="0" dirty="0"/>
              <a:t>, Department of Machine Design, KTH Royal Institute of Technology.</a:t>
            </a:r>
          </a:p>
          <a:p>
            <a:pPr>
              <a:spcBef>
                <a:spcPts val="0"/>
              </a:spcBef>
            </a:pPr>
            <a:endParaRPr lang="en-US" sz="800" b="0" dirty="0"/>
          </a:p>
          <a:p>
            <a:pPr>
              <a:spcBef>
                <a:spcPts val="0"/>
              </a:spcBef>
            </a:pPr>
            <a:r>
              <a:rPr lang="en-US" sz="800" b="0" dirty="0"/>
              <a:t>Hamilton, L., Halverson, R., Jackson, S., </a:t>
            </a:r>
            <a:r>
              <a:rPr lang="en-US" sz="800" b="0" dirty="0" err="1"/>
              <a:t>Mandinach</a:t>
            </a:r>
            <a:r>
              <a:rPr lang="en-US" sz="800" b="0" dirty="0"/>
              <a:t>, E., </a:t>
            </a:r>
            <a:r>
              <a:rPr lang="en-US" sz="800" b="0" dirty="0" err="1"/>
              <a:t>Supovitz</a:t>
            </a:r>
            <a:r>
              <a:rPr lang="en-US" sz="800" b="0" dirty="0"/>
              <a:t>, J., &amp; Wayman, J. (2009). </a:t>
            </a:r>
            <a:r>
              <a:rPr lang="en-US" sz="800" b="0" i="1" dirty="0"/>
              <a:t>Using student achievement data to support instructional decision making</a:t>
            </a:r>
            <a:r>
              <a:rPr lang="en-US" sz="800" b="0" dirty="0"/>
              <a:t> (NCEE 2009-4067). Washington, DC: National Center for Education Evaluation and Regional Assistance, Institute of Education Sciences, U.S. Department of Education. Retrieved from </a:t>
            </a:r>
            <a:r>
              <a:rPr lang="en-US" sz="800" b="0" dirty="0">
                <a:hlinkClick r:id="rId7"/>
              </a:rPr>
              <a:t>https://ies.ed.gov/ncee/wwc/PracticeGuide/12</a:t>
            </a:r>
            <a:endParaRPr lang="en-US" sz="800" b="0" dirty="0"/>
          </a:p>
          <a:p>
            <a:pPr>
              <a:spcBef>
                <a:spcPts val="0"/>
              </a:spcBef>
            </a:pPr>
            <a:endParaRPr lang="en-US" sz="800" b="0" dirty="0"/>
          </a:p>
          <a:p>
            <a:pPr>
              <a:spcBef>
                <a:spcPts val="0"/>
              </a:spcBef>
            </a:pPr>
            <a:r>
              <a:rPr lang="en-US" sz="800" b="0" dirty="0"/>
              <a:t>Heckman, J. (2017, February 6). The Achievement Gap starts at birth. The Heckman Equation. Retrieved September 15, 2021, from </a:t>
            </a:r>
            <a:r>
              <a:rPr lang="en-US" sz="800" b="0" dirty="0">
                <a:hlinkClick r:id="rId8"/>
              </a:rPr>
              <a:t>https://heckmanequation.org/resource/starts-at-birth/ </a:t>
            </a:r>
            <a:endParaRPr lang="en-US" sz="800" dirty="0"/>
          </a:p>
          <a:p>
            <a:endParaRPr lang="en-US" sz="800" b="0" dirty="0"/>
          </a:p>
        </p:txBody>
      </p:sp>
      <p:sp>
        <p:nvSpPr>
          <p:cNvPr id="3" name="Slide Number Placeholder 2">
            <a:extLst>
              <a:ext uri="{FF2B5EF4-FFF2-40B4-BE49-F238E27FC236}">
                <a16:creationId xmlns:a16="http://schemas.microsoft.com/office/drawing/2014/main" id="{9AD8BC7C-D939-46FA-B517-5E13D07E3D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44</a:t>
            </a:fld>
            <a:endParaRPr lang="en" dirty="0"/>
          </a:p>
        </p:txBody>
      </p:sp>
      <p:sp>
        <p:nvSpPr>
          <p:cNvPr id="4" name="Title 3">
            <a:extLst>
              <a:ext uri="{FF2B5EF4-FFF2-40B4-BE49-F238E27FC236}">
                <a16:creationId xmlns:a16="http://schemas.microsoft.com/office/drawing/2014/main" id="{19D3CC71-5CAC-482E-8A87-EEBBB1EA9D50}"/>
              </a:ext>
            </a:extLst>
          </p:cNvPr>
          <p:cNvSpPr>
            <a:spLocks noGrp="1"/>
          </p:cNvSpPr>
          <p:nvPr>
            <p:ph type="title"/>
          </p:nvPr>
        </p:nvSpPr>
        <p:spPr>
          <a:xfrm>
            <a:off x="628650" y="95319"/>
            <a:ext cx="7886700" cy="994200"/>
          </a:xfrm>
        </p:spPr>
        <p:txBody>
          <a:bodyPr/>
          <a:lstStyle/>
          <a:p>
            <a:r>
              <a:rPr lang="en-US" sz="2000" dirty="0"/>
              <a:t>References</a:t>
            </a:r>
          </a:p>
        </p:txBody>
      </p:sp>
    </p:spTree>
    <p:extLst>
      <p:ext uri="{BB962C8B-B14F-4D97-AF65-F5344CB8AC3E}">
        <p14:creationId xmlns:p14="http://schemas.microsoft.com/office/powerpoint/2010/main" val="4280287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7FAAC-2988-484E-A5E4-78FF0300A453}"/>
              </a:ext>
            </a:extLst>
          </p:cNvPr>
          <p:cNvSpPr>
            <a:spLocks noGrp="1"/>
          </p:cNvSpPr>
          <p:nvPr>
            <p:ph type="body" idx="1"/>
          </p:nvPr>
        </p:nvSpPr>
        <p:spPr>
          <a:xfrm>
            <a:off x="628650" y="793683"/>
            <a:ext cx="6761767" cy="3162441"/>
          </a:xfrm>
        </p:spPr>
        <p:txBody>
          <a:bodyPr/>
          <a:lstStyle/>
          <a:p>
            <a:r>
              <a:rPr lang="en-US" sz="800" b="0" dirty="0"/>
              <a:t>Hough, H. J., </a:t>
            </a:r>
            <a:r>
              <a:rPr lang="en-US" sz="800" b="0" dirty="0" err="1"/>
              <a:t>Kerbow</a:t>
            </a:r>
            <a:r>
              <a:rPr lang="en-US" sz="800" b="0" dirty="0"/>
              <a:t>, D., Bryk, A., Pinnell, G. S., Rodgers, E., Dexter, E., et al. (2012). Assessing teacher practice and development: The case of comprehensive literacy instruction. </a:t>
            </a:r>
            <a:r>
              <a:rPr lang="en-US" sz="800" b="0" i="1" dirty="0"/>
              <a:t>School Effectiveness and School Improvement: An International Journal of Research, Policy and Practice 24</a:t>
            </a:r>
            <a:r>
              <a:rPr lang="en-US" sz="800" b="0" dirty="0"/>
              <a:t>(4). </a:t>
            </a:r>
            <a:r>
              <a:rPr lang="en-US" sz="800" b="0" dirty="0">
                <a:hlinkClick r:id="rId2"/>
              </a:rPr>
              <a:t>https://doi.org/10.1080/09243453.2012.731004</a:t>
            </a:r>
            <a:endParaRPr lang="en-US" sz="800" dirty="0"/>
          </a:p>
          <a:p>
            <a:r>
              <a:rPr lang="en-US" sz="800" b="0" dirty="0"/>
              <a:t>Hough, H., Willis, J., </a:t>
            </a:r>
            <a:r>
              <a:rPr lang="en-US" sz="800" b="0" dirty="0" err="1"/>
              <a:t>Gunrow</a:t>
            </a:r>
            <a:r>
              <a:rPr lang="en-US" sz="800" b="0" dirty="0"/>
              <a:t>, A., Krausen, K.., Kwon, S., et al. (2017, November). </a:t>
            </a:r>
            <a:r>
              <a:rPr lang="en-US" sz="800" b="0" i="1" dirty="0"/>
              <a:t>Continuous improvement in practice</a:t>
            </a:r>
            <a:r>
              <a:rPr lang="en-US" sz="800" b="0" dirty="0"/>
              <a:t>. Policy Analysis for California Education. </a:t>
            </a:r>
            <a:r>
              <a:rPr lang="en-US" sz="800" b="0" dirty="0">
                <a:hlinkClick r:id="rId3"/>
              </a:rPr>
              <a:t>https://www.edpolicyinca.org/publications/continuous-improvement-practice</a:t>
            </a:r>
            <a:endParaRPr lang="en-US" sz="800" dirty="0"/>
          </a:p>
          <a:p>
            <a:r>
              <a:rPr lang="en-US" sz="800" b="0" dirty="0"/>
              <a:t>Kana, J., Kramer, M., &amp; Senge, P. (2021, July 8). </a:t>
            </a:r>
            <a:r>
              <a:rPr lang="en-US" sz="800" b="0" i="1" dirty="0"/>
              <a:t>The water of systems change</a:t>
            </a:r>
            <a:r>
              <a:rPr lang="en-US" sz="800" b="0" dirty="0"/>
              <a:t>. FSG. Retrieved December 17, 2021, from </a:t>
            </a:r>
            <a:r>
              <a:rPr lang="en-US" sz="800" b="0" dirty="0">
                <a:hlinkClick r:id="rId4"/>
              </a:rPr>
              <a:t>https://www.fsg.org/publications/water_of_systems_change</a:t>
            </a:r>
            <a:r>
              <a:rPr lang="en-US" sz="800" b="0" dirty="0"/>
              <a:t> </a:t>
            </a:r>
            <a:endParaRPr lang="en-US" sz="800" dirty="0"/>
          </a:p>
          <a:p>
            <a:r>
              <a:rPr lang="en-US" sz="800" b="0" dirty="0"/>
              <a:t>Kegan, R., &amp; Lahey, L. L. (2001). </a:t>
            </a:r>
            <a:r>
              <a:rPr lang="en-US" sz="800" b="0" i="1" dirty="0"/>
              <a:t>How the way we talk can change the way we work: Seven languages for transformation.</a:t>
            </a:r>
            <a:r>
              <a:rPr lang="en-US" sz="800" b="0" dirty="0"/>
              <a:t> San Francisco, CA: Jossey-Bass. </a:t>
            </a:r>
          </a:p>
          <a:p>
            <a:r>
              <a:rPr lang="en-US" sz="800" b="0" dirty="0"/>
              <a:t>Langley, G. J., Moen, R., Nolan, K. M., Nolan, T. W., Norman, C. L., &amp; Provost, L. P. (2009). </a:t>
            </a:r>
            <a:r>
              <a:rPr lang="en-US" sz="800" b="0" i="1" dirty="0"/>
              <a:t>The Improvement Guide</a:t>
            </a:r>
            <a:r>
              <a:rPr lang="en-US" sz="800" b="0"/>
              <a:t>. John Wiley &amp; Sons.</a:t>
            </a:r>
            <a:endParaRPr lang="en-US"/>
          </a:p>
          <a:p>
            <a:r>
              <a:rPr lang="en-US" sz="800" b="0" dirty="0"/>
              <a:t>Lipton, L., &amp; Wellman, B. M. (2012). </a:t>
            </a:r>
            <a:r>
              <a:rPr lang="en-US" sz="800" b="0" i="1" dirty="0"/>
              <a:t>Got data? Now what?: Creating and leading cultures of inquiry. </a:t>
            </a:r>
            <a:r>
              <a:rPr lang="en-US" sz="800" b="0" dirty="0"/>
              <a:t>Bloomington, IN: Solution Tree Press.</a:t>
            </a:r>
            <a:endParaRPr lang="en-US" sz="800" dirty="0"/>
          </a:p>
          <a:p>
            <a:r>
              <a:rPr lang="en-US" sz="800" b="0" dirty="0"/>
              <a:t>National Equity Project, </a:t>
            </a:r>
            <a:r>
              <a:rPr lang="en-US" sz="800" b="0" dirty="0">
                <a:hlinkClick r:id="rId5"/>
              </a:rPr>
              <a:t>https://www.nationalequityproject.org/</a:t>
            </a:r>
            <a:r>
              <a:rPr lang="en-US" sz="800" b="0" dirty="0"/>
              <a:t>, retrieved December 20, 2020.</a:t>
            </a:r>
          </a:p>
          <a:p>
            <a:r>
              <a:rPr lang="en-US" sz="800" b="0" dirty="0"/>
              <a:t>Read, J. D. (1983). Detection of Fs in a single statement: The role of phonetic recoding. </a:t>
            </a:r>
            <a:r>
              <a:rPr lang="en-US" sz="800" b="0" i="1" dirty="0"/>
              <a:t>Memory &amp; Cognition</a:t>
            </a:r>
            <a:r>
              <a:rPr lang="en-US" sz="800" b="0" dirty="0"/>
              <a:t>, </a:t>
            </a:r>
            <a:r>
              <a:rPr lang="en-US" sz="800" b="0" i="1" dirty="0"/>
              <a:t>11</a:t>
            </a:r>
            <a:r>
              <a:rPr lang="en-US" sz="800" b="0" dirty="0"/>
              <a:t>(4), 390–399. </a:t>
            </a:r>
            <a:r>
              <a:rPr lang="en-US" sz="800" b="0" dirty="0">
                <a:hlinkClick r:id="rId6"/>
              </a:rPr>
              <a:t>https://doi.org/10.3758/bf03202454</a:t>
            </a:r>
            <a:r>
              <a:rPr lang="en-US" sz="800" b="0" dirty="0"/>
              <a:t> </a:t>
            </a:r>
            <a:endParaRPr lang="en-US" sz="800" dirty="0"/>
          </a:p>
          <a:p>
            <a:r>
              <a:rPr lang="en-US" sz="800" b="0" dirty="0"/>
              <a:t>Tuckman, Bruce W. (1965). Developmental sequence in small groups. </a:t>
            </a:r>
            <a:r>
              <a:rPr lang="en-US" sz="800" b="0" i="1" dirty="0"/>
              <a:t>Psychological Bulletin</a:t>
            </a:r>
            <a:r>
              <a:rPr lang="en-US" sz="800" b="0" dirty="0"/>
              <a:t>, 63, 384–399.</a:t>
            </a:r>
            <a:endParaRPr lang="en-US" sz="800" dirty="0"/>
          </a:p>
          <a:p>
            <a:r>
              <a:rPr lang="en-US" sz="800" b="0" dirty="0"/>
              <a:t>Valdez, A., Takahashi, S., Krausen, K., Bowman, A., &amp; </a:t>
            </a:r>
            <a:r>
              <a:rPr lang="en-US" sz="800" b="0" dirty="0" err="1"/>
              <a:t>Gurrola</a:t>
            </a:r>
            <a:r>
              <a:rPr lang="en-US" sz="800" b="0" dirty="0"/>
              <a:t>, E. (2020). </a:t>
            </a:r>
            <a:r>
              <a:rPr lang="en-US" sz="800" b="0" i="1" dirty="0"/>
              <a:t>Getting better at getting more equitable: Opportunities and barriers for using continuous improvement to advance educational equity</a:t>
            </a:r>
            <a:r>
              <a:rPr lang="en-US" sz="800" b="0" dirty="0"/>
              <a:t>. San Francisco, CA: WestEd.</a:t>
            </a:r>
          </a:p>
          <a:p>
            <a:r>
              <a:rPr lang="en-US" sz="800" b="0" dirty="0"/>
              <a:t>Weisberg, A. (2019, January 29). </a:t>
            </a:r>
            <a:r>
              <a:rPr lang="en-US" sz="800" b="0" i="1" dirty="0"/>
              <a:t>How to conduct needs assessment part 1: What is it and why do it?</a:t>
            </a:r>
            <a:r>
              <a:rPr lang="en-US" sz="800" b="0" dirty="0"/>
              <a:t> NC State Industry Expansion Solutions. Retrieved December 17, 2021, from </a:t>
            </a:r>
            <a:r>
              <a:rPr lang="en-US" sz="800" b="0" dirty="0">
                <a:hlinkClick r:id="rId7"/>
              </a:rPr>
              <a:t>https://www.ies.ncsu.edu/blog/how-to-conduct-needs-assessment-part-1-what-is-it-and-why-do-it/</a:t>
            </a:r>
            <a:r>
              <a:rPr lang="en-US" sz="800" b="0" dirty="0"/>
              <a:t> </a:t>
            </a:r>
            <a:endParaRPr lang="en-US" sz="800" dirty="0"/>
          </a:p>
          <a:p>
            <a:endParaRPr lang="en-US" sz="800" b="0" dirty="0"/>
          </a:p>
        </p:txBody>
      </p:sp>
      <p:sp>
        <p:nvSpPr>
          <p:cNvPr id="3" name="Slide Number Placeholder 2">
            <a:extLst>
              <a:ext uri="{FF2B5EF4-FFF2-40B4-BE49-F238E27FC236}">
                <a16:creationId xmlns:a16="http://schemas.microsoft.com/office/drawing/2014/main" id="{9AD8BC7C-D939-46FA-B517-5E13D07E3D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45</a:t>
            </a:fld>
            <a:endParaRPr lang="en" dirty="0"/>
          </a:p>
        </p:txBody>
      </p:sp>
      <p:sp>
        <p:nvSpPr>
          <p:cNvPr id="4" name="Title 3">
            <a:extLst>
              <a:ext uri="{FF2B5EF4-FFF2-40B4-BE49-F238E27FC236}">
                <a16:creationId xmlns:a16="http://schemas.microsoft.com/office/drawing/2014/main" id="{19D3CC71-5CAC-482E-8A87-EEBBB1EA9D50}"/>
              </a:ext>
            </a:extLst>
          </p:cNvPr>
          <p:cNvSpPr>
            <a:spLocks noGrp="1"/>
          </p:cNvSpPr>
          <p:nvPr>
            <p:ph type="title"/>
          </p:nvPr>
        </p:nvSpPr>
        <p:spPr>
          <a:xfrm>
            <a:off x="628650" y="95319"/>
            <a:ext cx="7886700" cy="698364"/>
          </a:xfrm>
        </p:spPr>
        <p:txBody>
          <a:bodyPr/>
          <a:lstStyle/>
          <a:p>
            <a:r>
              <a:rPr lang="en-US" sz="2000" dirty="0"/>
              <a:t>References</a:t>
            </a:r>
          </a:p>
        </p:txBody>
      </p:sp>
    </p:spTree>
    <p:extLst>
      <p:ext uri="{BB962C8B-B14F-4D97-AF65-F5344CB8AC3E}">
        <p14:creationId xmlns:p14="http://schemas.microsoft.com/office/powerpoint/2010/main" val="1120245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p28"/>
          <p:cNvSpPr txBox="1">
            <a:spLocks noGrp="1"/>
          </p:cNvSpPr>
          <p:nvPr>
            <p:ph type="body" idx="1"/>
          </p:nvPr>
        </p:nvSpPr>
        <p:spPr>
          <a:xfrm>
            <a:off x="502920" y="1165859"/>
            <a:ext cx="8012430" cy="3305389"/>
          </a:xfrm>
          <a:prstGeom prst="rect">
            <a:avLst/>
          </a:prstGeom>
        </p:spPr>
        <p:txBody>
          <a:bodyPr spcFirstLastPara="1" wrap="square" lIns="0" tIns="34275" rIns="68575" bIns="34275" anchor="t" anchorCtr="0">
            <a:noAutofit/>
          </a:bodyPr>
          <a:lstStyle/>
          <a:p>
            <a:pPr marL="571500" lvl="0" indent="-342900">
              <a:lnSpc>
                <a:spcPct val="60000"/>
              </a:lnSpc>
              <a:buClr>
                <a:srgbClr val="44546A"/>
              </a:buClr>
              <a:buSzPct val="100000"/>
              <a:buFont typeface="Calibri" panose="020F0502020204030204" pitchFamily="34" charset="0"/>
              <a:buChar char="●"/>
            </a:pPr>
            <a:r>
              <a:rPr lang="en" dirty="0">
                <a:solidFill>
                  <a:srgbClr val="44546A"/>
                </a:solidFill>
                <a:latin typeface="Calibri" panose="020F0502020204030204" pitchFamily="34" charset="0"/>
                <a:cs typeface="Calibri" panose="020F0502020204030204" pitchFamily="34" charset="0"/>
                <a:sym typeface="Calibri"/>
              </a:rPr>
              <a:t>Introductions (name/role, if needed)</a:t>
            </a:r>
            <a:endParaRPr dirty="0">
              <a:solidFill>
                <a:srgbClr val="44546A"/>
              </a:solidFill>
              <a:latin typeface="Calibri" panose="020F0502020204030204" pitchFamily="34" charset="0"/>
              <a:cs typeface="Calibri" panose="020F0502020204030204" pitchFamily="34" charset="0"/>
              <a:sym typeface="Calibri"/>
            </a:endParaRPr>
          </a:p>
          <a:p>
            <a:pPr marL="571500" indent="-342900">
              <a:lnSpc>
                <a:spcPct val="60000"/>
              </a:lnSpc>
              <a:buClr>
                <a:srgbClr val="44546A"/>
              </a:buClr>
              <a:buSzPct val="100000"/>
              <a:buFont typeface="Calibri" panose="020F0502020204030204" pitchFamily="34" charset="0"/>
              <a:buChar char="●"/>
            </a:pPr>
            <a:r>
              <a:rPr lang="en" dirty="0">
                <a:solidFill>
                  <a:srgbClr val="44546A"/>
                </a:solidFill>
                <a:latin typeface="Calibri"/>
                <a:cs typeface="Calibri"/>
                <a:sym typeface="Calibri"/>
              </a:rPr>
              <a:t>(2 minutes) Round robin check-in: </a:t>
            </a:r>
            <a:endParaRPr dirty="0">
              <a:solidFill>
                <a:srgbClr val="44546A"/>
              </a:solidFill>
              <a:latin typeface="Calibri" panose="020F0502020204030204" pitchFamily="34" charset="0"/>
              <a:cs typeface="Calibri" panose="020F0502020204030204" pitchFamily="34" charset="0"/>
              <a:sym typeface="Calibri"/>
            </a:endParaRPr>
          </a:p>
          <a:p>
            <a:pPr marL="1203325" lvl="1" indent="-285750">
              <a:lnSpc>
                <a:spcPct val="60000"/>
              </a:lnSpc>
              <a:buClrTx/>
              <a:buSzPct val="115000"/>
              <a:buFont typeface="Courier New" panose="02070309020205020404" pitchFamily="49" charset="0"/>
              <a:buChar char="o"/>
            </a:pPr>
            <a:r>
              <a:rPr lang="en" dirty="0">
                <a:solidFill>
                  <a:srgbClr val="44546A"/>
                </a:solidFill>
                <a:latin typeface="Calibri" panose="020F0502020204030204" pitchFamily="34" charset="0"/>
                <a:cs typeface="Calibri" panose="020F0502020204030204" pitchFamily="34" charset="0"/>
                <a:sym typeface="Calibri"/>
              </a:rPr>
              <a:t>In one word, how are you feeling today?</a:t>
            </a:r>
            <a:endParaRPr dirty="0">
              <a:solidFill>
                <a:srgbClr val="44546A"/>
              </a:solidFill>
              <a:latin typeface="Calibri" panose="020F0502020204030204" pitchFamily="34" charset="0"/>
              <a:cs typeface="Calibri" panose="020F0502020204030204" pitchFamily="34" charset="0"/>
              <a:sym typeface="Calibri"/>
            </a:endParaRPr>
          </a:p>
          <a:p>
            <a:pPr marL="571500" lvl="0" indent="-342900">
              <a:lnSpc>
                <a:spcPct val="60000"/>
              </a:lnSpc>
              <a:buClr>
                <a:srgbClr val="44546A"/>
              </a:buClr>
              <a:buSzPct val="100000"/>
              <a:buFont typeface="Calibri" panose="020F0502020204030204" pitchFamily="34" charset="0"/>
              <a:buChar char="●"/>
            </a:pPr>
            <a:r>
              <a:rPr lang="en" dirty="0">
                <a:solidFill>
                  <a:srgbClr val="44546A"/>
                </a:solidFill>
                <a:latin typeface="Calibri" panose="020F0502020204030204" pitchFamily="34" charset="0"/>
                <a:cs typeface="Calibri" panose="020F0502020204030204" pitchFamily="34" charset="0"/>
                <a:sym typeface="Calibri"/>
              </a:rPr>
              <a:t>(8 minutes) Progress checks:</a:t>
            </a:r>
            <a:endParaRPr dirty="0">
              <a:solidFill>
                <a:srgbClr val="44546A"/>
              </a:solidFill>
              <a:latin typeface="Calibri" panose="020F0502020204030204" pitchFamily="34" charset="0"/>
              <a:cs typeface="Calibri" panose="020F0502020204030204" pitchFamily="34" charset="0"/>
              <a:sym typeface="Calibri"/>
            </a:endParaRPr>
          </a:p>
          <a:p>
            <a:pPr marL="1203325" lvl="1" indent="-285750">
              <a:lnSpc>
                <a:spcPct val="60000"/>
              </a:lnSpc>
              <a:buClrTx/>
              <a:buSzPct val="115000"/>
              <a:buFont typeface="Courier New" panose="02070309020205020404" pitchFamily="49" charset="0"/>
              <a:buChar char="o"/>
            </a:pPr>
            <a:r>
              <a:rPr lang="en" dirty="0">
                <a:solidFill>
                  <a:srgbClr val="44546A"/>
                </a:solidFill>
                <a:latin typeface="Calibri"/>
                <a:cs typeface="Calibri"/>
                <a:sym typeface="Calibri"/>
              </a:rPr>
              <a:t>Since our last session, what have you been working on?</a:t>
            </a:r>
            <a:endParaRPr dirty="0">
              <a:solidFill>
                <a:srgbClr val="44546A"/>
              </a:solidFill>
              <a:latin typeface="Calibri" panose="020F0502020204030204" pitchFamily="34" charset="0"/>
              <a:cs typeface="Calibri" panose="020F0502020204030204" pitchFamily="34" charset="0"/>
            </a:endParaRPr>
          </a:p>
          <a:p>
            <a:pPr marL="1203325" lvl="1" indent="-285750">
              <a:lnSpc>
                <a:spcPct val="60000"/>
              </a:lnSpc>
              <a:buClrTx/>
              <a:buSzPct val="115000"/>
              <a:buFont typeface="Courier New" panose="02070309020205020404" pitchFamily="49" charset="0"/>
              <a:buChar char="o"/>
            </a:pPr>
            <a:r>
              <a:rPr lang="en" dirty="0">
                <a:solidFill>
                  <a:srgbClr val="44546A"/>
                </a:solidFill>
                <a:latin typeface="Calibri" panose="020F0502020204030204" pitchFamily="34" charset="0"/>
                <a:cs typeface="Calibri" panose="020F0502020204030204" pitchFamily="34" charset="0"/>
                <a:sym typeface="Calibri"/>
              </a:rPr>
              <a:t>Has anything changed that impacts your work?</a:t>
            </a:r>
            <a:endParaRPr dirty="0">
              <a:solidFill>
                <a:srgbClr val="44546A"/>
              </a:solidFill>
              <a:latin typeface="Calibri" panose="020F0502020204030204" pitchFamily="34" charset="0"/>
              <a:cs typeface="Calibri" panose="020F0502020204030204" pitchFamily="34" charset="0"/>
              <a:sym typeface="Calibri"/>
            </a:endParaRPr>
          </a:p>
          <a:p>
            <a:pPr marL="1203325" lvl="1" indent="-285750">
              <a:lnSpc>
                <a:spcPct val="60000"/>
              </a:lnSpc>
              <a:buClrTx/>
              <a:buSzPct val="115000"/>
              <a:buFont typeface="Courier New" panose="02070309020205020404" pitchFamily="49" charset="0"/>
              <a:buChar char="o"/>
            </a:pPr>
            <a:r>
              <a:rPr lang="en" dirty="0">
                <a:solidFill>
                  <a:srgbClr val="44546A"/>
                </a:solidFill>
                <a:latin typeface="Calibri" panose="020F0502020204030204" pitchFamily="34" charset="0"/>
                <a:cs typeface="Calibri" panose="020F0502020204030204" pitchFamily="34" charset="0"/>
                <a:sym typeface="Calibri"/>
              </a:rPr>
              <a:t>How is the group dynamic of your team? (meeting success criteria)</a:t>
            </a:r>
            <a:endParaRPr dirty="0">
              <a:solidFill>
                <a:srgbClr val="44546A"/>
              </a:solidFill>
              <a:latin typeface="Calibri" panose="020F0502020204030204" pitchFamily="34" charset="0"/>
              <a:cs typeface="Calibri" panose="020F0502020204030204" pitchFamily="34" charset="0"/>
              <a:sym typeface="Calibri"/>
            </a:endParaRPr>
          </a:p>
          <a:p>
            <a:pPr marL="571500" indent="-342900">
              <a:lnSpc>
                <a:spcPct val="60000"/>
              </a:lnSpc>
              <a:buClr>
                <a:srgbClr val="44546A"/>
              </a:buClr>
              <a:buSzPct val="100000"/>
              <a:buFont typeface="Calibri" panose="020F0502020204030204" pitchFamily="34" charset="0"/>
              <a:buChar char="●"/>
            </a:pPr>
            <a:r>
              <a:rPr lang="en" dirty="0">
                <a:solidFill>
                  <a:srgbClr val="44546A"/>
                </a:solidFill>
                <a:latin typeface="Calibri" panose="020F0502020204030204" pitchFamily="34" charset="0"/>
                <a:cs typeface="Calibri" panose="020F0502020204030204" pitchFamily="34" charset="0"/>
                <a:sym typeface="Calibri"/>
              </a:rPr>
              <a:t>Closing.</a:t>
            </a:r>
            <a:endParaRPr dirty="0">
              <a:solidFill>
                <a:srgbClr val="44546A"/>
              </a:solidFill>
              <a:latin typeface="Calibri" panose="020F0502020204030204" pitchFamily="34" charset="0"/>
              <a:cs typeface="Calibri" panose="020F0502020204030204" pitchFamily="34" charset="0"/>
              <a:sym typeface="Calibri"/>
            </a:endParaRPr>
          </a:p>
          <a:p>
            <a:pPr marL="0" lvl="0" indent="0" algn="l" rtl="0">
              <a:spcBef>
                <a:spcPts val="800"/>
              </a:spcBef>
              <a:spcAft>
                <a:spcPts val="800"/>
              </a:spcAft>
              <a:buNone/>
            </a:pPr>
            <a:endParaRPr dirty="0">
              <a:solidFill>
                <a:schemeClr val="dk2"/>
              </a:solidFill>
              <a:latin typeface="Calibri"/>
              <a:ea typeface="Calibri"/>
              <a:cs typeface="Calibri"/>
              <a:sym typeface="Calibri"/>
            </a:endParaRPr>
          </a:p>
        </p:txBody>
      </p:sp>
      <p:sp>
        <p:nvSpPr>
          <p:cNvPr id="148" name="Google Shape;148;p28"/>
          <p:cNvSpPr txBox="1">
            <a:spLocks noGrp="1"/>
          </p:cNvSpPr>
          <p:nvPr>
            <p:ph type="title"/>
          </p:nvPr>
        </p:nvSpPr>
        <p:spPr>
          <a:prstGeom prst="rect">
            <a:avLst/>
          </a:prstGeom>
        </p:spPr>
        <p:txBody>
          <a:bodyPr spcFirstLastPara="1" wrap="square" lIns="0" tIns="34275" rIns="68575" bIns="34275" anchor="ctr" anchorCtr="0">
            <a:noAutofit/>
          </a:bodyPr>
          <a:lstStyle/>
          <a:p>
            <a:r>
              <a:rPr lang="en" dirty="0"/>
              <a:t>Progress check-in</a:t>
            </a:r>
            <a:endParaRPr dirty="0"/>
          </a:p>
        </p:txBody>
      </p:sp>
      <p:sp>
        <p:nvSpPr>
          <p:cNvPr id="2" name="Slide Number Placeholder 1">
            <a:extLst>
              <a:ext uri="{FF2B5EF4-FFF2-40B4-BE49-F238E27FC236}">
                <a16:creationId xmlns:a16="http://schemas.microsoft.com/office/drawing/2014/main" id="{926829CE-6452-472C-AA0F-258D5FB7B2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Learning arc for modules</a:t>
            </a:r>
            <a:endParaRPr dirty="0"/>
          </a:p>
        </p:txBody>
      </p:sp>
      <p:sp>
        <p:nvSpPr>
          <p:cNvPr id="2" name="Slide Number Placeholder 1">
            <a:extLst>
              <a:ext uri="{FF2B5EF4-FFF2-40B4-BE49-F238E27FC236}">
                <a16:creationId xmlns:a16="http://schemas.microsoft.com/office/drawing/2014/main" id="{45A3FB73-9470-4BE3-B655-C8E1F5B020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15" name="Picture 14" descr="A screenshot of a video game&#10;&#10;Description automatically generated">
            <a:extLst>
              <a:ext uri="{FF2B5EF4-FFF2-40B4-BE49-F238E27FC236}">
                <a16:creationId xmlns:a16="http://schemas.microsoft.com/office/drawing/2014/main" id="{659F9AA1-109F-6942-8663-079286D10DF1}"/>
              </a:ext>
            </a:extLst>
          </p:cNvPr>
          <p:cNvPicPr>
            <a:picLocks noChangeAspect="1"/>
          </p:cNvPicPr>
          <p:nvPr/>
        </p:nvPicPr>
        <p:blipFill>
          <a:blip r:embed="rId3"/>
          <a:stretch>
            <a:fillRect/>
          </a:stretch>
        </p:blipFill>
        <p:spPr>
          <a:xfrm>
            <a:off x="-33679" y="1494075"/>
            <a:ext cx="8729906" cy="3026554"/>
          </a:xfrm>
          <a:prstGeom prst="rect">
            <a:avLst/>
          </a:prstGeom>
        </p:spPr>
      </p:pic>
    </p:spTree>
    <p:extLst>
      <p:ext uri="{BB962C8B-B14F-4D97-AF65-F5344CB8AC3E}">
        <p14:creationId xmlns:p14="http://schemas.microsoft.com/office/powerpoint/2010/main" val="3813514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7D453-317A-004D-B037-FF1B6B77F296}"/>
              </a:ext>
            </a:extLst>
          </p:cNvPr>
          <p:cNvSpPr>
            <a:spLocks noGrp="1"/>
          </p:cNvSpPr>
          <p:nvPr>
            <p:ph type="title"/>
          </p:nvPr>
        </p:nvSpPr>
        <p:spPr/>
        <p:txBody>
          <a:bodyPr/>
          <a:lstStyle/>
          <a:p>
            <a:r>
              <a:rPr lang="en-US" dirty="0"/>
              <a:t>Improvement questions</a:t>
            </a:r>
          </a:p>
        </p:txBody>
      </p:sp>
      <p:sp>
        <p:nvSpPr>
          <p:cNvPr id="3" name="Text Placeholder 2">
            <a:extLst>
              <a:ext uri="{FF2B5EF4-FFF2-40B4-BE49-F238E27FC236}">
                <a16:creationId xmlns:a16="http://schemas.microsoft.com/office/drawing/2014/main" id="{02D3AE32-1375-ED4B-A91A-7FE5ADF6CB07}"/>
              </a:ext>
            </a:extLst>
          </p:cNvPr>
          <p:cNvSpPr>
            <a:spLocks noGrp="1"/>
          </p:cNvSpPr>
          <p:nvPr>
            <p:ph type="body" idx="1"/>
          </p:nvPr>
        </p:nvSpPr>
        <p:spPr>
          <a:xfrm>
            <a:off x="628650" y="1149411"/>
            <a:ext cx="7886700" cy="3263400"/>
          </a:xfrm>
        </p:spPr>
        <p:txBody>
          <a:bodyPr/>
          <a:lstStyle/>
          <a:p>
            <a:pPr marL="228600"/>
            <a:r>
              <a:rPr lang="en-US" dirty="0"/>
              <a:t>We have four key improvement questions to </a:t>
            </a:r>
            <a:br>
              <a:rPr lang="en-US" dirty="0"/>
            </a:br>
            <a:r>
              <a:rPr lang="en-US" dirty="0"/>
              <a:t>improve our work: </a:t>
            </a:r>
          </a:p>
        </p:txBody>
      </p:sp>
      <p:sp>
        <p:nvSpPr>
          <p:cNvPr id="4" name="Google Shape;197;p34">
            <a:extLst>
              <a:ext uri="{FF2B5EF4-FFF2-40B4-BE49-F238E27FC236}">
                <a16:creationId xmlns:a16="http://schemas.microsoft.com/office/drawing/2014/main" id="{7EC6D49D-EECD-B64A-87DB-8E1EDF4242FA}"/>
              </a:ext>
            </a:extLst>
          </p:cNvPr>
          <p:cNvSpPr txBox="1"/>
          <p:nvPr/>
        </p:nvSpPr>
        <p:spPr>
          <a:xfrm>
            <a:off x="812801" y="4471604"/>
            <a:ext cx="5334000" cy="572700"/>
          </a:xfrm>
          <a:prstGeom prst="rect">
            <a:avLst/>
          </a:prstGeom>
          <a:noFill/>
          <a:ln>
            <a:noFill/>
          </a:ln>
        </p:spPr>
        <p:txBody>
          <a:bodyPr spcFirstLastPara="1" wrap="square" lIns="91425" tIns="91425" rIns="91425" bIns="91425" anchor="t" anchorCtr="0">
            <a:noAutofit/>
          </a:bodyPr>
          <a:lstStyle/>
          <a:p>
            <a:r>
              <a:rPr lang="en-US" sz="1000" dirty="0">
                <a:solidFill>
                  <a:srgbClr val="888888"/>
                </a:solidFill>
                <a:ea typeface="Calibri"/>
                <a:cs typeface="Calibri"/>
                <a:sym typeface="Calibri"/>
              </a:rPr>
              <a:t>Source: Adapted from </a:t>
            </a:r>
            <a:r>
              <a:rPr lang="en-US" sz="1000" dirty="0">
                <a:solidFill>
                  <a:srgbClr val="888888"/>
                </a:solidFill>
                <a:ea typeface="Calibri"/>
                <a:sym typeface="Calibri"/>
              </a:rPr>
              <a:t>Langley (2009)</a:t>
            </a:r>
            <a:r>
              <a:rPr lang="en-US" sz="1000" dirty="0">
                <a:solidFill>
                  <a:srgbClr val="888888"/>
                </a:solidFill>
                <a:ea typeface="Calibri"/>
                <a:cs typeface="Calibri"/>
                <a:sym typeface="Calibri"/>
              </a:rPr>
              <a:t>.</a:t>
            </a:r>
          </a:p>
        </p:txBody>
      </p:sp>
      <p:sp>
        <p:nvSpPr>
          <p:cNvPr id="5" name="Rectangle 4">
            <a:extLst>
              <a:ext uri="{FF2B5EF4-FFF2-40B4-BE49-F238E27FC236}">
                <a16:creationId xmlns:a16="http://schemas.microsoft.com/office/drawing/2014/main" id="{DCBF01E4-186F-604D-A931-9225BEC570C9}"/>
              </a:ext>
            </a:extLst>
          </p:cNvPr>
          <p:cNvSpPr/>
          <p:nvPr/>
        </p:nvSpPr>
        <p:spPr>
          <a:xfrm>
            <a:off x="812798" y="1919159"/>
            <a:ext cx="6007101" cy="549543"/>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B264D2-F8C6-A04C-B97F-622A8BB6357F}"/>
              </a:ext>
            </a:extLst>
          </p:cNvPr>
          <p:cNvSpPr/>
          <p:nvPr/>
        </p:nvSpPr>
        <p:spPr>
          <a:xfrm>
            <a:off x="812799" y="2542352"/>
            <a:ext cx="6007101" cy="549543"/>
          </a:xfrm>
          <a:prstGeom prst="rect">
            <a:avLst/>
          </a:prstGeom>
          <a:solidFill>
            <a:srgbClr val="7030A0">
              <a:alpha val="83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2259F2-87C0-EA4C-A9F1-DCBCCC3D868E}"/>
              </a:ext>
            </a:extLst>
          </p:cNvPr>
          <p:cNvSpPr/>
          <p:nvPr/>
        </p:nvSpPr>
        <p:spPr>
          <a:xfrm>
            <a:off x="812799" y="3160307"/>
            <a:ext cx="6007101" cy="549543"/>
          </a:xfrm>
          <a:prstGeom prst="rect">
            <a:avLst/>
          </a:prstGeom>
          <a:solidFill>
            <a:srgbClr val="7030A0">
              <a:alpha val="57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4B207D02-D90C-CC42-8376-B90C5E9653B3}"/>
              </a:ext>
            </a:extLst>
          </p:cNvPr>
          <p:cNvSpPr txBox="1">
            <a:spLocks/>
          </p:cNvSpPr>
          <p:nvPr/>
        </p:nvSpPr>
        <p:spPr>
          <a:xfrm>
            <a:off x="812801" y="1992809"/>
            <a:ext cx="4695591"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1. What are our priority needs?</a:t>
            </a:r>
          </a:p>
        </p:txBody>
      </p:sp>
      <p:sp>
        <p:nvSpPr>
          <p:cNvPr id="9" name="Text Placeholder 2">
            <a:extLst>
              <a:ext uri="{FF2B5EF4-FFF2-40B4-BE49-F238E27FC236}">
                <a16:creationId xmlns:a16="http://schemas.microsoft.com/office/drawing/2014/main" id="{27FF1B24-A4FD-7441-961C-F7ED13B7BEC4}"/>
              </a:ext>
            </a:extLst>
          </p:cNvPr>
          <p:cNvSpPr txBox="1">
            <a:spLocks/>
          </p:cNvSpPr>
          <p:nvPr/>
        </p:nvSpPr>
        <p:spPr>
          <a:xfrm>
            <a:off x="812801" y="2585364"/>
            <a:ext cx="4695591"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2. What is the problem we are trying to solve?</a:t>
            </a:r>
          </a:p>
        </p:txBody>
      </p:sp>
      <p:sp>
        <p:nvSpPr>
          <p:cNvPr id="10" name="Text Placeholder 2">
            <a:extLst>
              <a:ext uri="{FF2B5EF4-FFF2-40B4-BE49-F238E27FC236}">
                <a16:creationId xmlns:a16="http://schemas.microsoft.com/office/drawing/2014/main" id="{13B4E2C2-8BA2-9A42-BE84-E768E278538E}"/>
              </a:ext>
            </a:extLst>
          </p:cNvPr>
          <p:cNvSpPr txBox="1">
            <a:spLocks/>
          </p:cNvSpPr>
          <p:nvPr/>
        </p:nvSpPr>
        <p:spPr>
          <a:xfrm>
            <a:off x="812801" y="3194779"/>
            <a:ext cx="5753099"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3. What might we change or introduce, and why?</a:t>
            </a:r>
          </a:p>
        </p:txBody>
      </p:sp>
      <p:sp>
        <p:nvSpPr>
          <p:cNvPr id="13" name="Rectangle 12">
            <a:extLst>
              <a:ext uri="{FF2B5EF4-FFF2-40B4-BE49-F238E27FC236}">
                <a16:creationId xmlns:a16="http://schemas.microsoft.com/office/drawing/2014/main" id="{517AB170-A00E-F547-BD83-FC9C9F8B8639}"/>
              </a:ext>
            </a:extLst>
          </p:cNvPr>
          <p:cNvSpPr/>
          <p:nvPr/>
        </p:nvSpPr>
        <p:spPr>
          <a:xfrm>
            <a:off x="812799" y="3773562"/>
            <a:ext cx="6007101" cy="549543"/>
          </a:xfrm>
          <a:prstGeom prst="rect">
            <a:avLst/>
          </a:prstGeom>
          <a:solidFill>
            <a:srgbClr val="7030A0">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6E58EF21-9EB6-9441-8E2B-A76FC75D6B8F}"/>
              </a:ext>
            </a:extLst>
          </p:cNvPr>
          <p:cNvSpPr txBox="1">
            <a:spLocks/>
          </p:cNvSpPr>
          <p:nvPr/>
        </p:nvSpPr>
        <p:spPr>
          <a:xfrm>
            <a:off x="812799" y="3809211"/>
            <a:ext cx="5664199"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4. How will we test and build confidence in our changes?</a:t>
            </a:r>
          </a:p>
        </p:txBody>
      </p:sp>
      <p:sp>
        <p:nvSpPr>
          <p:cNvPr id="11" name="Slide Number Placeholder 10">
            <a:extLst>
              <a:ext uri="{FF2B5EF4-FFF2-40B4-BE49-F238E27FC236}">
                <a16:creationId xmlns:a16="http://schemas.microsoft.com/office/drawing/2014/main" id="{4484DC3C-40B2-4E90-B282-858A061B45CA}"/>
              </a:ext>
            </a:extLst>
          </p:cNvPr>
          <p:cNvSpPr>
            <a:spLocks noGrp="1"/>
          </p:cNvSpPr>
          <p:nvPr>
            <p:ph type="sldNum" idx="12"/>
          </p:nvPr>
        </p:nvSpPr>
        <p:spPr/>
        <p:txBody>
          <a:bodyPr/>
          <a:lstStyle/>
          <a:p>
            <a:fld id="{00000000-1234-1234-1234-123412341234}" type="slidenum">
              <a:rPr lang="en"/>
              <a:t>7</a:t>
            </a:fld>
            <a:endParaRPr lang="en-US"/>
          </a:p>
        </p:txBody>
      </p:sp>
      <p:sp>
        <p:nvSpPr>
          <p:cNvPr id="12" name="Left Arrow 11">
            <a:extLst>
              <a:ext uri="{FF2B5EF4-FFF2-40B4-BE49-F238E27FC236}">
                <a16:creationId xmlns:a16="http://schemas.microsoft.com/office/drawing/2014/main" id="{B0C59D61-CE6B-BB45-81D2-42E6FFEC4D39}"/>
              </a:ext>
            </a:extLst>
          </p:cNvPr>
          <p:cNvSpPr/>
          <p:nvPr/>
        </p:nvSpPr>
        <p:spPr>
          <a:xfrm>
            <a:off x="7004049" y="3928772"/>
            <a:ext cx="648586" cy="239122"/>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50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p31"/>
          <p:cNvSpPr txBox="1">
            <a:spLocks noGrp="1"/>
          </p:cNvSpPr>
          <p:nvPr>
            <p:ph type="body" idx="1"/>
          </p:nvPr>
        </p:nvSpPr>
        <p:spPr>
          <a:xfrm>
            <a:off x="814250" y="1369225"/>
            <a:ext cx="7701000" cy="3263400"/>
          </a:xfrm>
          <a:prstGeom prst="rect">
            <a:avLst/>
          </a:prstGeom>
        </p:spPr>
        <p:txBody>
          <a:bodyPr spcFirstLastPara="1" wrap="square" lIns="0" tIns="34275" rIns="68575" bIns="34275" anchor="t" anchorCtr="0">
            <a:noAutofit/>
          </a:bodyPr>
          <a:lstStyle/>
          <a:p>
            <a:pPr marL="571500" lvl="0" indent="-342900">
              <a:spcAft>
                <a:spcPts val="1200"/>
              </a:spcAft>
              <a:buClr>
                <a:srgbClr val="44546A"/>
              </a:buClr>
              <a:buSzPct val="100000"/>
              <a:buFont typeface="Arial" panose="020B0604020202020204" pitchFamily="34" charset="0"/>
              <a:buChar char="●"/>
            </a:pPr>
            <a:r>
              <a:rPr lang="en" sz="2000" b="0" dirty="0">
                <a:solidFill>
                  <a:srgbClr val="44546A"/>
                </a:solidFill>
                <a:latin typeface="Calibri" panose="020F0502020204030204" pitchFamily="34" charset="0"/>
                <a:cs typeface="Calibri" panose="020F0502020204030204" pitchFamily="34" charset="0"/>
                <a:sym typeface="Calibri"/>
              </a:rPr>
              <a:t>Reflect on how inquiry cycles can help your team learn.</a:t>
            </a:r>
          </a:p>
          <a:p>
            <a:pPr marL="571500" indent="-342900">
              <a:spcAft>
                <a:spcPts val="1200"/>
              </a:spcAft>
              <a:buClr>
                <a:srgbClr val="44546A"/>
              </a:buClr>
              <a:buSzPct val="100000"/>
              <a:buFont typeface="Arial" panose="020B0604020202020204" pitchFamily="34" charset="0"/>
              <a:buChar char="●"/>
            </a:pPr>
            <a:r>
              <a:rPr lang="en-US" sz="2000" b="0" dirty="0">
                <a:solidFill>
                  <a:srgbClr val="44546A"/>
                </a:solidFill>
                <a:latin typeface="Calibri" panose="020F0502020204030204" pitchFamily="34" charset="0"/>
                <a:cs typeface="Calibri" panose="020F0502020204030204" pitchFamily="34" charset="0"/>
                <a:sym typeface="Calibri"/>
              </a:rPr>
              <a:t>Understand the steps of the inquiry cycle process.</a:t>
            </a:r>
            <a:endParaRPr lang="en" sz="2000" b="0" dirty="0">
              <a:solidFill>
                <a:srgbClr val="44546A"/>
              </a:solidFill>
              <a:latin typeface="Calibri" panose="020F0502020204030204" pitchFamily="34" charset="0"/>
              <a:cs typeface="Calibri" panose="020F0502020204030204" pitchFamily="34" charset="0"/>
              <a:sym typeface="Calibri"/>
            </a:endParaRPr>
          </a:p>
          <a:p>
            <a:pPr marL="571500" lvl="0" indent="-342900">
              <a:spcAft>
                <a:spcPts val="1200"/>
              </a:spcAft>
              <a:buClr>
                <a:srgbClr val="44546A"/>
              </a:buClr>
              <a:buSzPct val="100000"/>
              <a:buFont typeface="Arial" panose="020B0604020202020204" pitchFamily="34" charset="0"/>
              <a:buChar char="●"/>
            </a:pPr>
            <a:r>
              <a:rPr lang="en" sz="2000" b="0" dirty="0">
                <a:solidFill>
                  <a:srgbClr val="44546A"/>
                </a:solidFill>
                <a:latin typeface="Calibri" panose="020F0502020204030204" pitchFamily="34" charset="0"/>
                <a:cs typeface="Calibri" panose="020F0502020204030204" pitchFamily="34" charset="0"/>
                <a:sym typeface="Calibri"/>
              </a:rPr>
              <a:t>Consider how to build confidence in changes and adopt new practices.</a:t>
            </a:r>
            <a:endParaRPr sz="2000" b="0" dirty="0">
              <a:solidFill>
                <a:srgbClr val="44546A"/>
              </a:solidFill>
              <a:latin typeface="Calibri" panose="020F0502020204030204" pitchFamily="34" charset="0"/>
              <a:cs typeface="Calibri" panose="020F0502020204030204" pitchFamily="34" charset="0"/>
              <a:sym typeface="Calibri"/>
            </a:endParaRPr>
          </a:p>
        </p:txBody>
      </p:sp>
      <p:sp>
        <p:nvSpPr>
          <p:cNvPr id="186" name="Google Shape;186;p31"/>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r>
              <a:rPr lang="en" dirty="0"/>
              <a:t>Learning targets</a:t>
            </a:r>
            <a:endParaRPr dirty="0"/>
          </a:p>
        </p:txBody>
      </p:sp>
      <p:sp>
        <p:nvSpPr>
          <p:cNvPr id="2" name="Slide Number Placeholder 1">
            <a:extLst>
              <a:ext uri="{FF2B5EF4-FFF2-40B4-BE49-F238E27FC236}">
                <a16:creationId xmlns:a16="http://schemas.microsoft.com/office/drawing/2014/main" id="{797AF75A-9E7A-40E6-840C-E0CFCCFD5E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p32"/>
          <p:cNvSpPr txBox="1">
            <a:spLocks noGrp="1"/>
          </p:cNvSpPr>
          <p:nvPr>
            <p:ph type="body" idx="1"/>
          </p:nvPr>
        </p:nvSpPr>
        <p:spPr>
          <a:xfrm>
            <a:off x="882175" y="1369225"/>
            <a:ext cx="7633200" cy="3263400"/>
          </a:xfrm>
          <a:prstGeom prst="rect">
            <a:avLst/>
          </a:prstGeom>
        </p:spPr>
        <p:txBody>
          <a:bodyPr spcFirstLastPara="1" wrap="square" lIns="0" tIns="34275" rIns="68575" bIns="34275" anchor="t" anchorCtr="0">
            <a:noAutofit/>
          </a:bodyPr>
          <a:lstStyle/>
          <a:p>
            <a:pPr marL="571500" lvl="0" indent="-342900">
              <a:spcAft>
                <a:spcPts val="1200"/>
              </a:spcAft>
              <a:buClr>
                <a:srgbClr val="44546A"/>
              </a:buClr>
              <a:buFont typeface="Arial" panose="020B0604020202020204" pitchFamily="34" charset="0"/>
              <a:buChar char="●"/>
            </a:pPr>
            <a:r>
              <a:rPr lang="en" sz="2000" b="0" dirty="0">
                <a:solidFill>
                  <a:srgbClr val="44546A"/>
                </a:solidFill>
                <a:latin typeface="Calibri" panose="020F0502020204030204" pitchFamily="34" charset="0"/>
                <a:cs typeface="Calibri" panose="020F0502020204030204" pitchFamily="34" charset="0"/>
                <a:sym typeface="Calibri"/>
              </a:rPr>
              <a:t>Engaging in inquiry cycles.</a:t>
            </a:r>
            <a:endParaRPr sz="2000" b="0" dirty="0">
              <a:solidFill>
                <a:srgbClr val="44546A"/>
              </a:solidFill>
              <a:latin typeface="Calibri" panose="020F0502020204030204" pitchFamily="34" charset="0"/>
              <a:cs typeface="Calibri" panose="020F0502020204030204" pitchFamily="34" charset="0"/>
              <a:sym typeface="Calibri"/>
            </a:endParaRPr>
          </a:p>
          <a:p>
            <a:pPr marL="571500" lvl="0" indent="-342900">
              <a:spcAft>
                <a:spcPts val="1200"/>
              </a:spcAft>
              <a:buClr>
                <a:srgbClr val="44546A"/>
              </a:buClr>
              <a:buFont typeface="Arial" panose="020B0604020202020204" pitchFamily="34" charset="0"/>
              <a:buChar char="●"/>
            </a:pPr>
            <a:r>
              <a:rPr lang="en" sz="2000" b="0" dirty="0">
                <a:solidFill>
                  <a:srgbClr val="44546A"/>
                </a:solidFill>
                <a:latin typeface="Calibri" panose="020F0502020204030204" pitchFamily="34" charset="0"/>
                <a:cs typeface="Calibri" panose="020F0502020204030204" pitchFamily="34" charset="0"/>
                <a:sym typeface="Calibri"/>
              </a:rPr>
              <a:t>Introduction to Plan-Do-Study-Act cycles (PDSAs).</a:t>
            </a:r>
            <a:endParaRPr sz="2000" b="0" dirty="0">
              <a:solidFill>
                <a:srgbClr val="44546A"/>
              </a:solidFill>
              <a:latin typeface="Calibri" panose="020F0502020204030204" pitchFamily="34" charset="0"/>
              <a:cs typeface="Calibri" panose="020F0502020204030204" pitchFamily="34" charset="0"/>
              <a:sym typeface="Calibri"/>
            </a:endParaRPr>
          </a:p>
          <a:p>
            <a:pPr marL="571500" lvl="0" indent="-342900">
              <a:spcAft>
                <a:spcPts val="1200"/>
              </a:spcAft>
              <a:buClr>
                <a:srgbClr val="44546A"/>
              </a:buClr>
              <a:buFont typeface="Arial" panose="020B0604020202020204" pitchFamily="34" charset="0"/>
              <a:buChar char="●"/>
            </a:pPr>
            <a:r>
              <a:rPr lang="en" sz="2000" b="0" dirty="0">
                <a:solidFill>
                  <a:srgbClr val="44546A"/>
                </a:solidFill>
                <a:latin typeface="Calibri" panose="020F0502020204030204" pitchFamily="34" charset="0"/>
                <a:cs typeface="Calibri" panose="020F0502020204030204" pitchFamily="34" charset="0"/>
                <a:sym typeface="Calibri"/>
              </a:rPr>
              <a:t>Building confidence in changes.</a:t>
            </a:r>
            <a:endParaRPr sz="2000" b="0" dirty="0">
              <a:solidFill>
                <a:srgbClr val="44546A"/>
              </a:solidFill>
              <a:latin typeface="Calibri" panose="020F0502020204030204" pitchFamily="34" charset="0"/>
              <a:cs typeface="Calibri" panose="020F0502020204030204" pitchFamily="34" charset="0"/>
              <a:sym typeface="Calibri"/>
            </a:endParaRPr>
          </a:p>
          <a:p>
            <a:pPr marL="457200" lvl="0" indent="0" algn="l" rtl="0">
              <a:lnSpc>
                <a:spcPct val="100000"/>
              </a:lnSpc>
              <a:spcBef>
                <a:spcPts val="800"/>
              </a:spcBef>
              <a:spcAft>
                <a:spcPts val="0"/>
              </a:spcAft>
              <a:buNone/>
            </a:pPr>
            <a:endParaRPr sz="2000" dirty="0"/>
          </a:p>
        </p:txBody>
      </p:sp>
      <p:sp>
        <p:nvSpPr>
          <p:cNvPr id="192" name="Google Shape;192;p32"/>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r>
              <a:rPr lang="en" dirty="0"/>
              <a:t>Topics</a:t>
            </a:r>
            <a:endParaRPr dirty="0"/>
          </a:p>
        </p:txBody>
      </p:sp>
      <p:sp>
        <p:nvSpPr>
          <p:cNvPr id="2" name="Slide Number Placeholder 1">
            <a:extLst>
              <a:ext uri="{FF2B5EF4-FFF2-40B4-BE49-F238E27FC236}">
                <a16:creationId xmlns:a16="http://schemas.microsoft.com/office/drawing/2014/main" id="{2DD4CA6D-7CF4-480F-9197-BDDC2BD314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Facilitating Improvemen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acilitating Improvement" id="{1545EC5E-309C-45F9-83D5-71B67274A29F}" vid="{B7E96C20-C79A-499C-AFFA-C24C6629218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4662</TotalTime>
  <Words>5469</Words>
  <Application>Microsoft Office PowerPoint</Application>
  <PresentationFormat>On-screen Show (16:9)</PresentationFormat>
  <Paragraphs>406</Paragraphs>
  <Slides>45</Slides>
  <Notes>42</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Facilitating Improvement</vt:lpstr>
      <vt:lpstr>Custom Design</vt:lpstr>
      <vt:lpstr>Office Theme</vt:lpstr>
      <vt:lpstr>Facilitating Improvement in Teacher Practice</vt:lpstr>
      <vt:lpstr>Acknowledgments</vt:lpstr>
      <vt:lpstr>Welcome</vt:lpstr>
      <vt:lpstr>Community agreements</vt:lpstr>
      <vt:lpstr>Progress check-in</vt:lpstr>
      <vt:lpstr>Learning arc for modules</vt:lpstr>
      <vt:lpstr>Improvement questions</vt:lpstr>
      <vt:lpstr>Learning targets</vt:lpstr>
      <vt:lpstr>Topics</vt:lpstr>
      <vt:lpstr>Engaging in inquiry cycles</vt:lpstr>
      <vt:lpstr>An improvement story: Lemmon Valley 3rd grade team</vt:lpstr>
      <vt:lpstr>An improvement story: Lemmon Valley 3rd grade team</vt:lpstr>
      <vt:lpstr>An improvement story: Lemmon Valley 3rd grade team</vt:lpstr>
      <vt:lpstr>Self-reflection</vt:lpstr>
      <vt:lpstr>Rapid cycles of improvement</vt:lpstr>
      <vt:lpstr>Rapid cycles of improvement </vt:lpstr>
      <vt:lpstr>Rapid cycles of improvement </vt:lpstr>
      <vt:lpstr>Rapid cycles of improvement </vt:lpstr>
      <vt:lpstr>Understanding why you are improving</vt:lpstr>
      <vt:lpstr>Self-reflection</vt:lpstr>
      <vt:lpstr>Introduction to PDSAs</vt:lpstr>
      <vt:lpstr>What is a PDSA?</vt:lpstr>
      <vt:lpstr>Improvement questions</vt:lpstr>
      <vt:lpstr>What is a PDSA?</vt:lpstr>
      <vt:lpstr>PDSAs: A cycle of learning</vt:lpstr>
      <vt:lpstr>Teacher inquiry cycle</vt:lpstr>
      <vt:lpstr>Learning huddles</vt:lpstr>
      <vt:lpstr>Learning huddles work in a sequence</vt:lpstr>
      <vt:lpstr>Learning huddles review</vt:lpstr>
      <vt:lpstr>Planning learning huddles for your team</vt:lpstr>
      <vt:lpstr>Planning learning huddles for your team</vt:lpstr>
      <vt:lpstr>Small-group discussion</vt:lpstr>
      <vt:lpstr>Building confidence in changes</vt:lpstr>
      <vt:lpstr>Building confidence in changes</vt:lpstr>
      <vt:lpstr>What is confidence?</vt:lpstr>
      <vt:lpstr>Understanding why you are improving</vt:lpstr>
      <vt:lpstr>An improvement story: Lemmon Valley 3rd grade team</vt:lpstr>
      <vt:lpstr>Equity pause</vt:lpstr>
      <vt:lpstr>Next steps</vt:lpstr>
      <vt:lpstr>Module review</vt:lpstr>
      <vt:lpstr>Action period work</vt:lpstr>
      <vt:lpstr>Closing reflection</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Improvement</dc:title>
  <dc:creator>Randy Mangubat</dc:creator>
  <cp:lastModifiedBy>Kim Austin</cp:lastModifiedBy>
  <cp:revision>800</cp:revision>
  <dcterms:created xsi:type="dcterms:W3CDTF">2021-01-21T21:12:29Z</dcterms:created>
  <dcterms:modified xsi:type="dcterms:W3CDTF">2022-10-25T23:51:53Z</dcterms:modified>
</cp:coreProperties>
</file>