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4" r:id="rId2"/>
    <p:sldMasterId id="2147483674" r:id="rId3"/>
  </p:sldMasterIdLst>
  <p:notesMasterIdLst>
    <p:notesMasterId r:id="rId56"/>
  </p:notesMasterIdLst>
  <p:sldIdLst>
    <p:sldId id="256" r:id="rId4"/>
    <p:sldId id="351" r:id="rId5"/>
    <p:sldId id="258" r:id="rId6"/>
    <p:sldId id="259" r:id="rId7"/>
    <p:sldId id="260" r:id="rId8"/>
    <p:sldId id="261" r:id="rId9"/>
    <p:sldId id="262" r:id="rId10"/>
    <p:sldId id="263" r:id="rId11"/>
    <p:sldId id="264" r:id="rId12"/>
    <p:sldId id="265" r:id="rId13"/>
    <p:sldId id="266" r:id="rId14"/>
    <p:sldId id="37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47" r:id="rId39"/>
    <p:sldId id="348" r:id="rId40"/>
    <p:sldId id="344" r:id="rId41"/>
    <p:sldId id="292" r:id="rId42"/>
    <p:sldId id="293" r:id="rId43"/>
    <p:sldId id="294" r:id="rId44"/>
    <p:sldId id="295" r:id="rId45"/>
    <p:sldId id="356" r:id="rId46"/>
    <p:sldId id="296" r:id="rId47"/>
    <p:sldId id="297" r:id="rId48"/>
    <p:sldId id="298" r:id="rId49"/>
    <p:sldId id="299" r:id="rId50"/>
    <p:sldId id="300" r:id="rId51"/>
    <p:sldId id="301" r:id="rId52"/>
    <p:sldId id="373" r:id="rId53"/>
    <p:sldId id="371" r:id="rId54"/>
    <p:sldId id="372"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Corbel" panose="020B0503020204020204" pitchFamily="34" charset="0"/>
      <p:regular r:id="rId61"/>
      <p:bold r:id="rId62"/>
      <p:italic r:id="rId63"/>
      <p:boldItalic r:id="rId64"/>
    </p:embeddedFont>
    <p:embeddedFont>
      <p:font typeface="Gill Sans" panose="020B0604020202020204" charset="0"/>
      <p:regular r:id="rId65"/>
      <p:bold r:id="rId66"/>
    </p:embeddedFont>
    <p:embeddedFont>
      <p:font typeface="Trebuchet MS" panose="020B0603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jMo4zXPjuaW7nolq9h+wmzsSfsf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C5A22-29F5-069D-14C6-CF0FF3B69D0D}" name="John Rice" initials="MOU" userId="John Rice" providerId="None"/>
  <p188:author id="{C8D70328-EAFC-6A3F-5A21-F3939E4496A1}" name="Amy Johnson" initials="AJ" userId="Amy Johnson" providerId="None"/>
  <p188:author id="{F321235F-A5F5-65FB-9AAC-E87FC5C58FF6}" name="Lori Van Houten" initials="LVH" userId="S::lvanhou@wested.org::9781f2a4-c9ad-4065-9786-690c9e63ae09" providerId="AD"/>
  <p188:author id="{1A5DABA5-64AD-5110-F89A-B4947901D7CE}" name="Cathy Cambron" initials="CC" userId="Cathy Cambr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ori Van Houten" initials="" lastIdx="13" clrIdx="0"/>
  <p:cmAuthor id="1" name="Microsoft Office User" initials="" lastIdx="11" clrIdx="1"/>
  <p:cmAuthor id="2" name="Alicia Bowman" initials="" lastIdx="1" clrIdx="2"/>
  <p:cmAuthor id="3" name="Lori Van Houten" initials="LVH" lastIdx="1" clrIdx="3">
    <p:extLst>
      <p:ext uri="{19B8F6BF-5375-455C-9EA6-DF929625EA0E}">
        <p15:presenceInfo xmlns:p15="http://schemas.microsoft.com/office/powerpoint/2012/main" userId="S::lvanhou@wested.org::9781f2a4-c9ad-4065-9786-690c9e63ae09" providerId="AD"/>
      </p:ext>
    </p:extLst>
  </p:cmAuthor>
  <p:cmAuthor id="4" name="Alicia Bowman" initials="AB" lastIdx="1" clrIdx="4">
    <p:extLst>
      <p:ext uri="{19B8F6BF-5375-455C-9EA6-DF929625EA0E}">
        <p15:presenceInfo xmlns:p15="http://schemas.microsoft.com/office/powerpoint/2012/main" userId="hRW0goNdaGp10h3uDgkUzIlkMomQPximKnxPRHPsJLQ=" providerId="None"/>
      </p:ext>
    </p:extLst>
  </p:cmAuthor>
  <p:cmAuthor id="5" name="Cathy Cambron" initials="CC" lastIdx="17" clrIdx="5">
    <p:extLst>
      <p:ext uri="{19B8F6BF-5375-455C-9EA6-DF929625EA0E}">
        <p15:presenceInfo xmlns:p15="http://schemas.microsoft.com/office/powerpoint/2012/main" userId="Cathy Camb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503BD-C1EA-4B0C-BBC0-1F17B5C5EC83}" v="2" dt="2022-10-25T23:18:15.599"/>
    <p1510:client id="{5FCD5860-C7B3-4CF1-979A-FCA0DB60C535}" v="2" dt="2022-07-01T18:29:41.248"/>
    <p1510:client id="{8CA6AC23-A51F-4084-8D4B-EA363A3E1033}" v="1" dt="2022-09-14T17:58:45.332"/>
  </p1510:revLst>
</p1510:revInfo>
</file>

<file path=ppt/tableStyles.xml><?xml version="1.0" encoding="utf-8"?>
<a:tblStyleLst xmlns:a="http://schemas.openxmlformats.org/drawingml/2006/main" def="{512FEF43-0C47-4230-9FA3-CF5E8206FF32}">
  <a:tblStyle styleId="{512FEF43-0C47-4230-9FA3-CF5E8206FF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30"/>
    <p:restoredTop sz="78662"/>
  </p:normalViewPr>
  <p:slideViewPr>
    <p:cSldViewPr snapToGrid="0">
      <p:cViewPr>
        <p:scale>
          <a:sx n="306" d="100"/>
          <a:sy n="306" d="100"/>
        </p:scale>
        <p:origin x="-256" y="-29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customschemas.google.com/relationships/presentationmetadata" Target="metadata"/><Relationship Id="rId80"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8CA6AC23-A51F-4084-8D4B-EA363A3E1033}"/>
    <pc:docChg chg="modSld">
      <pc:chgData name="Kim Austin" userId="ps/kO6BA9KWAjHLbsxv9pWngsZodD48B/mc8PTE1gFM=" providerId="None" clId="Web-{8CA6AC23-A51F-4084-8D4B-EA363A3E1033}" dt="2022-09-14T17:58:45.332" v="0" actId="20577"/>
      <pc:docMkLst>
        <pc:docMk/>
      </pc:docMkLst>
      <pc:sldChg chg="modSp">
        <pc:chgData name="Kim Austin" userId="ps/kO6BA9KWAjHLbsxv9pWngsZodD48B/mc8PTE1gFM=" providerId="None" clId="Web-{8CA6AC23-A51F-4084-8D4B-EA363A3E1033}" dt="2022-09-14T17:58:45.332" v="0" actId="20577"/>
        <pc:sldMkLst>
          <pc:docMk/>
          <pc:sldMk cId="0" sldId="256"/>
        </pc:sldMkLst>
        <pc:spChg chg="mod">
          <ac:chgData name="Kim Austin" userId="ps/kO6BA9KWAjHLbsxv9pWngsZodD48B/mc8PTE1gFM=" providerId="None" clId="Web-{8CA6AC23-A51F-4084-8D4B-EA363A3E1033}" dt="2022-09-14T17:58:45.332" v="0" actId="20577"/>
          <ac:spMkLst>
            <pc:docMk/>
            <pc:sldMk cId="0" sldId="256"/>
            <ac:spMk id="117" creationId="{00000000-0000-0000-0000-000000000000}"/>
          </ac:spMkLst>
        </pc:spChg>
      </pc:sldChg>
    </pc:docChg>
  </pc:docChgLst>
  <pc:docChgLst>
    <pc:chgData name="Kim Austin" userId="ps/kO6BA9KWAjHLbsxv9pWngsZodD48B/mc8PTE1gFM=" providerId="None" clId="Web-{189503BD-C1EA-4B0C-BBC0-1F17B5C5EC83}"/>
    <pc:docChg chg="modSld">
      <pc:chgData name="Kim Austin" userId="ps/kO6BA9KWAjHLbsxv9pWngsZodD48B/mc8PTE1gFM=" providerId="None" clId="Web-{189503BD-C1EA-4B0C-BBC0-1F17B5C5EC83}" dt="2022-10-25T23:18:15.599" v="1" actId="20577"/>
      <pc:docMkLst>
        <pc:docMk/>
      </pc:docMkLst>
      <pc:sldChg chg="modSp">
        <pc:chgData name="Kim Austin" userId="ps/kO6BA9KWAjHLbsxv9pWngsZodD48B/mc8PTE1gFM=" providerId="None" clId="Web-{189503BD-C1EA-4B0C-BBC0-1F17B5C5EC83}" dt="2022-10-25T23:18:15.599" v="1" actId="20577"/>
        <pc:sldMkLst>
          <pc:docMk/>
          <pc:sldMk cId="3053647648" sldId="372"/>
        </pc:sldMkLst>
        <pc:spChg chg="mod">
          <ac:chgData name="Kim Austin" userId="ps/kO6BA9KWAjHLbsxv9pWngsZodD48B/mc8PTE1gFM=" providerId="None" clId="Web-{189503BD-C1EA-4B0C-BBC0-1F17B5C5EC83}" dt="2022-10-25T23:18:15.599" v="1" actId="20577"/>
          <ac:spMkLst>
            <pc:docMk/>
            <pc:sldMk cId="3053647648" sldId="372"/>
            <ac:spMk id="2" creationId="{CBB7FAAC-2988-484E-A5E4-78FF0300A4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Provide a few minutes for individual reflection in the participant workbook, and then ask if anyone would like to share their response with the group. Take two to three responses and move on.</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Be prepared to give an example for the second question if participants don’t have one.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f51b2166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f51b2166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Remind participants that in Module 2, we said a system is more than a sum of its parts. It is the complex interrelationships between the parts that make a system work; some of these are above the surface, and some are below. If you take the time to understand the system in which a problem is operating, you can change the outcome. We’ll learn how to find the root cause of a problem to think about what we need to change and why.</a:t>
            </a:r>
          </a:p>
          <a:p>
            <a:pPr marL="0" lvl="0" indent="0" algn="l" rtl="0">
              <a:spcBef>
                <a:spcPts val="0"/>
              </a:spcBef>
              <a:spcAft>
                <a:spcPts val="0"/>
              </a:spcAft>
              <a:buClr>
                <a:srgbClr val="000000"/>
              </a:buClr>
              <a:buSzPts val="1100"/>
              <a:buFont typeface="Arial"/>
              <a:buNone/>
            </a:pPr>
            <a:endParaRPr dirty="0"/>
          </a:p>
        </p:txBody>
      </p:sp>
      <p:sp>
        <p:nvSpPr>
          <p:cNvPr id="477" name="Google Shape;477;g9f51b2166f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Emphasize the last paragraph. Focusing on the root cause is about preventing the problem from recurring. As when you are pulling weeds from a garden, if you miss the roots, the weed will grow back.</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Share that you may not immediately identify the root cause correctly; but using the scientific method, you get as close as possible and then test your methods to prove or disprove your hypothesis.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a few minutes for individual reflection in the workbook, and then ask if anyone would like to share their response with the group. Take two to three responses and move on.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Suggest that as you describe each method of conducting a root cause analysis, participants follow along in their workbooks and highlight or make notes about how they might use these strategies to identify the root cause of their identified need or problem.</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Tell participants the full instructions for each root cause analysis process are in the appendix at the end of the workbook.</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59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Provide 5 minutes for pairs to review the four methods and reflect with each other. When you return to the whole group, ask if anyone would like to share their choice and reason for the choice with the group. Take two to three responses. Reiterate why that method is well-suited to the participant’s context.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We recommend that you include a slide to introduce the facilitation team. This is also where you can build in an opportunity for participant introductions.</a:t>
            </a:r>
          </a:p>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Remind participants that we talked about productive and unproductive discourse in Module 3 when we talked about teams. Explain that key to changing systems is to use language that challenges assumptions and transforms the mental models team members may hold.</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Suggest participants highlight key phrases or take notes in their participant workbook.</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6b936e47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6b936e47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to give examples or solicit examples that compare these types of discourse as you introduce them.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6b936e47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6b936e47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to give examples or solicit examples that compare these types of discourse as you introduce them. </a:t>
            </a: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6b936e47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6b936e47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to give examples or solicit examples that compare these types of discourse as you introduce them. </a:t>
            </a:r>
          </a:p>
        </p:txBody>
      </p:sp>
    </p:spTree>
    <p:extLst>
      <p:ext uri="{BB962C8B-B14F-4D97-AF65-F5344CB8AC3E}">
        <p14:creationId xmlns:p14="http://schemas.microsoft.com/office/powerpoint/2010/main" val="3678121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prepared to give examples or solicit examples of these types of discourse.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community agreements that you developed together during Module 1.</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Ask participants to identify an agreement for themselves that they would like to focus on for the day. They do not need to share what they selected.</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Provide a few minutes for individual reflection in the participant notebook and then ask if anyone would like to share their response with the group. Take two to three responses and move on. </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As you present each step, ask participants for examples for each. Be prepared to supply your own examples as well.</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Provide at least 10 minutes for trios to review the scenario and practice the conversation once. Add an additional 10 minutes and ask participants to switch roles and repeat the conversation with a different approach.</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Ask participants what was challenging about this activity. Was there a strategy that worked well to shift the discourse?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This equity pause can be a small-group or whole-group discussion, depending on the size of your group. It is important that the discussion groups are small enough for everyone to be able to participate. </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content,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Finding the root cause of a problem allows for a problem to be eliminated, rather than just the symptoms.</a:t>
            </a:r>
          </a:p>
          <a:p>
            <a:pPr>
              <a:buNone/>
            </a:pPr>
            <a:r>
              <a:rPr lang="en-US" dirty="0"/>
              <a:t>·      There is no single correct way to find the root cause of a problem</a:t>
            </a:r>
          </a:p>
          <a:p>
            <a:pPr>
              <a:buNone/>
            </a:pPr>
            <a:r>
              <a:rPr lang="en-US" dirty="0"/>
              <a:t>·      Surfacing mental models allows teams to go beyond their assumptions and past experiences.</a:t>
            </a:r>
          </a:p>
          <a:p>
            <a:pPr>
              <a:buNone/>
            </a:pPr>
            <a:r>
              <a:rPr lang="en-US" dirty="0"/>
              <a:t>·      Unproductive discourse may signal shifts in conditions or mindsets that are needed for improvement efforts to be successful.</a:t>
            </a:r>
          </a:p>
          <a:p>
            <a:pPr marL="0" indent="0">
              <a:buNone/>
            </a:pPr>
            <a:r>
              <a:rPr lang="en-US" dirty="0"/>
              <a:t> </a:t>
            </a:r>
          </a:p>
          <a:p>
            <a:pPr marL="171450" indent="-171450"/>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action period activities with the group and make sure to answer any questions.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You may be able to include extra team time to begin the action period work. This module is slightly shorter than some of the others.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Have people share aloud during in-person settings or in the chat for online participation. </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This is also an opportunity to include a feedback survey.</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In small groups, ask each table to have a progress check-in.</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Remind participants that in the last session we focused on identifying needs and the specific problem we wanted to solve—the first two improvement questions. Now we will focus on better understanding the root cause of the problem.</a:t>
            </a:r>
          </a:p>
          <a:p>
            <a:pPr marL="0" lvl="0" indent="0" algn="l" rtl="0">
              <a:spcBef>
                <a:spcPts val="0"/>
              </a:spcBef>
              <a:spcAft>
                <a:spcPts val="0"/>
              </a:spcAft>
              <a:buNone/>
            </a:pPr>
            <a:endParaRPr dirty="0"/>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Finding the root cause of a problem allows for a problem to be eliminated, rather than just the symptoms.</a:t>
            </a:r>
          </a:p>
          <a:p>
            <a:pPr>
              <a:buNone/>
            </a:pPr>
            <a:r>
              <a:rPr lang="en-US" dirty="0"/>
              <a:t>·      There is no single correct way to find the root cause of a problem</a:t>
            </a:r>
          </a:p>
          <a:p>
            <a:pPr>
              <a:buNone/>
            </a:pPr>
            <a:r>
              <a:rPr lang="en-US" dirty="0"/>
              <a:t>·      Surfacing mental models allows teams to go beyond their assumptions and past experiences.</a:t>
            </a:r>
          </a:p>
          <a:p>
            <a:pPr>
              <a:buNone/>
            </a:pPr>
            <a:r>
              <a:rPr lang="en-US" dirty="0"/>
              <a:t>·      Unproductive discourse may signal shifts in conditions or mindsets that are needed for improvement efforts to be successful.</a:t>
            </a:r>
          </a:p>
          <a:p>
            <a:pPr marL="0" indent="0">
              <a:buNone/>
            </a:pPr>
            <a:r>
              <a:rPr lang="en-US" dirty="0"/>
              <a:t> </a:t>
            </a:r>
          </a:p>
          <a:p>
            <a:pPr marL="171450" indent="-17145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48"/>
          <p:cNvPicPr preferRelativeResize="0"/>
          <p:nvPr/>
        </p:nvPicPr>
        <p:blipFill rotWithShape="1">
          <a:blip r:embed="rId2">
            <a:alphaModFix/>
          </a:blip>
          <a:srcRect/>
          <a:stretch/>
        </p:blipFill>
        <p:spPr>
          <a:xfrm>
            <a:off x="572" y="0"/>
            <a:ext cx="9144000" cy="5143500"/>
          </a:xfrm>
          <a:prstGeom prst="rect">
            <a:avLst/>
          </a:prstGeom>
          <a:noFill/>
          <a:ln>
            <a:noFill/>
          </a:ln>
        </p:spPr>
      </p:pic>
      <p:sp>
        <p:nvSpPr>
          <p:cNvPr id="11" name="Google Shape;11;p48"/>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8"/>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 No logo">
  <p:cSld name="2_Content - No logo 3">
    <p:spTree>
      <p:nvGrpSpPr>
        <p:cNvPr id="1" name="Shape 57"/>
        <p:cNvGrpSpPr/>
        <p:nvPr/>
      </p:nvGrpSpPr>
      <p:grpSpPr>
        <a:xfrm>
          <a:off x="0" y="0"/>
          <a:ext cx="0" cy="0"/>
          <a:chOff x="0" y="0"/>
          <a:chExt cx="0" cy="0"/>
        </a:xfrm>
      </p:grpSpPr>
      <p:pic>
        <p:nvPicPr>
          <p:cNvPr id="58" name="Google Shape;58;p60"/>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59" name="Google Shape;59;p60"/>
          <p:cNvSpPr txBox="1">
            <a:spLocks noGrp="1"/>
          </p:cNvSpPr>
          <p:nvPr>
            <p:ph type="title"/>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6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60"/>
          <p:cNvSpPr txBox="1">
            <a:spLocks noGrp="1"/>
          </p:cNvSpPr>
          <p:nvPr>
            <p:ph type="body" idx="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457200" lvl="0" indent="-228600" algn="r">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pic>
        <p:nvPicPr>
          <p:cNvPr id="63" name="Google Shape;63;p61"/>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64" name="Google Shape;64;p6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61"/>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61"/>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6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pic>
        <p:nvPicPr>
          <p:cNvPr id="71" name="Google Shape;71;p62"/>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72" name="Google Shape;72;p62"/>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62"/>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4" name="Google Shape;74;p62"/>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62"/>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62"/>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6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80"/>
        <p:cNvGrpSpPr/>
        <p:nvPr/>
      </p:nvGrpSpPr>
      <p:grpSpPr>
        <a:xfrm>
          <a:off x="0" y="0"/>
          <a:ext cx="0" cy="0"/>
          <a:chOff x="0" y="0"/>
          <a:chExt cx="0" cy="0"/>
        </a:xfrm>
      </p:grpSpPr>
      <p:pic>
        <p:nvPicPr>
          <p:cNvPr id="81" name="Google Shape;81;p63"/>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82" name="Google Shape;82;p63"/>
          <p:cNvSpPr>
            <a:spLocks noGrp="1"/>
          </p:cNvSpPr>
          <p:nvPr>
            <p:ph type="pic" idx="2"/>
          </p:nvPr>
        </p:nvSpPr>
        <p:spPr>
          <a:xfrm>
            <a:off x="4128117" y="1542899"/>
            <a:ext cx="4388274" cy="2852869"/>
          </a:xfrm>
          <a:prstGeom prst="rect">
            <a:avLst/>
          </a:prstGeom>
          <a:noFill/>
          <a:ln>
            <a:noFill/>
          </a:ln>
        </p:spPr>
      </p:sp>
      <p:sp>
        <p:nvSpPr>
          <p:cNvPr id="83" name="Google Shape;83;p6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6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63"/>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86"/>
        <p:cNvGrpSpPr/>
        <p:nvPr/>
      </p:nvGrpSpPr>
      <p:grpSpPr>
        <a:xfrm>
          <a:off x="0" y="0"/>
          <a:ext cx="0" cy="0"/>
          <a:chOff x="0" y="0"/>
          <a:chExt cx="0" cy="0"/>
        </a:xfrm>
      </p:grpSpPr>
      <p:pic>
        <p:nvPicPr>
          <p:cNvPr id="87" name="Google Shape;87;p64"/>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88" name="Google Shape;88;p64"/>
          <p:cNvSpPr>
            <a:spLocks noGrp="1"/>
          </p:cNvSpPr>
          <p:nvPr>
            <p:ph type="pic" idx="2"/>
          </p:nvPr>
        </p:nvSpPr>
        <p:spPr>
          <a:xfrm>
            <a:off x="628650" y="1542899"/>
            <a:ext cx="4388274" cy="2852869"/>
          </a:xfrm>
          <a:prstGeom prst="rect">
            <a:avLst/>
          </a:prstGeom>
          <a:noFill/>
          <a:ln>
            <a:noFill/>
          </a:ln>
        </p:spPr>
      </p:sp>
      <p:sp>
        <p:nvSpPr>
          <p:cNvPr id="89" name="Google Shape;89;p6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6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64"/>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92"/>
        <p:cNvGrpSpPr/>
        <p:nvPr/>
      </p:nvGrpSpPr>
      <p:grpSpPr>
        <a:xfrm>
          <a:off x="0" y="0"/>
          <a:ext cx="0" cy="0"/>
          <a:chOff x="0" y="0"/>
          <a:chExt cx="0" cy="0"/>
        </a:xfrm>
      </p:grpSpPr>
      <p:pic>
        <p:nvPicPr>
          <p:cNvPr id="93" name="Google Shape;93;p65"/>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94" name="Google Shape;94;p6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6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SzPts val="2100"/>
              <a:buNone/>
              <a:defRPr/>
            </a:lvl1pPr>
            <a:lvl2pPr marL="914400" lvl="1" indent="-342900" algn="l">
              <a:lnSpc>
                <a:spcPct val="90000"/>
              </a:lnSpc>
              <a:spcBef>
                <a:spcPts val="500"/>
              </a:spcBef>
              <a:spcAft>
                <a:spcPts val="0"/>
              </a:spcAft>
              <a:buClr>
                <a:srgbClr val="548135"/>
              </a:buClr>
              <a:buSzPts val="1800"/>
              <a:buFont typeface="Arial"/>
              <a:buChar char="•"/>
              <a:defRPr/>
            </a:lvl2pPr>
            <a:lvl3pPr marL="1371600" lvl="2" indent="-323850" algn="l">
              <a:lnSpc>
                <a:spcPct val="90000"/>
              </a:lnSpc>
              <a:spcBef>
                <a:spcPts val="500"/>
              </a:spcBef>
              <a:spcAft>
                <a:spcPts val="0"/>
              </a:spcAft>
              <a:buClr>
                <a:srgbClr val="548135"/>
              </a:buClr>
              <a:buSzPts val="1500"/>
              <a:buFont typeface="Arial"/>
              <a:buChar char="•"/>
              <a:defRPr/>
            </a:lvl3pPr>
            <a:lvl4pPr marL="1828800" lvl="3" indent="-317500" algn="l">
              <a:lnSpc>
                <a:spcPct val="90000"/>
              </a:lnSpc>
              <a:spcBef>
                <a:spcPts val="400"/>
              </a:spcBef>
              <a:spcAft>
                <a:spcPts val="0"/>
              </a:spcAft>
              <a:buClr>
                <a:srgbClr val="548135"/>
              </a:buClr>
              <a:buSzPts val="1400"/>
              <a:buFont typeface="Arial"/>
              <a:buChar char="•"/>
              <a:defRPr/>
            </a:lvl4pPr>
            <a:lvl5pPr marL="2286000" lvl="4" indent="-317500" algn="l">
              <a:lnSpc>
                <a:spcPct val="90000"/>
              </a:lnSpc>
              <a:spcBef>
                <a:spcPts val="400"/>
              </a:spcBef>
              <a:spcAft>
                <a:spcPts val="0"/>
              </a:spcAft>
              <a:buClr>
                <a:srgbClr val="548135"/>
              </a:buClr>
              <a:buSzPts val="1400"/>
              <a:buFont typeface="Arial"/>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96" name="Google Shape;96;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6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65"/>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103"/>
        <p:cNvGrpSpPr/>
        <p:nvPr/>
      </p:nvGrpSpPr>
      <p:grpSpPr>
        <a:xfrm>
          <a:off x="0" y="0"/>
          <a:ext cx="0" cy="0"/>
          <a:chOff x="0" y="0"/>
          <a:chExt cx="0" cy="0"/>
        </a:xfrm>
      </p:grpSpPr>
      <p:pic>
        <p:nvPicPr>
          <p:cNvPr id="104" name="Google Shape;104;p51"/>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05" name="Google Shape;105;p51"/>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51"/>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51"/>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pic>
        <p:nvPicPr>
          <p:cNvPr id="109" name="Google Shape;109;p52"/>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10" name="Google Shape;110;p52"/>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52"/>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52"/>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571" y="0"/>
            <a:ext cx="9144003"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49"/>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49"/>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 name="Google Shape;16;p4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18"/>
        <p:cNvGrpSpPr/>
        <p:nvPr/>
      </p:nvGrpSpPr>
      <p:grpSpPr>
        <a:xfrm>
          <a:off x="0" y="0"/>
          <a:ext cx="0" cy="0"/>
          <a:chOff x="0" y="0"/>
          <a:chExt cx="0" cy="0"/>
        </a:xfrm>
      </p:grpSpPr>
      <p:pic>
        <p:nvPicPr>
          <p:cNvPr id="19" name="Google Shape;19;p5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53"/>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5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53"/>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pic>
        <p:nvPicPr>
          <p:cNvPr id="24" name="Google Shape;24;p54"/>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25" name="Google Shape;25;p54"/>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54"/>
          <p:cNvSpPr>
            <a:spLocks noGrp="1"/>
          </p:cNvSpPr>
          <p:nvPr>
            <p:ph type="pic" idx="2"/>
          </p:nvPr>
        </p:nvSpPr>
        <p:spPr>
          <a:xfrm>
            <a:off x="3887391" y="740569"/>
            <a:ext cx="4629000" cy="3655200"/>
          </a:xfrm>
          <a:prstGeom prst="rect">
            <a:avLst/>
          </a:prstGeom>
          <a:noFill/>
          <a:ln>
            <a:noFill/>
          </a:ln>
        </p:spPr>
      </p:sp>
      <p:sp>
        <p:nvSpPr>
          <p:cNvPr id="27" name="Google Shape;27;p54"/>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8" name="Google Shape;28;p5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pic>
        <p:nvPicPr>
          <p:cNvPr id="30" name="Google Shape;30;p55"/>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31" name="Google Shape;31;p5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34"/>
        <p:cNvGrpSpPr/>
        <p:nvPr/>
      </p:nvGrpSpPr>
      <p:grpSpPr>
        <a:xfrm>
          <a:off x="0" y="0"/>
          <a:ext cx="0" cy="0"/>
          <a:chOff x="0" y="0"/>
          <a:chExt cx="0" cy="0"/>
        </a:xfrm>
      </p:grpSpPr>
      <p:pic>
        <p:nvPicPr>
          <p:cNvPr id="35" name="Google Shape;35;p56"/>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36" name="Google Shape;36;p56"/>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56"/>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5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pic>
        <p:nvPicPr>
          <p:cNvPr id="40" name="Google Shape;40;p5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1" name="Google Shape;41;p57"/>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57"/>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3" name="Google Shape;43;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5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 No logo">
  <p:cSld name="2_Content - No logo">
    <p:spTree>
      <p:nvGrpSpPr>
        <p:cNvPr id="1" name="Shape 46"/>
        <p:cNvGrpSpPr/>
        <p:nvPr/>
      </p:nvGrpSpPr>
      <p:grpSpPr>
        <a:xfrm>
          <a:off x="0" y="0"/>
          <a:ext cx="0" cy="0"/>
          <a:chOff x="0" y="0"/>
          <a:chExt cx="0" cy="0"/>
        </a:xfrm>
      </p:grpSpPr>
      <p:pic>
        <p:nvPicPr>
          <p:cNvPr id="47" name="Google Shape;47;p5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8" name="Google Shape;48;p58"/>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AutoNum type="arabicPeriod"/>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5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8"/>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1" name="Google Shape;51;p58"/>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 No logo">
  <p:cSld name="2_Content - No logo 2">
    <p:spTree>
      <p:nvGrpSpPr>
        <p:cNvPr id="1" name="Shape 52"/>
        <p:cNvGrpSpPr/>
        <p:nvPr/>
      </p:nvGrpSpPr>
      <p:grpSpPr>
        <a:xfrm>
          <a:off x="0" y="0"/>
          <a:ext cx="0" cy="0"/>
          <a:chOff x="0" y="0"/>
          <a:chExt cx="0" cy="0"/>
        </a:xfrm>
      </p:grpSpPr>
      <p:pic>
        <p:nvPicPr>
          <p:cNvPr id="53" name="Google Shape;53;p59"/>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54" name="Google Shape;54;p59"/>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5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59"/>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4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50"/>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50"/>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Google Shape;102;p5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2.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journals.sagepub.com/stoken/rbtfl/hYeKyHG/tlbNA/full" TargetMode="External"/><Relationship Id="rId7" Type="http://schemas.openxmlformats.org/officeDocument/2006/relationships/hyperlink" Target="https://heckmanequation.org/resource/starts-at-birth/" TargetMode="External"/><Relationship Id="rId2" Type="http://schemas.openxmlformats.org/officeDocument/2006/relationships/hyperlink" Target="https://doi.org/10.1037/a0032896" TargetMode="External"/><Relationship Id="rId1" Type="http://schemas.openxmlformats.org/officeDocument/2006/relationships/slideLayout" Target="../slideLayouts/slideLayout2.xml"/><Relationship Id="rId6" Type="http://schemas.openxmlformats.org/officeDocument/2006/relationships/hyperlink" Target="https://ies.ed.gov/ncee/wwc/PracticeGuide/12" TargetMode="External"/><Relationship Id="rId5" Type="http://schemas.openxmlformats.org/officeDocument/2006/relationships/hyperlink" Target="https://www.wested.org/wested-insights/rel-west-data-based-inquiry-cycles/" TargetMode="External"/><Relationship Id="rId4" Type="http://schemas.openxmlformats.org/officeDocument/2006/relationships/hyperlink" Target="https://doi.org/10.1016/j.tate.2009.02.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2.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761875" y="2881850"/>
            <a:ext cx="8070300" cy="863700"/>
          </a:xfrm>
          <a:prstGeom prst="rect">
            <a:avLst/>
          </a:prstGeom>
          <a:noFill/>
          <a:ln>
            <a:noFill/>
          </a:ln>
        </p:spPr>
        <p:txBody>
          <a:bodyPr spcFirstLastPara="1" wrap="square" lIns="0" tIns="34275" rIns="68575" bIns="34275" anchor="ctr" anchorCtr="0">
            <a:noAutofit/>
          </a:bodyPr>
          <a:lstStyle/>
          <a:p>
            <a:r>
              <a:rPr lang="en"/>
              <a:t>Facilitating Improvement in Teacher Practice</a:t>
            </a:r>
            <a:endParaRPr lang="en-US"/>
          </a:p>
        </p:txBody>
      </p:sp>
      <p:sp>
        <p:nvSpPr>
          <p:cNvPr id="118" name="Google Shape;118;p1"/>
          <p:cNvSpPr txBox="1">
            <a:spLocks noGrp="1"/>
          </p:cNvSpPr>
          <p:nvPr>
            <p:ph type="subTitle" idx="1"/>
          </p:nvPr>
        </p:nvSpPr>
        <p:spPr>
          <a:xfrm>
            <a:off x="761875" y="3529500"/>
            <a:ext cx="8070300" cy="792600"/>
          </a:xfrm>
          <a:prstGeom prst="rect">
            <a:avLst/>
          </a:prstGeom>
          <a:noFill/>
          <a:ln>
            <a:noFill/>
          </a:ln>
        </p:spPr>
        <p:txBody>
          <a:bodyPr spcFirstLastPara="1" wrap="square" lIns="0" tIns="34275" rIns="68575" bIns="34275" anchor="t" anchorCtr="0">
            <a:noAutofit/>
          </a:bodyPr>
          <a:lstStyle/>
          <a:p>
            <a:pPr marL="0" lvl="0" indent="0" algn="l" rtl="0">
              <a:lnSpc>
                <a:spcPct val="115000"/>
              </a:lnSpc>
              <a:spcBef>
                <a:spcPts val="800"/>
              </a:spcBef>
              <a:spcAft>
                <a:spcPts val="0"/>
              </a:spcAft>
              <a:buSzPts val="1800"/>
              <a:buNone/>
            </a:pPr>
            <a:r>
              <a:rPr lang="en"/>
              <a:t>Learning Module 5</a:t>
            </a:r>
            <a:endParaRPr/>
          </a:p>
          <a:p>
            <a:pPr marL="0" lvl="0" indent="0" algn="l" rtl="0">
              <a:lnSpc>
                <a:spcPct val="115000"/>
              </a:lnSpc>
              <a:spcBef>
                <a:spcPts val="800"/>
              </a:spcBef>
              <a:spcAft>
                <a:spcPts val="500"/>
              </a:spcAft>
              <a:buSzPts val="1800"/>
              <a:buNone/>
            </a:pPr>
            <a:r>
              <a:rPr lang="en"/>
              <a:t>Root Cause Analysis and Challenging Assumptions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6"/>
        <p:cNvGrpSpPr/>
        <p:nvPr/>
      </p:nvGrpSpPr>
      <p:grpSpPr>
        <a:xfrm>
          <a:off x="0" y="0"/>
          <a:ext cx="0" cy="0"/>
          <a:chOff x="0" y="0"/>
          <a:chExt cx="0" cy="0"/>
        </a:xfrm>
      </p:grpSpPr>
      <p:sp>
        <p:nvSpPr>
          <p:cNvPr id="187" name="Google Shape;187;p10"/>
          <p:cNvSpPr txBox="1">
            <a:spLocks noGrp="1"/>
          </p:cNvSpPr>
          <p:nvPr>
            <p:ph type="title"/>
          </p:nvPr>
        </p:nvSpPr>
        <p:spPr>
          <a:xfrm>
            <a:off x="1820500" y="1599025"/>
            <a:ext cx="6301200" cy="1306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rgbClr val="483692"/>
              </a:buClr>
              <a:buSzPts val="3300"/>
              <a:buFont typeface="Arial"/>
              <a:buNone/>
            </a:pPr>
            <a:r>
              <a:rPr lang="en" dirty="0"/>
              <a:t>What is a root cause analysis?</a:t>
            </a:r>
            <a:endParaRPr dirty="0"/>
          </a:p>
        </p:txBody>
      </p:sp>
      <p:sp>
        <p:nvSpPr>
          <p:cNvPr id="188" name="Google Shape;188;p1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dirty="0"/>
              <a:t>What is causing the problem we are trying to solve?</a:t>
            </a:r>
            <a:endParaRPr dirty="0"/>
          </a:p>
          <a:p>
            <a:pPr marL="0" lvl="0" indent="0" algn="l" rtl="0">
              <a:lnSpc>
                <a:spcPct val="90000"/>
              </a:lnSpc>
              <a:spcBef>
                <a:spcPts val="800"/>
              </a:spcBef>
              <a:spcAft>
                <a:spcPts val="0"/>
              </a:spcAft>
              <a:buClr>
                <a:srgbClr val="548135"/>
              </a:buClr>
              <a:buSzPts val="2100"/>
              <a:buNone/>
            </a:pPr>
            <a:endParaRPr dirty="0"/>
          </a:p>
          <a:p>
            <a:pPr marL="0" lvl="0" indent="0" algn="l" rtl="0">
              <a:lnSpc>
                <a:spcPct val="90000"/>
              </a:lnSpc>
              <a:spcBef>
                <a:spcPts val="800"/>
              </a:spcBef>
              <a:spcAft>
                <a:spcPts val="0"/>
              </a:spcAft>
              <a:buClr>
                <a:srgbClr val="548135"/>
              </a:buClr>
              <a:buSzPts val="2100"/>
              <a:buNone/>
            </a:pPr>
            <a:r>
              <a:rPr lang="en" dirty="0"/>
              <a:t>Have you ever had a problem that kept coming back no matter how many times you tried to solve it, and then someone who knew more about the type of problem fixed it almost instantly?</a:t>
            </a:r>
            <a:endParaRPr dirty="0"/>
          </a:p>
        </p:txBody>
      </p:sp>
      <p:sp>
        <p:nvSpPr>
          <p:cNvPr id="194" name="Google Shape;194;p1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Self-reflection</a:t>
            </a:r>
            <a:endParaRPr dirty="0"/>
          </a:p>
        </p:txBody>
      </p:sp>
      <p:pic>
        <p:nvPicPr>
          <p:cNvPr id="195" name="Google Shape;195;p11"/>
          <p:cNvPicPr preferRelativeResize="0"/>
          <p:nvPr/>
        </p:nvPicPr>
        <p:blipFill rotWithShape="1">
          <a:blip r:embed="rId3">
            <a:alphaModFix/>
          </a:blip>
          <a:srcRect/>
          <a:stretch/>
        </p:blipFill>
        <p:spPr>
          <a:xfrm>
            <a:off x="7029292" y="-28224"/>
            <a:ext cx="1838087" cy="1598336"/>
          </a:xfrm>
          <a:prstGeom prst="rect">
            <a:avLst/>
          </a:prstGeom>
          <a:noFill/>
          <a:ln>
            <a:noFill/>
          </a:ln>
        </p:spPr>
      </p:pic>
      <p:sp>
        <p:nvSpPr>
          <p:cNvPr id="196" name="Google Shape;196;p11"/>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6"/>
          <p:cNvSpPr txBox="1">
            <a:spLocks noGrp="1"/>
          </p:cNvSpPr>
          <p:nvPr>
            <p:ph type="body" idx="1"/>
          </p:nvPr>
        </p:nvSpPr>
        <p:spPr>
          <a:xfrm>
            <a:off x="1288650" y="1324375"/>
            <a:ext cx="6566700" cy="2166300"/>
          </a:xfrm>
          <a:prstGeom prst="rect">
            <a:avLst/>
          </a:prstGeom>
          <a:solidFill>
            <a:srgbClr val="72BD89"/>
          </a:solidFill>
        </p:spPr>
        <p:txBody>
          <a:bodyPr spcFirstLastPara="1" wrap="square" lIns="0" tIns="34275" rIns="68575" bIns="34275" anchor="ctr" anchorCtr="0">
            <a:noAutofit/>
          </a:bodyPr>
          <a:lstStyle/>
          <a:p>
            <a:pPr marL="0" lvl="0" indent="0" algn="ctr" rtl="0">
              <a:spcBef>
                <a:spcPts val="800"/>
              </a:spcBef>
              <a:spcAft>
                <a:spcPts val="0"/>
              </a:spcAft>
              <a:buNone/>
            </a:pPr>
            <a:r>
              <a:rPr lang="en-US" sz="2400" i="1" dirty="0">
                <a:solidFill>
                  <a:schemeClr val="lt1"/>
                </a:solidFill>
              </a:rPr>
              <a:t>“Every system is perfectly designed to get the results it gets.”</a:t>
            </a:r>
          </a:p>
          <a:p>
            <a:pPr marL="0" lvl="0" indent="0" algn="r" rtl="0">
              <a:spcBef>
                <a:spcPts val="800"/>
              </a:spcBef>
              <a:spcAft>
                <a:spcPts val="500"/>
              </a:spcAft>
              <a:buNone/>
            </a:pPr>
            <a:r>
              <a:rPr lang="en-US" sz="1800" b="0" i="1" dirty="0">
                <a:solidFill>
                  <a:schemeClr val="lt1"/>
                </a:solidFill>
                <a:latin typeface="Calibri" panose="020F0502020204030204" pitchFamily="34" charset="0"/>
                <a:cs typeface="Calibri" panose="020F0502020204030204" pitchFamily="34" charset="0"/>
              </a:rPr>
              <a:t>̶</a:t>
            </a:r>
            <a:r>
              <a:rPr lang="en-US" sz="1800" b="0" i="1" dirty="0">
                <a:solidFill>
                  <a:schemeClr val="lt1"/>
                </a:solidFill>
              </a:rPr>
              <a:t> </a:t>
            </a:r>
            <a:r>
              <a:rPr lang="en-US" sz="1800" b="0" dirty="0">
                <a:solidFill>
                  <a:schemeClr val="lt1"/>
                </a:solidFill>
              </a:rPr>
              <a:t>Dr. Paul </a:t>
            </a:r>
            <a:r>
              <a:rPr lang="en-US" sz="1800" b="0" dirty="0" err="1">
                <a:solidFill>
                  <a:schemeClr val="lt1"/>
                </a:solidFill>
              </a:rPr>
              <a:t>Batalden</a:t>
            </a:r>
            <a:endParaRPr lang="en-US" sz="1800" b="0" dirty="0">
              <a:solidFill>
                <a:schemeClr val="lt1"/>
              </a:solidFill>
            </a:endParaRPr>
          </a:p>
        </p:txBody>
      </p:sp>
      <p:sp>
        <p:nvSpPr>
          <p:cNvPr id="2" name="Slide Number Placeholder 1">
            <a:extLst>
              <a:ext uri="{FF2B5EF4-FFF2-40B4-BE49-F238E27FC236}">
                <a16:creationId xmlns:a16="http://schemas.microsoft.com/office/drawing/2014/main" id="{57CB19A0-274C-42D9-8257-E8DE2B989C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dirty="0"/>
              <a:t>Before you can solve a problem, you need to have at least a general idea of what caused it.</a:t>
            </a:r>
            <a:endParaRPr dirty="0"/>
          </a:p>
          <a:p>
            <a:pPr marL="0" lvl="0" indent="0" algn="l" rtl="0">
              <a:lnSpc>
                <a:spcPct val="90000"/>
              </a:lnSpc>
              <a:spcBef>
                <a:spcPts val="800"/>
              </a:spcBef>
              <a:spcAft>
                <a:spcPts val="0"/>
              </a:spcAft>
              <a:buSzPts val="2100"/>
              <a:buNone/>
            </a:pPr>
            <a:r>
              <a:rPr lang="en" dirty="0"/>
              <a:t> </a:t>
            </a:r>
            <a:endParaRPr dirty="0"/>
          </a:p>
          <a:p>
            <a:pPr marL="0" lvl="0" indent="0" algn="l" rtl="0">
              <a:lnSpc>
                <a:spcPct val="90000"/>
              </a:lnSpc>
              <a:spcBef>
                <a:spcPts val="800"/>
              </a:spcBef>
              <a:spcAft>
                <a:spcPts val="0"/>
              </a:spcAft>
              <a:buSzPts val="2100"/>
              <a:buNone/>
            </a:pPr>
            <a:r>
              <a:rPr lang="en" dirty="0"/>
              <a:t>A root cause analysis is a structured team process that assists in identifying underlying factors or causes of identified problems.</a:t>
            </a:r>
            <a:endParaRPr dirty="0"/>
          </a:p>
        </p:txBody>
      </p:sp>
      <p:sp>
        <p:nvSpPr>
          <p:cNvPr id="208" name="Google Shape;208;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What is a root cause?</a:t>
            </a:r>
            <a:endParaRPr dirty="0"/>
          </a:p>
        </p:txBody>
      </p:sp>
      <p:sp>
        <p:nvSpPr>
          <p:cNvPr id="209" name="Google Shape;209;p1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4"/>
          <p:cNvPicPr preferRelativeResize="0"/>
          <p:nvPr/>
        </p:nvPicPr>
        <p:blipFill rotWithShape="1">
          <a:blip r:embed="rId3">
            <a:alphaModFix/>
          </a:blip>
          <a:srcRect/>
          <a:stretch/>
        </p:blipFill>
        <p:spPr>
          <a:xfrm>
            <a:off x="4128118" y="1561546"/>
            <a:ext cx="4387232" cy="2467817"/>
          </a:xfrm>
          <a:prstGeom prst="rect">
            <a:avLst/>
          </a:prstGeom>
          <a:noFill/>
          <a:ln>
            <a:noFill/>
          </a:ln>
        </p:spPr>
      </p:pic>
      <p:sp>
        <p:nvSpPr>
          <p:cNvPr id="215" name="Google Shape;215;p14"/>
          <p:cNvSpPr txBox="1">
            <a:spLocks noGrp="1"/>
          </p:cNvSpPr>
          <p:nvPr>
            <p:ph type="title"/>
          </p:nvPr>
        </p:nvSpPr>
        <p:spPr>
          <a:xfrm>
            <a:off x="629840" y="426795"/>
            <a:ext cx="4300747" cy="802331"/>
          </a:xfrm>
          <a:prstGeom prst="rect">
            <a:avLst/>
          </a:prstGeom>
          <a:noFill/>
          <a:ln>
            <a:noFill/>
          </a:ln>
        </p:spPr>
        <p:txBody>
          <a:bodyPr spcFirstLastPara="1" wrap="square" lIns="0" tIns="34275" rIns="68575" bIns="34275" anchor="ctr" anchorCtr="0">
            <a:normAutofit fontScale="90000"/>
          </a:bodyPr>
          <a:lstStyle/>
          <a:p>
            <a:pPr marL="0" lvl="0" indent="0" algn="l" rtl="0">
              <a:lnSpc>
                <a:spcPct val="90000"/>
              </a:lnSpc>
              <a:spcBef>
                <a:spcPts val="0"/>
              </a:spcBef>
              <a:spcAft>
                <a:spcPts val="0"/>
              </a:spcAft>
              <a:buSzPct val="80808"/>
              <a:buNone/>
            </a:pPr>
            <a:r>
              <a:rPr lang="en" sz="3300" b="1" dirty="0"/>
              <a:t>What is a root cause?</a:t>
            </a:r>
            <a:endParaRPr dirty="0"/>
          </a:p>
        </p:txBody>
      </p:sp>
      <p:sp>
        <p:nvSpPr>
          <p:cNvPr id="216" name="Google Shape;216;p14"/>
          <p:cNvSpPr txBox="1">
            <a:spLocks noGrp="1"/>
          </p:cNvSpPr>
          <p:nvPr>
            <p:ph type="body" idx="1"/>
          </p:nvPr>
        </p:nvSpPr>
        <p:spPr>
          <a:xfrm>
            <a:off x="628652" y="1367715"/>
            <a:ext cx="3224258" cy="2853881"/>
          </a:xfrm>
          <a:prstGeom prst="rect">
            <a:avLst/>
          </a:prstGeom>
          <a:noFill/>
          <a:ln>
            <a:noFill/>
          </a:ln>
        </p:spPr>
        <p:txBody>
          <a:bodyPr spcFirstLastPara="1" wrap="square" lIns="0" tIns="34275" rIns="68575" bIns="34275" anchor="t" anchorCtr="0">
            <a:normAutofit fontScale="62500" lnSpcReduction="20000"/>
          </a:bodyPr>
          <a:lstStyle/>
          <a:p>
            <a:pPr marL="0" indent="0">
              <a:lnSpc>
                <a:spcPct val="110000"/>
              </a:lnSpc>
              <a:buSzPts val="2100"/>
            </a:pPr>
            <a:r>
              <a:rPr lang="en" sz="2300" dirty="0"/>
              <a:t>Developed by the National Aeronautics and Space Administration (NASA) in the 1950s, root cause analysis has been applied to methodically identify and correct the underlying systemic causes of events, rather than to simply address the symptomatic results. </a:t>
            </a:r>
            <a:endParaRPr sz="2300" dirty="0"/>
          </a:p>
          <a:p>
            <a:pPr marL="0" indent="0">
              <a:lnSpc>
                <a:spcPct val="110000"/>
              </a:lnSpc>
              <a:buSzPts val="2100"/>
            </a:pPr>
            <a:r>
              <a:rPr lang="en" sz="2300" dirty="0"/>
              <a:t>Focusing on root causes has the goal of entirely preventing a problem from recurring. </a:t>
            </a:r>
            <a:endParaRPr sz="2300" dirty="0"/>
          </a:p>
          <a:p>
            <a:pPr marL="0" lvl="0" indent="0" algn="l" rtl="0">
              <a:lnSpc>
                <a:spcPct val="90000"/>
              </a:lnSpc>
              <a:spcBef>
                <a:spcPts val="800"/>
              </a:spcBef>
              <a:spcAft>
                <a:spcPts val="500"/>
              </a:spcAft>
              <a:buClr>
                <a:srgbClr val="000000"/>
              </a:buClr>
              <a:buSzPts val="1100"/>
              <a:buFont typeface="Arial"/>
              <a:buNone/>
            </a:pPr>
            <a:endParaRPr sz="1600" b="0" dirty="0"/>
          </a:p>
        </p:txBody>
      </p:sp>
      <p:sp>
        <p:nvSpPr>
          <p:cNvPr id="217" name="Google Shape;21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1200"/>
              <a:buNone/>
            </a:pPr>
            <a:r>
              <a:rPr lang="en" dirty="0"/>
              <a:t>Root cause analysis is an iterative process that takes place throughout a continuous improvement journey. </a:t>
            </a:r>
            <a:endParaRPr dirty="0"/>
          </a:p>
          <a:p>
            <a:pPr marL="0" lvl="0" indent="0" algn="l" rtl="0">
              <a:lnSpc>
                <a:spcPct val="90000"/>
              </a:lnSpc>
              <a:spcBef>
                <a:spcPts val="1200"/>
              </a:spcBef>
              <a:spcAft>
                <a:spcPts val="0"/>
              </a:spcAft>
              <a:buSzPts val="1200"/>
              <a:buNone/>
            </a:pPr>
            <a:r>
              <a:rPr lang="en" dirty="0"/>
              <a:t>An identified root cause is essentially a well-informed working hypothesis. </a:t>
            </a:r>
            <a:endParaRPr dirty="0"/>
          </a:p>
          <a:p>
            <a:pPr marL="0" lvl="0" indent="0" algn="l" rtl="0">
              <a:lnSpc>
                <a:spcPct val="90000"/>
              </a:lnSpc>
              <a:spcBef>
                <a:spcPts val="1200"/>
              </a:spcBef>
              <a:spcAft>
                <a:spcPts val="0"/>
              </a:spcAft>
              <a:buSzPts val="1200"/>
              <a:buNone/>
            </a:pPr>
            <a:r>
              <a:rPr lang="en" dirty="0"/>
              <a:t>As you test your hypothesis and learn more about your system, you may need to adjust your root cause and/or the actions or methods you are using to address your problem.</a:t>
            </a:r>
            <a:endParaRPr dirty="0"/>
          </a:p>
          <a:p>
            <a:pPr marL="0" lvl="0" indent="0" algn="l" rtl="0">
              <a:lnSpc>
                <a:spcPct val="100000"/>
              </a:lnSpc>
              <a:spcBef>
                <a:spcPts val="500"/>
              </a:spcBef>
              <a:spcAft>
                <a:spcPts val="0"/>
              </a:spcAft>
              <a:buSzPts val="2100"/>
              <a:buNone/>
            </a:pPr>
            <a:endParaRPr sz="2000" dirty="0">
              <a:solidFill>
                <a:srgbClr val="434343"/>
              </a:solidFill>
              <a:latin typeface="Calibri"/>
              <a:ea typeface="Calibri"/>
              <a:cs typeface="Calibri"/>
              <a:sym typeface="Calibri"/>
            </a:endParaRPr>
          </a:p>
          <a:p>
            <a:pPr marL="0" lvl="0" indent="0" algn="l" rtl="0">
              <a:lnSpc>
                <a:spcPct val="90000"/>
              </a:lnSpc>
              <a:spcBef>
                <a:spcPts val="800"/>
              </a:spcBef>
              <a:spcAft>
                <a:spcPts val="500"/>
              </a:spcAft>
              <a:buClr>
                <a:srgbClr val="000000"/>
              </a:buClr>
              <a:buSzPts val="1100"/>
              <a:buFont typeface="Arial"/>
              <a:buNone/>
            </a:pPr>
            <a:endParaRPr sz="2400" b="0" dirty="0">
              <a:solidFill>
                <a:srgbClr val="434343"/>
              </a:solidFill>
              <a:latin typeface="Calibri"/>
              <a:ea typeface="Calibri"/>
              <a:cs typeface="Calibri"/>
              <a:sym typeface="Calibri"/>
            </a:endParaRPr>
          </a:p>
        </p:txBody>
      </p:sp>
      <p:sp>
        <p:nvSpPr>
          <p:cNvPr id="223" name="Google Shape;223;p1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b="1" dirty="0"/>
              <a:t>What is a root cause?</a:t>
            </a:r>
            <a:endParaRPr b="1" dirty="0"/>
          </a:p>
        </p:txBody>
      </p:sp>
      <p:sp>
        <p:nvSpPr>
          <p:cNvPr id="224" name="Google Shape;224;p1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1820501" y="1599025"/>
            <a:ext cx="4622700" cy="1306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rgbClr val="483692"/>
              </a:buClr>
              <a:buSzPts val="3300"/>
              <a:buFont typeface="Arial"/>
              <a:buNone/>
            </a:pPr>
            <a:r>
              <a:rPr lang="en" dirty="0"/>
              <a:t>Finding a root cause</a:t>
            </a:r>
            <a:endParaRPr dirty="0"/>
          </a:p>
        </p:txBody>
      </p:sp>
      <p:sp>
        <p:nvSpPr>
          <p:cNvPr id="230" name="Google Shape;230;p1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7"/>
          <p:cNvPicPr preferRelativeResize="0"/>
          <p:nvPr/>
        </p:nvPicPr>
        <p:blipFill rotWithShape="1">
          <a:blip r:embed="rId3">
            <a:alphaModFix/>
          </a:blip>
          <a:srcRect l="21549" t="40525"/>
          <a:stretch/>
        </p:blipFill>
        <p:spPr>
          <a:xfrm>
            <a:off x="4128117" y="1721758"/>
            <a:ext cx="4388274" cy="2495150"/>
          </a:xfrm>
          <a:prstGeom prst="rect">
            <a:avLst/>
          </a:prstGeom>
          <a:noFill/>
          <a:ln>
            <a:noFill/>
          </a:ln>
        </p:spPr>
      </p:pic>
      <p:sp>
        <p:nvSpPr>
          <p:cNvPr id="236" name="Google Shape;236;p1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rmAutofit/>
          </a:bodyPr>
          <a:lstStyle/>
          <a:p>
            <a:pPr marL="0" lvl="0" indent="0" algn="l" rtl="0">
              <a:lnSpc>
                <a:spcPct val="90000"/>
              </a:lnSpc>
              <a:spcBef>
                <a:spcPts val="0"/>
              </a:spcBef>
              <a:spcAft>
                <a:spcPts val="0"/>
              </a:spcAft>
              <a:buSzPts val="3300"/>
              <a:buNone/>
            </a:pPr>
            <a:r>
              <a:rPr lang="en" sz="3300" dirty="0"/>
              <a:t>An improvement story: Lemmon Valley 3rd grade team</a:t>
            </a:r>
            <a:endParaRPr dirty="0"/>
          </a:p>
        </p:txBody>
      </p:sp>
      <p:sp>
        <p:nvSpPr>
          <p:cNvPr id="237" name="Google Shape;237;p17"/>
          <p:cNvSpPr txBox="1">
            <a:spLocks noGrp="1"/>
          </p:cNvSpPr>
          <p:nvPr>
            <p:ph type="body" idx="1"/>
          </p:nvPr>
        </p:nvSpPr>
        <p:spPr>
          <a:xfrm>
            <a:off x="628650" y="1417258"/>
            <a:ext cx="3224258" cy="3327769"/>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1200"/>
              <a:buNone/>
            </a:pPr>
            <a:r>
              <a:rPr lang="en" sz="1600" b="0" dirty="0"/>
              <a:t>Continuing our story of the 3rd grade team ... </a:t>
            </a:r>
            <a:endParaRPr sz="1600" dirty="0"/>
          </a:p>
          <a:p>
            <a:pPr marL="0" lvl="0" indent="0" algn="l" rtl="0">
              <a:lnSpc>
                <a:spcPct val="90000"/>
              </a:lnSpc>
              <a:spcBef>
                <a:spcPts val="800"/>
              </a:spcBef>
              <a:spcAft>
                <a:spcPts val="0"/>
              </a:spcAft>
              <a:buClr>
                <a:srgbClr val="548135"/>
              </a:buClr>
              <a:buSzPts val="1200"/>
              <a:buNone/>
            </a:pPr>
            <a:r>
              <a:rPr lang="en" sz="1600" b="0" dirty="0"/>
              <a:t>The teachers asked themselves why they were not reaching all their students for writing conferences as frequently as they wanted to.</a:t>
            </a:r>
            <a:endParaRPr sz="1600" dirty="0"/>
          </a:p>
          <a:p>
            <a:pPr marL="0" lvl="0" indent="0" algn="l" rtl="0">
              <a:lnSpc>
                <a:spcPct val="90000"/>
              </a:lnSpc>
              <a:spcBef>
                <a:spcPts val="800"/>
              </a:spcBef>
              <a:spcAft>
                <a:spcPts val="0"/>
              </a:spcAft>
              <a:buClr>
                <a:srgbClr val="548135"/>
              </a:buClr>
              <a:buSzPts val="1200"/>
              <a:buNone/>
            </a:pPr>
            <a:r>
              <a:rPr lang="en" sz="1600" b="0" dirty="0"/>
              <a:t>After examining possible causes, the teachers agreed that the root cause of this problem was that it was difficult to keep track of whom they were supporting and when. </a:t>
            </a:r>
            <a:endParaRPr lang="en-US" sz="1600" b="0" dirty="0"/>
          </a:p>
          <a:p>
            <a:pPr marL="0" lvl="0" indent="0" algn="l" rtl="0">
              <a:lnSpc>
                <a:spcPct val="90000"/>
              </a:lnSpc>
              <a:spcBef>
                <a:spcPts val="800"/>
              </a:spcBef>
              <a:spcAft>
                <a:spcPts val="500"/>
              </a:spcAft>
              <a:buSzPts val="1200"/>
              <a:buNone/>
            </a:pPr>
            <a:endParaRPr lang="en-US" sz="1600" dirty="0"/>
          </a:p>
        </p:txBody>
      </p:sp>
      <p:sp>
        <p:nvSpPr>
          <p:cNvPr id="238" name="Google Shape;238;p1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8"/>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dirty="0"/>
              <a:t>What methods have you used in the past to determine the root cause of a problem?</a:t>
            </a:r>
            <a:endParaRPr dirty="0"/>
          </a:p>
        </p:txBody>
      </p:sp>
      <p:sp>
        <p:nvSpPr>
          <p:cNvPr id="244" name="Google Shape;244;p18"/>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Self-reflection</a:t>
            </a:r>
            <a:endParaRPr dirty="0"/>
          </a:p>
        </p:txBody>
      </p:sp>
      <p:pic>
        <p:nvPicPr>
          <p:cNvPr id="245" name="Google Shape;245;p18"/>
          <p:cNvPicPr preferRelativeResize="0"/>
          <p:nvPr/>
        </p:nvPicPr>
        <p:blipFill rotWithShape="1">
          <a:blip r:embed="rId3">
            <a:alphaModFix/>
          </a:blip>
          <a:srcRect/>
          <a:stretch/>
        </p:blipFill>
        <p:spPr>
          <a:xfrm>
            <a:off x="7029292" y="-28224"/>
            <a:ext cx="1838087" cy="1598336"/>
          </a:xfrm>
          <a:prstGeom prst="rect">
            <a:avLst/>
          </a:prstGeom>
          <a:noFill/>
          <a:ln>
            <a:noFill/>
          </a:ln>
        </p:spPr>
      </p:pic>
      <p:sp>
        <p:nvSpPr>
          <p:cNvPr id="246" name="Google Shape;246;p1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body" idx="1"/>
          </p:nvPr>
        </p:nvSpPr>
        <p:spPr>
          <a:xfrm>
            <a:off x="628650" y="1310734"/>
            <a:ext cx="6770561"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dirty="0"/>
              <a:t>Please share any of these methods that are familiar to you or that you have used before.</a:t>
            </a:r>
            <a:endParaRPr dirty="0"/>
          </a:p>
        </p:txBody>
      </p:sp>
      <p:sp>
        <p:nvSpPr>
          <p:cNvPr id="252" name="Google Shape;252;p1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Four methods for root cause analysis</a:t>
            </a:r>
            <a:endParaRPr dirty="0"/>
          </a:p>
        </p:txBody>
      </p:sp>
      <p:pic>
        <p:nvPicPr>
          <p:cNvPr id="253" name="Google Shape;253;p19"/>
          <p:cNvPicPr preferRelativeResize="0"/>
          <p:nvPr/>
        </p:nvPicPr>
        <p:blipFill rotWithShape="1">
          <a:blip r:embed="rId3">
            <a:alphaModFix/>
          </a:blip>
          <a:srcRect/>
          <a:stretch/>
        </p:blipFill>
        <p:spPr>
          <a:xfrm>
            <a:off x="7642745" y="737705"/>
            <a:ext cx="1501255" cy="1305438"/>
          </a:xfrm>
          <a:prstGeom prst="rect">
            <a:avLst/>
          </a:prstGeom>
          <a:noFill/>
          <a:ln>
            <a:noFill/>
          </a:ln>
        </p:spPr>
      </p:pic>
      <p:grpSp>
        <p:nvGrpSpPr>
          <p:cNvPr id="254" name="Google Shape;254;p19"/>
          <p:cNvGrpSpPr/>
          <p:nvPr/>
        </p:nvGrpSpPr>
        <p:grpSpPr>
          <a:xfrm>
            <a:off x="6953883" y="2300313"/>
            <a:ext cx="1916899" cy="1481281"/>
            <a:chOff x="6915400" y="2300313"/>
            <a:chExt cx="1916899" cy="1481281"/>
          </a:xfrm>
        </p:grpSpPr>
        <p:pic>
          <p:nvPicPr>
            <p:cNvPr id="255" name="Google Shape;255;p19"/>
            <p:cNvPicPr preferRelativeResize="0"/>
            <p:nvPr/>
          </p:nvPicPr>
          <p:blipFill rotWithShape="1">
            <a:blip r:embed="rId4">
              <a:alphaModFix/>
            </a:blip>
            <a:srcRect/>
            <a:stretch/>
          </p:blipFill>
          <p:spPr>
            <a:xfrm>
              <a:off x="6915400" y="2914405"/>
              <a:ext cx="1916899" cy="867189"/>
            </a:xfrm>
            <a:prstGeom prst="rect">
              <a:avLst/>
            </a:prstGeom>
            <a:noFill/>
            <a:ln w="9525" cap="flat" cmpd="sng">
              <a:solidFill>
                <a:schemeClr val="dk2"/>
              </a:solidFill>
              <a:prstDash val="solid"/>
              <a:round/>
              <a:headEnd type="none" w="sm" len="sm"/>
              <a:tailEnd type="none" w="sm" len="sm"/>
            </a:ln>
          </p:spPr>
        </p:pic>
        <p:sp>
          <p:nvSpPr>
            <p:cNvPr id="256" name="Google Shape;256;p19"/>
            <p:cNvSpPr txBox="1"/>
            <p:nvPr/>
          </p:nvSpPr>
          <p:spPr>
            <a:xfrm>
              <a:off x="7360728" y="2300313"/>
              <a:ext cx="11336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888888"/>
                  </a:solidFill>
                  <a:latin typeface="Arial"/>
                  <a:ea typeface="Arial"/>
                  <a:cs typeface="Arial"/>
                  <a:sym typeface="Arial"/>
                </a:rPr>
                <a:t>Fishbone Diagram</a:t>
              </a:r>
              <a:endParaRPr sz="1800" b="0" i="0" u="none" strike="noStrike" cap="none" dirty="0">
                <a:solidFill>
                  <a:srgbClr val="888888"/>
                </a:solidFill>
                <a:latin typeface="Arial"/>
                <a:ea typeface="Arial"/>
                <a:cs typeface="Arial"/>
                <a:sym typeface="Arial"/>
              </a:endParaRPr>
            </a:p>
          </p:txBody>
        </p:sp>
      </p:grpSp>
      <p:grpSp>
        <p:nvGrpSpPr>
          <p:cNvPr id="257" name="Google Shape;257;p19"/>
          <p:cNvGrpSpPr/>
          <p:nvPr/>
        </p:nvGrpSpPr>
        <p:grpSpPr>
          <a:xfrm>
            <a:off x="4654493" y="2300313"/>
            <a:ext cx="1699894" cy="1544067"/>
            <a:chOff x="4599272" y="2300313"/>
            <a:chExt cx="1699894" cy="1544067"/>
          </a:xfrm>
        </p:grpSpPr>
        <p:pic>
          <p:nvPicPr>
            <p:cNvPr id="258" name="Google Shape;258;p19"/>
            <p:cNvPicPr preferRelativeResize="0"/>
            <p:nvPr/>
          </p:nvPicPr>
          <p:blipFill rotWithShape="1">
            <a:blip r:embed="rId5">
              <a:alphaModFix/>
            </a:blip>
            <a:srcRect/>
            <a:stretch/>
          </p:blipFill>
          <p:spPr>
            <a:xfrm>
              <a:off x="4599272" y="2843187"/>
              <a:ext cx="1699894" cy="1001193"/>
            </a:xfrm>
            <a:prstGeom prst="rect">
              <a:avLst/>
            </a:prstGeom>
            <a:noFill/>
            <a:ln>
              <a:noFill/>
            </a:ln>
          </p:spPr>
        </p:pic>
        <p:sp>
          <p:nvSpPr>
            <p:cNvPr id="259" name="Google Shape;259;p19"/>
            <p:cNvSpPr txBox="1"/>
            <p:nvPr/>
          </p:nvSpPr>
          <p:spPr>
            <a:xfrm>
              <a:off x="4806255" y="2300313"/>
              <a:ext cx="14285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888888"/>
                  </a:solidFill>
                  <a:latin typeface="Arial"/>
                  <a:ea typeface="Arial"/>
                  <a:cs typeface="Arial"/>
                  <a:sym typeface="Arial"/>
                </a:rPr>
                <a:t>Snowballing</a:t>
              </a:r>
              <a:endParaRPr sz="1800" b="0" i="0" u="none" strike="noStrike" cap="none" dirty="0">
                <a:solidFill>
                  <a:srgbClr val="888888"/>
                </a:solidFill>
                <a:latin typeface="Arial"/>
                <a:ea typeface="Arial"/>
                <a:cs typeface="Arial"/>
                <a:sym typeface="Arial"/>
              </a:endParaRPr>
            </a:p>
          </p:txBody>
        </p:sp>
      </p:grpSp>
      <p:grpSp>
        <p:nvGrpSpPr>
          <p:cNvPr id="260" name="Google Shape;260;p19"/>
          <p:cNvGrpSpPr/>
          <p:nvPr/>
        </p:nvGrpSpPr>
        <p:grpSpPr>
          <a:xfrm>
            <a:off x="2233861" y="2300313"/>
            <a:ext cx="2262158" cy="1508461"/>
            <a:chOff x="2178984" y="2300313"/>
            <a:chExt cx="2262158" cy="1508461"/>
          </a:xfrm>
        </p:grpSpPr>
        <p:pic>
          <p:nvPicPr>
            <p:cNvPr id="261" name="Google Shape;261;p19"/>
            <p:cNvPicPr preferRelativeResize="0"/>
            <p:nvPr/>
          </p:nvPicPr>
          <p:blipFill rotWithShape="1">
            <a:blip r:embed="rId6">
              <a:alphaModFix/>
            </a:blip>
            <a:srcRect/>
            <a:stretch/>
          </p:blipFill>
          <p:spPr>
            <a:xfrm>
              <a:off x="2574940" y="2914395"/>
              <a:ext cx="1236206" cy="894379"/>
            </a:xfrm>
            <a:prstGeom prst="rect">
              <a:avLst/>
            </a:prstGeom>
            <a:noFill/>
            <a:ln w="9525" cap="flat" cmpd="sng">
              <a:solidFill>
                <a:schemeClr val="dk2"/>
              </a:solidFill>
              <a:prstDash val="solid"/>
              <a:round/>
              <a:headEnd type="none" w="sm" len="sm"/>
              <a:tailEnd type="none" w="sm" len="sm"/>
            </a:ln>
          </p:spPr>
        </p:pic>
        <p:sp>
          <p:nvSpPr>
            <p:cNvPr id="262" name="Google Shape;262;p19"/>
            <p:cNvSpPr txBox="1"/>
            <p:nvPr/>
          </p:nvSpPr>
          <p:spPr>
            <a:xfrm>
              <a:off x="2178984" y="2300313"/>
              <a:ext cx="22621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dirty="0">
                  <a:solidFill>
                    <a:srgbClr val="888888"/>
                  </a:solidFill>
                  <a:latin typeface="Arial"/>
                  <a:ea typeface="Arial"/>
                  <a:cs typeface="Arial"/>
                  <a:sym typeface="Arial"/>
                </a:rPr>
                <a:t>Force Field Analysis</a:t>
              </a:r>
              <a:endParaRPr sz="1800" b="0" i="0" u="none" strike="noStrike" cap="none" dirty="0">
                <a:solidFill>
                  <a:srgbClr val="888888"/>
                </a:solidFill>
                <a:latin typeface="Arial"/>
                <a:ea typeface="Arial"/>
                <a:cs typeface="Arial"/>
                <a:sym typeface="Arial"/>
              </a:endParaRPr>
            </a:p>
          </p:txBody>
        </p:sp>
      </p:grpSp>
      <p:sp>
        <p:nvSpPr>
          <p:cNvPr id="263" name="Google Shape;263;p19"/>
          <p:cNvSpPr txBox="1"/>
          <p:nvPr/>
        </p:nvSpPr>
        <p:spPr>
          <a:xfrm>
            <a:off x="726153" y="2296508"/>
            <a:ext cx="10951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888888"/>
                </a:solidFill>
                <a:latin typeface="Arial"/>
                <a:ea typeface="Arial"/>
                <a:cs typeface="Arial"/>
                <a:sym typeface="Arial"/>
              </a:rPr>
              <a:t>5 Whys?</a:t>
            </a:r>
            <a:endParaRPr dirty="0"/>
          </a:p>
        </p:txBody>
      </p:sp>
      <p:sp>
        <p:nvSpPr>
          <p:cNvPr id="264" name="Google Shape;264;p1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19</a:t>
            </a:fld>
            <a:endParaRPr/>
          </a:p>
        </p:txBody>
      </p:sp>
      <p:pic>
        <p:nvPicPr>
          <p:cNvPr id="265" name="Google Shape;265;p19" descr="Diagram&#10;&#10;Description automatically generated"/>
          <p:cNvPicPr preferRelativeResize="0"/>
          <p:nvPr/>
        </p:nvPicPr>
        <p:blipFill rotWithShape="1">
          <a:blip r:embed="rId7">
            <a:alphaModFix/>
          </a:blip>
          <a:srcRect/>
          <a:stretch/>
        </p:blipFill>
        <p:spPr>
          <a:xfrm>
            <a:off x="499905" y="2943443"/>
            <a:ext cx="1474598" cy="91459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1066648"/>
            <a:ext cx="7886700" cy="24750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18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1800" b="0" dirty="0">
                <a:solidFill>
                  <a:schemeClr val="dk1"/>
                </a:solidFill>
                <a:latin typeface="Calibri"/>
                <a:ea typeface="Calibri"/>
                <a:cs typeface="Calibri"/>
                <a:sym typeface="Calibri"/>
              </a:rPr>
              <a:t>the </a:t>
            </a:r>
            <a:r>
              <a:rPr lang="en" sz="1800" b="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Carn</a:t>
            </a:r>
            <a:r>
              <a:rPr lang="en" sz="1800" b="0" dirty="0">
                <a:solidFill>
                  <a:schemeClr val="dk1"/>
                </a:solidFill>
                <a:latin typeface="Calibri"/>
                <a:ea typeface="Calibri"/>
                <a:cs typeface="Calibri"/>
                <a:sym typeface="Calibri"/>
              </a:rPr>
              <a:t>egie Foundation for the Advancement of Teaching for its contributions to the field</a:t>
            </a:r>
            <a:r>
              <a:rPr lang="en" sz="1800" b="0" dirty="0">
                <a:solidFill>
                  <a:srgbClr val="000000"/>
                </a:solidFill>
                <a:latin typeface="Calibri"/>
                <a:ea typeface="Calibri"/>
                <a:cs typeface="Calibri"/>
                <a:sym typeface="Calibri"/>
              </a:rPr>
              <a:t> that are cited in this work.</a:t>
            </a:r>
          </a:p>
          <a:p>
            <a:pPr marL="0" lvl="0" indent="0" algn="l" rtl="0">
              <a:lnSpc>
                <a:spcPct val="90000"/>
              </a:lnSpc>
              <a:spcBef>
                <a:spcPts val="800"/>
              </a:spcBef>
              <a:spcAft>
                <a:spcPts val="0"/>
              </a:spcAft>
              <a:buSzPts val="2100"/>
              <a:buNone/>
            </a:pPr>
            <a:endParaRPr sz="1200" b="0" dirty="0">
              <a:solidFill>
                <a:srgbClr val="000000"/>
              </a:solidFill>
              <a:latin typeface="Calibri"/>
              <a:ea typeface="Calibri"/>
              <a:cs typeface="Calibri"/>
              <a:sym typeface="Calibri"/>
            </a:endParaRPr>
          </a:p>
          <a:p>
            <a:pPr marL="0" indent="0"/>
            <a:r>
              <a:rPr lang="en-US" sz="1400" b="0" dirty="0">
                <a:solidFill>
                  <a:srgbClr val="000000"/>
                </a:solidFill>
                <a:latin typeface="Calibri"/>
                <a:cs typeface="Calibri"/>
              </a:rPr>
              <a:t>Citation: </a:t>
            </a:r>
            <a:r>
              <a:rPr lang="en" sz="1400" b="0" dirty="0">
                <a:solidFill>
                  <a:srgbClr val="000000"/>
                </a:solidFill>
                <a:latin typeface="Calibri"/>
                <a:ea typeface="Calibri"/>
                <a:cs typeface="Calibri"/>
                <a:sym typeface="Calibri"/>
              </a:rPr>
              <a:t>Bowman, A., </a:t>
            </a:r>
            <a:r>
              <a:rPr lang="en" sz="1400" b="0">
                <a:solidFill>
                  <a:srgbClr val="000000"/>
                </a:solidFill>
                <a:latin typeface="Calibri"/>
                <a:ea typeface="Calibri"/>
                <a:cs typeface="Calibri"/>
                <a:sym typeface="Calibri"/>
              </a:rPr>
              <a:t>&amp; Austin, </a:t>
            </a:r>
            <a:r>
              <a:rPr lang="en" sz="1400" b="0" dirty="0">
                <a:solidFill>
                  <a:srgbClr val="000000"/>
                </a:solidFill>
                <a:latin typeface="Calibri"/>
                <a:ea typeface="Calibri"/>
                <a:cs typeface="Calibri"/>
                <a:sym typeface="Calibri"/>
              </a:rPr>
              <a:t>K. (2021). </a:t>
            </a:r>
            <a:r>
              <a:rPr lang="en" sz="1400" b="0" i="1" dirty="0">
                <a:solidFill>
                  <a:srgbClr val="000000"/>
                </a:solidFill>
                <a:latin typeface="Calibri"/>
                <a:ea typeface="Calibri"/>
                <a:cs typeface="Calibri"/>
                <a:sym typeface="Calibri"/>
              </a:rPr>
              <a:t>Facilitating Improvement Professional Learning Modules—Module 5: Root cause analysis and challenging assumptions</a:t>
            </a:r>
            <a:r>
              <a:rPr lang="en-US" sz="1400" b="0" dirty="0">
                <a:solidFill>
                  <a:srgbClr val="000000"/>
                </a:solidFill>
                <a:latin typeface="Calibri"/>
                <a:cs typeface="Calibri"/>
              </a:rPr>
              <a:t> [Slide deck]. Washington, DC: U.S. Department of Education, Institute of Education Sciences, National Center for Education Evaluation and Regional Assistance, Regional Educational Laboratory West.</a:t>
            </a:r>
            <a:endParaRPr dirty="0"/>
          </a:p>
        </p:txBody>
      </p:sp>
      <p:sp>
        <p:nvSpPr>
          <p:cNvPr id="125" name="Google Shape;125;p1"/>
          <p:cNvSpPr txBox="1"/>
          <p:nvPr/>
        </p:nvSpPr>
        <p:spPr>
          <a:xfrm>
            <a:off x="519392" y="4237719"/>
            <a:ext cx="6174300" cy="5308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 sz="750" b="0" i="0" u="none" strike="noStrike" cap="none" dirty="0">
                <a:solidFill>
                  <a:schemeClr val="dk1"/>
                </a:solidFill>
                <a:latin typeface="Arial"/>
                <a:ea typeface="Arial"/>
                <a:cs typeface="Arial"/>
                <a:sym typeface="Arial"/>
              </a:rPr>
              <a:t>This product was funded under Contract ED-IES-17-C-0012 by Regional Educational Laboratory West administered by WestEd. The content of this product does not necessarily reflect the views or policies of the Institute of Education Sciences or the U.S. Department of Education, nor does mention of trade names, commercial products, or organizations imply endorsement by the U.S. government.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6761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body" idx="1"/>
          </p:nvPr>
        </p:nvSpPr>
        <p:spPr>
          <a:xfrm>
            <a:off x="628649" y="1369219"/>
            <a:ext cx="8067577"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dirty="0"/>
              <a:t>The 5 Whys? root cause analysis is a group brainstorming process. </a:t>
            </a:r>
            <a:endParaRPr dirty="0"/>
          </a:p>
          <a:p>
            <a:pPr marL="0" lvl="0" indent="0" algn="l" rtl="0">
              <a:lnSpc>
                <a:spcPct val="90000"/>
              </a:lnSpc>
              <a:spcBef>
                <a:spcPts val="800"/>
              </a:spcBef>
              <a:spcAft>
                <a:spcPts val="0"/>
              </a:spcAft>
              <a:buClr>
                <a:srgbClr val="548135"/>
              </a:buClr>
              <a:buSzPts val="2100"/>
              <a:buNone/>
            </a:pPr>
            <a:r>
              <a:rPr lang="en" dirty="0"/>
              <a:t>It works well if you are working with a larger team or group of stakeholders.</a:t>
            </a:r>
            <a:endParaRPr dirty="0"/>
          </a:p>
          <a:p>
            <a:pPr marL="0" lvl="0" indent="0" algn="l" rtl="0">
              <a:lnSpc>
                <a:spcPct val="90000"/>
              </a:lnSpc>
              <a:spcBef>
                <a:spcPts val="800"/>
              </a:spcBef>
              <a:spcAft>
                <a:spcPts val="0"/>
              </a:spcAft>
              <a:buClr>
                <a:srgbClr val="548135"/>
              </a:buClr>
              <a:buSzPts val="2100"/>
              <a:buNone/>
            </a:pPr>
            <a:r>
              <a:rPr lang="en" dirty="0"/>
              <a:t>In smaller groups, it is sometimes more difficult to come up with a large number of responses to consider.</a:t>
            </a:r>
            <a:endParaRPr dirty="0"/>
          </a:p>
          <a:p>
            <a:pPr marL="457200" lvl="0" indent="0" algn="l" rtl="0">
              <a:lnSpc>
                <a:spcPct val="100000"/>
              </a:lnSpc>
              <a:spcBef>
                <a:spcPts val="800"/>
              </a:spcBef>
              <a:spcAft>
                <a:spcPts val="0"/>
              </a:spcAft>
              <a:buSzPts val="2100"/>
              <a:buNone/>
            </a:pPr>
            <a:endParaRPr sz="2000" b="0" i="1" dirty="0">
              <a:solidFill>
                <a:schemeClr val="dk1"/>
              </a:solidFill>
              <a:latin typeface="Calibri"/>
              <a:ea typeface="Calibri"/>
              <a:cs typeface="Calibri"/>
              <a:sym typeface="Calibri"/>
            </a:endParaRPr>
          </a:p>
          <a:p>
            <a:pPr marL="0" lvl="0" indent="0" algn="l" rtl="0">
              <a:lnSpc>
                <a:spcPct val="90000"/>
              </a:lnSpc>
              <a:spcBef>
                <a:spcPts val="800"/>
              </a:spcBef>
              <a:spcAft>
                <a:spcPts val="500"/>
              </a:spcAft>
              <a:buSzPts val="2100"/>
              <a:buNone/>
            </a:pPr>
            <a:endParaRPr sz="2000" b="0" dirty="0">
              <a:latin typeface="Calibri"/>
              <a:ea typeface="Calibri"/>
              <a:cs typeface="Calibri"/>
              <a:sym typeface="Calibri"/>
            </a:endParaRPr>
          </a:p>
        </p:txBody>
      </p:sp>
      <p:sp>
        <p:nvSpPr>
          <p:cNvPr id="271" name="Google Shape;271;p20"/>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5 Whys? root cause analysis</a:t>
            </a:r>
            <a:endParaRPr dirty="0"/>
          </a:p>
        </p:txBody>
      </p:sp>
      <p:sp>
        <p:nvSpPr>
          <p:cNvPr id="272" name="Google Shape;272;p2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20</a:t>
            </a:fld>
            <a:endParaRPr/>
          </a:p>
        </p:txBody>
      </p:sp>
      <p:pic>
        <p:nvPicPr>
          <p:cNvPr id="273" name="Google Shape;273;p20" descr="Diagram&#10;&#10;Description automatically generated"/>
          <p:cNvPicPr preferRelativeResize="0"/>
          <p:nvPr/>
        </p:nvPicPr>
        <p:blipFill rotWithShape="1">
          <a:blip r:embed="rId3">
            <a:alphaModFix/>
          </a:blip>
          <a:srcRect/>
          <a:stretch/>
        </p:blipFill>
        <p:spPr>
          <a:xfrm>
            <a:off x="6899449" y="418795"/>
            <a:ext cx="1474597" cy="91459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body" idx="1"/>
          </p:nvPr>
        </p:nvSpPr>
        <p:spPr>
          <a:xfrm>
            <a:off x="628650" y="1252673"/>
            <a:ext cx="7886700" cy="3500437"/>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sz="1600" dirty="0"/>
              <a:t>Steps for using the 5 Whys? process:</a:t>
            </a:r>
            <a:endParaRPr sz="1600" dirty="0"/>
          </a:p>
          <a:p>
            <a:pPr marL="573088" lvl="0" indent="-344488" algn="l" rtl="0">
              <a:lnSpc>
                <a:spcPct val="90000"/>
              </a:lnSpc>
              <a:spcBef>
                <a:spcPts val="800"/>
              </a:spcBef>
              <a:spcAft>
                <a:spcPts val="0"/>
              </a:spcAft>
              <a:buSzPct val="100000"/>
              <a:buFont typeface="+mj-lt"/>
              <a:buAutoNum type="arabicPeriod"/>
            </a:pPr>
            <a:r>
              <a:rPr lang="en" sz="1600" b="0" dirty="0"/>
              <a:t>Ask the question, “Why is this problem happening?” and brainstorm responses.</a:t>
            </a:r>
            <a:endParaRPr sz="1600" b="0" dirty="0"/>
          </a:p>
          <a:p>
            <a:pPr marL="573088" lvl="0" indent="-344488" algn="l" rtl="0">
              <a:lnSpc>
                <a:spcPct val="90000"/>
              </a:lnSpc>
              <a:spcBef>
                <a:spcPts val="800"/>
              </a:spcBef>
              <a:spcAft>
                <a:spcPts val="0"/>
              </a:spcAft>
              <a:buSzPct val="100000"/>
              <a:buFont typeface="+mj-lt"/>
              <a:buAutoNum type="arabicPeriod"/>
            </a:pPr>
            <a:r>
              <a:rPr lang="en" sz="1600" b="0" dirty="0"/>
              <a:t>Go through the list and eliminate any responses that are assumptions.</a:t>
            </a:r>
            <a:endParaRPr sz="1600" b="0" dirty="0"/>
          </a:p>
          <a:p>
            <a:pPr marL="573088" lvl="0" indent="-344488" algn="l" rtl="0">
              <a:lnSpc>
                <a:spcPct val="90000"/>
              </a:lnSpc>
              <a:spcBef>
                <a:spcPts val="800"/>
              </a:spcBef>
              <a:spcAft>
                <a:spcPts val="0"/>
              </a:spcAft>
              <a:buSzPct val="100000"/>
              <a:buFont typeface="+mj-lt"/>
              <a:buAutoNum type="arabicPeriod"/>
            </a:pPr>
            <a:r>
              <a:rPr lang="en" sz="1600" b="0" dirty="0"/>
              <a:t>As a team, select a response from those that remain that you agree is a primary cause for the problem.</a:t>
            </a:r>
            <a:endParaRPr sz="1600" b="0" dirty="0"/>
          </a:p>
          <a:p>
            <a:pPr marL="573088" lvl="0" indent="-344488" algn="l" rtl="0">
              <a:lnSpc>
                <a:spcPct val="90000"/>
              </a:lnSpc>
              <a:spcBef>
                <a:spcPts val="800"/>
              </a:spcBef>
              <a:spcAft>
                <a:spcPts val="0"/>
              </a:spcAft>
              <a:buSzPct val="100000"/>
              <a:buFont typeface="+mj-lt"/>
              <a:buAutoNum type="arabicPeriod"/>
            </a:pPr>
            <a:r>
              <a:rPr lang="en" sz="1600" b="0" dirty="0"/>
              <a:t>Repeat this questioning process up to five times, or until you are unable to generate responses.</a:t>
            </a:r>
            <a:endParaRPr sz="1600" b="0" dirty="0"/>
          </a:p>
          <a:p>
            <a:pPr marL="573088" lvl="0" indent="-344488" algn="l" rtl="0">
              <a:lnSpc>
                <a:spcPct val="90000"/>
              </a:lnSpc>
              <a:spcBef>
                <a:spcPts val="800"/>
              </a:spcBef>
              <a:spcAft>
                <a:spcPts val="0"/>
              </a:spcAft>
              <a:buSzPct val="100000"/>
              <a:buFont typeface="+mj-lt"/>
              <a:buAutoNum type="arabicPeriod"/>
            </a:pPr>
            <a:r>
              <a:rPr lang="en" sz="1600" b="0" dirty="0"/>
              <a:t>Look at each response that you selected and decide whether each response is a concern or an area you can control. (“Concern” refers to a contributing factor that is not within your team’s ability to directly change. “Control” refers to contributing factors that are within your locus of control.)</a:t>
            </a:r>
            <a:endParaRPr sz="1600" b="0" dirty="0"/>
          </a:p>
        </p:txBody>
      </p:sp>
      <p:sp>
        <p:nvSpPr>
          <p:cNvPr id="279" name="Google Shape;279;p2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b="1" dirty="0"/>
              <a:t>5 Whys? root cause analysis</a:t>
            </a:r>
            <a:endParaRPr b="1" dirty="0"/>
          </a:p>
        </p:txBody>
      </p:sp>
      <p:sp>
        <p:nvSpPr>
          <p:cNvPr id="280" name="Google Shape;280;p21"/>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21</a:t>
            </a:fld>
            <a:endParaRPr/>
          </a:p>
        </p:txBody>
      </p:sp>
      <p:pic>
        <p:nvPicPr>
          <p:cNvPr id="281" name="Google Shape;281;p21" descr="Diagram&#10;&#10;Description automatically generated"/>
          <p:cNvPicPr preferRelativeResize="0"/>
          <p:nvPr/>
        </p:nvPicPr>
        <p:blipFill rotWithShape="1">
          <a:blip r:embed="rId3">
            <a:alphaModFix/>
          </a:blip>
          <a:srcRect/>
          <a:stretch/>
        </p:blipFill>
        <p:spPr>
          <a:xfrm>
            <a:off x="6899449" y="399954"/>
            <a:ext cx="1487158" cy="9334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latin typeface="+mn-lt"/>
              </a:rPr>
              <a:t>This protocol is intended to help you better understand the forces that support and hinder your improvement efforts.  </a:t>
            </a:r>
            <a:endParaRPr sz="1800" dirty="0">
              <a:latin typeface="+mn-lt"/>
            </a:endParaRPr>
          </a:p>
          <a:p>
            <a:pPr marL="0" lvl="0" indent="0" algn="l" rtl="0">
              <a:lnSpc>
                <a:spcPct val="90000"/>
              </a:lnSpc>
              <a:spcBef>
                <a:spcPts val="1200"/>
              </a:spcBef>
              <a:spcAft>
                <a:spcPts val="0"/>
              </a:spcAft>
              <a:buSzPts val="2100"/>
              <a:buNone/>
            </a:pPr>
            <a:r>
              <a:rPr lang="en" sz="1800" dirty="0">
                <a:latin typeface="+mn-lt"/>
              </a:rPr>
              <a:t>This process can be used to focus a system investigation or as a root cause analysis tool. It can easily be used with a group of 2</a:t>
            </a:r>
            <a:r>
              <a:rPr lang="en" sz="1800" dirty="0">
                <a:latin typeface="+mn-lt"/>
                <a:ea typeface="Trebuchet MS"/>
                <a:cs typeface="Trebuchet MS"/>
                <a:sym typeface="Trebuchet MS"/>
              </a:rPr>
              <a:t>–</a:t>
            </a:r>
            <a:r>
              <a:rPr lang="en" sz="1800" dirty="0">
                <a:latin typeface="+mn-lt"/>
              </a:rPr>
              <a:t>8 people. </a:t>
            </a:r>
            <a:endParaRPr sz="1800" dirty="0">
              <a:latin typeface="+mn-lt"/>
            </a:endParaRPr>
          </a:p>
          <a:p>
            <a:pPr marL="0" lvl="0" indent="0" algn="l" rtl="0">
              <a:lnSpc>
                <a:spcPct val="90000"/>
              </a:lnSpc>
              <a:spcBef>
                <a:spcPts val="1200"/>
              </a:spcBef>
              <a:spcAft>
                <a:spcPts val="0"/>
              </a:spcAft>
              <a:buSzPts val="2100"/>
              <a:buNone/>
            </a:pPr>
            <a:r>
              <a:rPr lang="en" sz="1800" dirty="0">
                <a:latin typeface="+mn-lt"/>
              </a:rPr>
              <a:t>It is most effective with groups that know the context well and can speak to the supporting forces (assets that are available) and the restraining forces (barriers to improvement).</a:t>
            </a:r>
            <a:endParaRPr sz="1800" dirty="0">
              <a:latin typeface="+mn-lt"/>
            </a:endParaRPr>
          </a:p>
          <a:p>
            <a:pPr marL="0" lvl="0" indent="0" algn="l" rtl="0">
              <a:lnSpc>
                <a:spcPct val="100000"/>
              </a:lnSpc>
              <a:spcBef>
                <a:spcPts val="800"/>
              </a:spcBef>
              <a:spcAft>
                <a:spcPts val="0"/>
              </a:spcAft>
              <a:buSzPts val="2100"/>
              <a:buNone/>
            </a:pPr>
            <a:endParaRPr sz="1900" b="0"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SzPts val="2100"/>
              <a:buNone/>
            </a:pPr>
            <a:endParaRPr dirty="0">
              <a:solidFill>
                <a:schemeClr val="dk1"/>
              </a:solidFill>
              <a:latin typeface="Calibri"/>
              <a:ea typeface="Calibri"/>
              <a:cs typeface="Calibri"/>
              <a:sym typeface="Calibri"/>
            </a:endParaRPr>
          </a:p>
          <a:p>
            <a:pPr marL="0" lvl="0" indent="0" algn="l" rtl="0">
              <a:lnSpc>
                <a:spcPct val="90000"/>
              </a:lnSpc>
              <a:spcBef>
                <a:spcPts val="800"/>
              </a:spcBef>
              <a:spcAft>
                <a:spcPts val="500"/>
              </a:spcAft>
              <a:buSzPts val="2100"/>
              <a:buNone/>
            </a:pPr>
            <a:endParaRPr dirty="0"/>
          </a:p>
        </p:txBody>
      </p:sp>
      <p:sp>
        <p:nvSpPr>
          <p:cNvPr id="287" name="Google Shape;287;p22"/>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a:t>Force Field Analysis</a:t>
            </a:r>
            <a:endParaRPr/>
          </a:p>
        </p:txBody>
      </p:sp>
      <p:pic>
        <p:nvPicPr>
          <p:cNvPr id="288" name="Google Shape;288;p22"/>
          <p:cNvPicPr preferRelativeResize="0"/>
          <p:nvPr/>
        </p:nvPicPr>
        <p:blipFill rotWithShape="1">
          <a:blip r:embed="rId3">
            <a:alphaModFix/>
          </a:blip>
          <a:srcRect/>
          <a:stretch/>
        </p:blipFill>
        <p:spPr>
          <a:xfrm>
            <a:off x="6652929" y="373665"/>
            <a:ext cx="1236206" cy="894379"/>
          </a:xfrm>
          <a:prstGeom prst="rect">
            <a:avLst/>
          </a:prstGeom>
          <a:noFill/>
          <a:ln w="9525" cap="flat" cmpd="sng">
            <a:solidFill>
              <a:schemeClr val="dk2"/>
            </a:solidFill>
            <a:prstDash val="solid"/>
            <a:round/>
            <a:headEnd type="none" w="sm" len="sm"/>
            <a:tailEnd type="none" w="sm" len="sm"/>
          </a:ln>
        </p:spPr>
      </p:pic>
      <p:sp>
        <p:nvSpPr>
          <p:cNvPr id="289" name="Google Shape;289;p22"/>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3"/>
          <p:cNvSpPr txBox="1">
            <a:spLocks noGrp="1"/>
          </p:cNvSpPr>
          <p:nvPr>
            <p:ph type="body" idx="1"/>
          </p:nvPr>
        </p:nvSpPr>
        <p:spPr>
          <a:xfrm>
            <a:off x="541565" y="1195048"/>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Steps for the Force Field Analysis:</a:t>
            </a:r>
            <a:endParaRPr sz="1800" dirty="0"/>
          </a:p>
          <a:p>
            <a:pPr marL="342900" lvl="0" indent="-342900" algn="l" rtl="0">
              <a:lnSpc>
                <a:spcPct val="90000"/>
              </a:lnSpc>
              <a:spcBef>
                <a:spcPts val="2000"/>
              </a:spcBef>
              <a:spcAft>
                <a:spcPts val="0"/>
              </a:spcAft>
              <a:buClr>
                <a:srgbClr val="548135"/>
              </a:buClr>
              <a:buSzPct val="100000"/>
              <a:buFont typeface="+mj-lt"/>
              <a:buAutoNum type="arabicPeriod"/>
            </a:pPr>
            <a:r>
              <a:rPr lang="en" sz="1600" b="0" dirty="0"/>
              <a:t>Individual brainstorm of supporting and restraining forces.</a:t>
            </a:r>
            <a:endParaRPr sz="1600" b="0" dirty="0"/>
          </a:p>
          <a:p>
            <a:pPr marL="342900" lvl="0" indent="-342900" algn="l" rtl="0">
              <a:lnSpc>
                <a:spcPct val="90000"/>
              </a:lnSpc>
              <a:spcBef>
                <a:spcPts val="800"/>
              </a:spcBef>
              <a:spcAft>
                <a:spcPts val="0"/>
              </a:spcAft>
              <a:buClr>
                <a:srgbClr val="548135"/>
              </a:buClr>
              <a:buSzPct val="100000"/>
              <a:buFont typeface="+mj-lt"/>
              <a:buAutoNum type="arabicPeriod"/>
            </a:pPr>
            <a:r>
              <a:rPr lang="en" sz="1600" b="0" dirty="0"/>
              <a:t>Group share and clustering of supporting forces.</a:t>
            </a:r>
          </a:p>
          <a:p>
            <a:pPr marL="342900" lvl="0" indent="-342900" algn="l" rtl="0">
              <a:lnSpc>
                <a:spcPct val="90000"/>
              </a:lnSpc>
              <a:spcBef>
                <a:spcPts val="800"/>
              </a:spcBef>
              <a:spcAft>
                <a:spcPts val="0"/>
              </a:spcAft>
              <a:buClr>
                <a:srgbClr val="548135"/>
              </a:buClr>
              <a:buSzPct val="100000"/>
              <a:buFont typeface="+mj-lt"/>
              <a:buAutoNum type="arabicPeriod"/>
            </a:pPr>
            <a:r>
              <a:rPr lang="en" sz="1600" b="0" dirty="0"/>
              <a:t>Group share and clustering of restraining forces.</a:t>
            </a:r>
          </a:p>
          <a:p>
            <a:pPr marL="342900" lvl="0" indent="-342900" algn="l" rtl="0">
              <a:lnSpc>
                <a:spcPct val="90000"/>
              </a:lnSpc>
              <a:spcBef>
                <a:spcPts val="800"/>
              </a:spcBef>
              <a:spcAft>
                <a:spcPts val="0"/>
              </a:spcAft>
              <a:buClr>
                <a:srgbClr val="548135"/>
              </a:buClr>
              <a:buSzPct val="100000"/>
              <a:buFont typeface="+mj-lt"/>
              <a:buAutoNum type="arabicPeriod"/>
            </a:pPr>
            <a:r>
              <a:rPr lang="en" sz="1600" b="0" dirty="0"/>
              <a:t>Review the restraining forces and identify those that are within your locus of control. Review the supporting forces for possible levers your team may use to address the restraining forces.</a:t>
            </a:r>
            <a:endParaRPr sz="1600" b="0" dirty="0"/>
          </a:p>
          <a:p>
            <a:pPr marL="0" lvl="0" indent="0" algn="l" rtl="0">
              <a:lnSpc>
                <a:spcPct val="100000"/>
              </a:lnSpc>
              <a:spcBef>
                <a:spcPts val="800"/>
              </a:spcBef>
              <a:spcAft>
                <a:spcPts val="0"/>
              </a:spcAft>
              <a:buSzPts val="2100"/>
              <a:buNone/>
            </a:pPr>
            <a:endParaRPr dirty="0">
              <a:solidFill>
                <a:schemeClr val="dk1"/>
              </a:solidFill>
              <a:latin typeface="Calibri"/>
              <a:ea typeface="Calibri"/>
              <a:cs typeface="Calibri"/>
              <a:sym typeface="Calibri"/>
            </a:endParaRPr>
          </a:p>
          <a:p>
            <a:pPr marL="0" lvl="0" indent="0" algn="l" rtl="0">
              <a:lnSpc>
                <a:spcPct val="90000"/>
              </a:lnSpc>
              <a:spcBef>
                <a:spcPts val="800"/>
              </a:spcBef>
              <a:spcAft>
                <a:spcPts val="500"/>
              </a:spcAft>
              <a:buSzPts val="2100"/>
              <a:buNone/>
            </a:pPr>
            <a:endParaRPr dirty="0"/>
          </a:p>
        </p:txBody>
      </p:sp>
      <p:sp>
        <p:nvSpPr>
          <p:cNvPr id="295" name="Google Shape;295;p2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b="1"/>
              <a:t>Force Field Analysis</a:t>
            </a:r>
            <a:endParaRPr b="1"/>
          </a:p>
        </p:txBody>
      </p:sp>
      <p:pic>
        <p:nvPicPr>
          <p:cNvPr id="296" name="Google Shape;296;p23"/>
          <p:cNvPicPr preferRelativeResize="0"/>
          <p:nvPr/>
        </p:nvPicPr>
        <p:blipFill rotWithShape="1">
          <a:blip r:embed="rId3">
            <a:alphaModFix/>
          </a:blip>
          <a:srcRect/>
          <a:stretch/>
        </p:blipFill>
        <p:spPr>
          <a:xfrm>
            <a:off x="6613173" y="373665"/>
            <a:ext cx="1236206" cy="894379"/>
          </a:xfrm>
          <a:prstGeom prst="rect">
            <a:avLst/>
          </a:prstGeom>
          <a:noFill/>
          <a:ln w="9525" cap="flat" cmpd="sng">
            <a:solidFill>
              <a:schemeClr val="dk2"/>
            </a:solidFill>
            <a:prstDash val="solid"/>
            <a:round/>
            <a:headEnd type="none" w="sm" len="sm"/>
            <a:tailEnd type="none" w="sm" len="sm"/>
          </a:ln>
        </p:spPr>
      </p:pic>
      <p:sp>
        <p:nvSpPr>
          <p:cNvPr id="297" name="Google Shape;297;p2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sz="1800" dirty="0"/>
              <a:t>This method supports individual thinking and group collaboration by supporting a group through a repetitive brainstorming and refining process leading to group consensus. </a:t>
            </a:r>
            <a:endParaRPr sz="1800" dirty="0"/>
          </a:p>
          <a:p>
            <a:pPr marL="0" lvl="0" indent="0" algn="l" rtl="0">
              <a:lnSpc>
                <a:spcPct val="90000"/>
              </a:lnSpc>
              <a:spcBef>
                <a:spcPts val="800"/>
              </a:spcBef>
              <a:spcAft>
                <a:spcPts val="0"/>
              </a:spcAft>
              <a:buClr>
                <a:srgbClr val="548135"/>
              </a:buClr>
              <a:buSzPts val="2100"/>
              <a:buNone/>
            </a:pPr>
            <a:endParaRPr sz="1800" dirty="0"/>
          </a:p>
          <a:p>
            <a:pPr marL="0" lvl="0" indent="0" algn="l" rtl="0">
              <a:lnSpc>
                <a:spcPct val="90000"/>
              </a:lnSpc>
              <a:spcBef>
                <a:spcPts val="800"/>
              </a:spcBef>
              <a:spcAft>
                <a:spcPts val="0"/>
              </a:spcAft>
              <a:buClr>
                <a:srgbClr val="548135"/>
              </a:buClr>
              <a:buSzPts val="2100"/>
              <a:buNone/>
            </a:pPr>
            <a:r>
              <a:rPr lang="en" sz="1800" dirty="0"/>
              <a:t>Pairs brainstorm possible root causes and then share their best thinking with another pair. This group then shares their best combined thinking in a larger group.</a:t>
            </a:r>
            <a:endParaRPr sz="1800" dirty="0"/>
          </a:p>
          <a:p>
            <a:pPr marL="0" lvl="0" indent="0" algn="l" rtl="0">
              <a:lnSpc>
                <a:spcPct val="90000"/>
              </a:lnSpc>
              <a:spcBef>
                <a:spcPts val="800"/>
              </a:spcBef>
              <a:spcAft>
                <a:spcPts val="0"/>
              </a:spcAft>
              <a:buClr>
                <a:srgbClr val="548135"/>
              </a:buClr>
              <a:buSzPts val="2100"/>
              <a:buNone/>
            </a:pPr>
            <a:endParaRPr sz="1800" dirty="0"/>
          </a:p>
          <a:p>
            <a:pPr marL="0" lvl="0" indent="0" algn="l" rtl="0">
              <a:lnSpc>
                <a:spcPct val="90000"/>
              </a:lnSpc>
              <a:spcBef>
                <a:spcPts val="1200"/>
              </a:spcBef>
              <a:spcAft>
                <a:spcPts val="0"/>
              </a:spcAft>
              <a:buSzPts val="2100"/>
              <a:buNone/>
            </a:pPr>
            <a:r>
              <a:rPr lang="en" sz="1800" dirty="0"/>
              <a:t>Snowballing is best used with small to medium groups (4</a:t>
            </a:r>
            <a:r>
              <a:rPr lang="en" sz="1800" dirty="0">
                <a:latin typeface="Trebuchet MS"/>
                <a:ea typeface="Trebuchet MS"/>
                <a:cs typeface="Trebuchet MS"/>
                <a:sym typeface="Trebuchet MS"/>
              </a:rPr>
              <a:t>–</a:t>
            </a:r>
            <a:r>
              <a:rPr lang="en" sz="1800" dirty="0"/>
              <a:t>8 participants).</a:t>
            </a:r>
            <a:endParaRPr sz="1800" dirty="0"/>
          </a:p>
        </p:txBody>
      </p:sp>
      <p:sp>
        <p:nvSpPr>
          <p:cNvPr id="303" name="Google Shape;303;p2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a:t>Snowballing</a:t>
            </a:r>
            <a:endParaRPr/>
          </a:p>
        </p:txBody>
      </p:sp>
      <p:pic>
        <p:nvPicPr>
          <p:cNvPr id="304" name="Google Shape;304;p24"/>
          <p:cNvPicPr preferRelativeResize="0"/>
          <p:nvPr/>
        </p:nvPicPr>
        <p:blipFill rotWithShape="1">
          <a:blip r:embed="rId3">
            <a:alphaModFix/>
          </a:blip>
          <a:srcRect/>
          <a:stretch/>
        </p:blipFill>
        <p:spPr>
          <a:xfrm>
            <a:off x="6565776" y="277963"/>
            <a:ext cx="1699894" cy="1001193"/>
          </a:xfrm>
          <a:prstGeom prst="rect">
            <a:avLst/>
          </a:prstGeom>
          <a:noFill/>
          <a:ln>
            <a:noFill/>
          </a:ln>
        </p:spPr>
      </p:pic>
      <p:sp>
        <p:nvSpPr>
          <p:cNvPr id="305" name="Google Shape;305;p24"/>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Steps for the Snowballing process:</a:t>
            </a:r>
            <a:endParaRPr sz="1800" dirty="0"/>
          </a:p>
          <a:p>
            <a:pPr marL="573088" lvl="0" indent="-344488" algn="l" rtl="0">
              <a:lnSpc>
                <a:spcPct val="90000"/>
              </a:lnSpc>
              <a:spcBef>
                <a:spcPts val="1200"/>
              </a:spcBef>
              <a:spcAft>
                <a:spcPts val="0"/>
              </a:spcAft>
              <a:buSzPts val="1700"/>
              <a:buFont typeface="Arial"/>
              <a:buAutoNum type="arabicPeriod"/>
            </a:pPr>
            <a:r>
              <a:rPr lang="en" sz="1800" b="0" dirty="0"/>
              <a:t>Individual brainstorm.</a:t>
            </a:r>
            <a:endParaRPr sz="1800" b="0" dirty="0"/>
          </a:p>
          <a:p>
            <a:pPr marL="573088" lvl="0" indent="-344488" algn="l" rtl="0">
              <a:lnSpc>
                <a:spcPct val="90000"/>
              </a:lnSpc>
              <a:spcBef>
                <a:spcPts val="800"/>
              </a:spcBef>
              <a:spcAft>
                <a:spcPts val="0"/>
              </a:spcAft>
              <a:buSzPts val="1700"/>
              <a:buFont typeface="Arial"/>
              <a:buAutoNum type="arabicPeriod"/>
            </a:pPr>
            <a:r>
              <a:rPr lang="en" sz="1800" b="0" dirty="0"/>
              <a:t>Pair share.</a:t>
            </a:r>
            <a:endParaRPr sz="1800" b="0" dirty="0"/>
          </a:p>
          <a:p>
            <a:pPr marL="573088" lvl="0" indent="-344488" algn="l" rtl="0">
              <a:lnSpc>
                <a:spcPct val="90000"/>
              </a:lnSpc>
              <a:spcBef>
                <a:spcPts val="800"/>
              </a:spcBef>
              <a:spcAft>
                <a:spcPts val="0"/>
              </a:spcAft>
              <a:buSzPts val="1700"/>
              <a:buFont typeface="Arial"/>
              <a:buAutoNum type="arabicPeriod"/>
            </a:pPr>
            <a:r>
              <a:rPr lang="en" sz="1800" b="0" dirty="0"/>
              <a:t>Quad share.</a:t>
            </a:r>
            <a:endParaRPr sz="1800" b="0" dirty="0"/>
          </a:p>
          <a:p>
            <a:pPr marL="573088" lvl="0" indent="-344488" algn="l" rtl="0">
              <a:lnSpc>
                <a:spcPct val="90000"/>
              </a:lnSpc>
              <a:spcBef>
                <a:spcPts val="800"/>
              </a:spcBef>
              <a:spcAft>
                <a:spcPts val="0"/>
              </a:spcAft>
              <a:buSzPts val="1700"/>
              <a:buFont typeface="Arial"/>
              <a:buAutoNum type="arabicPeriod"/>
            </a:pPr>
            <a:r>
              <a:rPr lang="en" sz="1800" b="0" dirty="0"/>
              <a:t>Whole group share.</a:t>
            </a:r>
            <a:endParaRPr sz="1800" b="0" dirty="0"/>
          </a:p>
          <a:p>
            <a:pPr marL="0" lvl="0" indent="0" algn="l" rtl="0">
              <a:lnSpc>
                <a:spcPct val="90000"/>
              </a:lnSpc>
              <a:spcBef>
                <a:spcPts val="800"/>
              </a:spcBef>
              <a:spcAft>
                <a:spcPts val="500"/>
              </a:spcAft>
              <a:buSzPts val="2100"/>
              <a:buNone/>
            </a:pPr>
            <a:endParaRPr sz="2100" dirty="0">
              <a:latin typeface="Gill Sans"/>
              <a:ea typeface="Gill Sans"/>
              <a:cs typeface="Gill Sans"/>
              <a:sym typeface="Gill Sans"/>
            </a:endParaRPr>
          </a:p>
        </p:txBody>
      </p:sp>
      <p:sp>
        <p:nvSpPr>
          <p:cNvPr id="311" name="Google Shape;311;p2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b="1"/>
              <a:t>Snowballing</a:t>
            </a:r>
            <a:endParaRPr b="1"/>
          </a:p>
        </p:txBody>
      </p:sp>
      <p:pic>
        <p:nvPicPr>
          <p:cNvPr id="312" name="Google Shape;312;p25"/>
          <p:cNvPicPr preferRelativeResize="0"/>
          <p:nvPr/>
        </p:nvPicPr>
        <p:blipFill rotWithShape="1">
          <a:blip r:embed="rId3">
            <a:alphaModFix/>
          </a:blip>
          <a:srcRect/>
          <a:stretch/>
        </p:blipFill>
        <p:spPr>
          <a:xfrm>
            <a:off x="6565776" y="277963"/>
            <a:ext cx="1699894" cy="1001193"/>
          </a:xfrm>
          <a:prstGeom prst="rect">
            <a:avLst/>
          </a:prstGeom>
          <a:noFill/>
          <a:ln>
            <a:noFill/>
          </a:ln>
        </p:spPr>
      </p:pic>
      <p:sp>
        <p:nvSpPr>
          <p:cNvPr id="313" name="Google Shape;313;p2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a:spLocks noGrp="1"/>
          </p:cNvSpPr>
          <p:nvPr>
            <p:ph type="body" idx="1"/>
          </p:nvPr>
        </p:nvSpPr>
        <p:spPr>
          <a:xfrm>
            <a:off x="628650" y="1099384"/>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A Fishbone Diagram </a:t>
            </a:r>
            <a:r>
              <a:rPr lang="en-US" sz="1800" dirty="0"/>
              <a:t>…</a:t>
            </a:r>
            <a:endParaRPr sz="1800" dirty="0"/>
          </a:p>
          <a:p>
            <a:pPr marL="233363" lvl="0" indent="-233363" algn="l" rtl="0">
              <a:lnSpc>
                <a:spcPct val="90000"/>
              </a:lnSpc>
              <a:spcBef>
                <a:spcPts val="1400"/>
              </a:spcBef>
              <a:spcAft>
                <a:spcPts val="0"/>
              </a:spcAft>
              <a:buSzPct val="100000"/>
              <a:buFont typeface="Arial"/>
              <a:buChar char="•"/>
            </a:pPr>
            <a:r>
              <a:rPr lang="en" sz="1800" b="0" dirty="0"/>
              <a:t>Can be used for a variety of purposes.</a:t>
            </a:r>
            <a:endParaRPr sz="1800" b="0" dirty="0"/>
          </a:p>
          <a:p>
            <a:pPr marL="233363" lvl="0" indent="-233363" algn="l" rtl="0">
              <a:lnSpc>
                <a:spcPct val="90000"/>
              </a:lnSpc>
              <a:spcBef>
                <a:spcPts val="800"/>
              </a:spcBef>
              <a:spcAft>
                <a:spcPts val="0"/>
              </a:spcAft>
              <a:buSzPct val="100000"/>
              <a:buFont typeface="Arial"/>
              <a:buChar char="•"/>
            </a:pPr>
            <a:r>
              <a:rPr lang="en" sz="1800" b="0" dirty="0"/>
              <a:t>Can identify underlying factors or causes of a problem.</a:t>
            </a:r>
            <a:endParaRPr sz="1800" b="0" dirty="0"/>
          </a:p>
          <a:p>
            <a:pPr marL="233363" lvl="0" indent="-233363" algn="l" rtl="0">
              <a:lnSpc>
                <a:spcPct val="90000"/>
              </a:lnSpc>
              <a:spcBef>
                <a:spcPts val="800"/>
              </a:spcBef>
              <a:spcAft>
                <a:spcPts val="0"/>
              </a:spcAft>
              <a:buSzPct val="100000"/>
              <a:buFont typeface="Arial"/>
              <a:buChar char="•"/>
            </a:pPr>
            <a:r>
              <a:rPr lang="en" sz="1800" b="0" dirty="0"/>
              <a:t>Is a way to produce a visual representation of potential cause-and-effect relationships.</a:t>
            </a:r>
            <a:endParaRPr sz="1800" b="0" dirty="0"/>
          </a:p>
          <a:p>
            <a:pPr marL="233363" lvl="0" indent="-233363" algn="l" rtl="0">
              <a:lnSpc>
                <a:spcPct val="90000"/>
              </a:lnSpc>
              <a:spcBef>
                <a:spcPts val="800"/>
              </a:spcBef>
              <a:spcAft>
                <a:spcPts val="0"/>
              </a:spcAft>
              <a:buSzPct val="100000"/>
              <a:buFont typeface="Arial"/>
              <a:buChar char="•"/>
            </a:pPr>
            <a:r>
              <a:rPr lang="en" sz="1800" b="0" dirty="0"/>
              <a:t>Can be helpful by directing the team to surface categories that might not otherwise be considered and to think of additional possible causes in each category.</a:t>
            </a:r>
            <a:endParaRPr sz="1800" b="0" dirty="0"/>
          </a:p>
          <a:p>
            <a:pPr marL="0" lvl="0" indent="0" algn="l" rtl="0">
              <a:lnSpc>
                <a:spcPct val="90000"/>
              </a:lnSpc>
              <a:spcBef>
                <a:spcPts val="1400"/>
              </a:spcBef>
              <a:spcAft>
                <a:spcPts val="0"/>
              </a:spcAft>
              <a:buClr>
                <a:srgbClr val="548135"/>
              </a:buClr>
              <a:buSzPts val="2100"/>
              <a:buNone/>
            </a:pPr>
            <a:r>
              <a:rPr lang="en" sz="1800" dirty="0"/>
              <a:t>Note: Participants should include individuals who have personal knowledge of the problem from multiple perspectives.</a:t>
            </a:r>
            <a:endParaRPr sz="1800" dirty="0"/>
          </a:p>
        </p:txBody>
      </p:sp>
      <p:sp>
        <p:nvSpPr>
          <p:cNvPr id="319" name="Google Shape;319;p26"/>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a:t>Fishbone Diagram</a:t>
            </a:r>
            <a:endParaRPr>
              <a:solidFill>
                <a:srgbClr val="8E7CC3"/>
              </a:solidFill>
            </a:endParaRPr>
          </a:p>
        </p:txBody>
      </p:sp>
      <p:pic>
        <p:nvPicPr>
          <p:cNvPr id="320" name="Google Shape;320;p26"/>
          <p:cNvPicPr preferRelativeResize="0"/>
          <p:nvPr/>
        </p:nvPicPr>
        <p:blipFill rotWithShape="1">
          <a:blip r:embed="rId3">
            <a:alphaModFix/>
          </a:blip>
          <a:srcRect/>
          <a:stretch/>
        </p:blipFill>
        <p:spPr>
          <a:xfrm>
            <a:off x="6451105" y="400855"/>
            <a:ext cx="1916899" cy="867189"/>
          </a:xfrm>
          <a:prstGeom prst="rect">
            <a:avLst/>
          </a:prstGeom>
          <a:noFill/>
          <a:ln w="9525" cap="flat" cmpd="sng">
            <a:solidFill>
              <a:schemeClr val="dk2"/>
            </a:solidFill>
            <a:prstDash val="solid"/>
            <a:round/>
            <a:headEnd type="none" w="sm" len="sm"/>
            <a:tailEnd type="none" w="sm" len="sm"/>
          </a:ln>
        </p:spPr>
      </p:pic>
      <p:sp>
        <p:nvSpPr>
          <p:cNvPr id="321" name="Google Shape;321;p2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Steps for the Fishbone Diagram:</a:t>
            </a:r>
            <a:endParaRPr sz="1800" dirty="0"/>
          </a:p>
          <a:p>
            <a:pPr marL="342900" lvl="0" indent="-342900" algn="l" rtl="0">
              <a:lnSpc>
                <a:spcPct val="90000"/>
              </a:lnSpc>
              <a:spcBef>
                <a:spcPts val="1400"/>
              </a:spcBef>
              <a:spcAft>
                <a:spcPts val="0"/>
              </a:spcAft>
              <a:buSzPts val="1700"/>
              <a:buFont typeface="Arial"/>
              <a:buAutoNum type="arabicPeriod"/>
            </a:pPr>
            <a:r>
              <a:rPr lang="en" sz="1800" b="0" dirty="0"/>
              <a:t>Individual brainstorm.</a:t>
            </a:r>
            <a:endParaRPr sz="1800" b="0" dirty="0"/>
          </a:p>
          <a:p>
            <a:pPr marL="342900" lvl="0" indent="-342900" algn="l" rtl="0">
              <a:lnSpc>
                <a:spcPct val="90000"/>
              </a:lnSpc>
              <a:spcBef>
                <a:spcPts val="800"/>
              </a:spcBef>
              <a:spcAft>
                <a:spcPts val="0"/>
              </a:spcAft>
              <a:buSzPts val="1700"/>
              <a:buFont typeface="Arial"/>
              <a:buAutoNum type="arabicPeriod"/>
            </a:pPr>
            <a:r>
              <a:rPr lang="en" sz="1800" b="0" dirty="0"/>
              <a:t>Cluster and create categories.</a:t>
            </a:r>
            <a:endParaRPr sz="1800" b="0" dirty="0"/>
          </a:p>
          <a:p>
            <a:pPr marL="342900" lvl="0" indent="-342900" algn="l" rtl="0">
              <a:lnSpc>
                <a:spcPct val="90000"/>
              </a:lnSpc>
              <a:spcBef>
                <a:spcPts val="800"/>
              </a:spcBef>
              <a:spcAft>
                <a:spcPts val="0"/>
              </a:spcAft>
              <a:buSzPts val="1700"/>
              <a:buFont typeface="Arial"/>
              <a:buAutoNum type="arabicPeriod"/>
            </a:pPr>
            <a:r>
              <a:rPr lang="en" sz="1800" b="0" dirty="0"/>
              <a:t>Review for symptoms and assumptions.</a:t>
            </a:r>
            <a:endParaRPr sz="1800" b="0" dirty="0"/>
          </a:p>
          <a:p>
            <a:pPr marL="342900" lvl="0" indent="-342900" algn="l" rtl="0">
              <a:lnSpc>
                <a:spcPct val="90000"/>
              </a:lnSpc>
              <a:spcBef>
                <a:spcPts val="800"/>
              </a:spcBef>
              <a:spcAft>
                <a:spcPts val="0"/>
              </a:spcAft>
              <a:buSzPts val="1700"/>
              <a:buFont typeface="Arial"/>
              <a:buAutoNum type="arabicPeriod"/>
            </a:pPr>
            <a:r>
              <a:rPr lang="en" sz="1800" b="0" dirty="0"/>
              <a:t>Fill out the diagram.</a:t>
            </a:r>
            <a:endParaRPr sz="1800" b="0" dirty="0"/>
          </a:p>
          <a:p>
            <a:pPr marL="342900" lvl="0" indent="-342900" algn="l" rtl="0">
              <a:lnSpc>
                <a:spcPct val="90000"/>
              </a:lnSpc>
              <a:spcBef>
                <a:spcPts val="800"/>
              </a:spcBef>
              <a:spcAft>
                <a:spcPts val="0"/>
              </a:spcAft>
              <a:buSzPts val="1700"/>
              <a:buFont typeface="Arial"/>
              <a:buAutoNum type="arabicPeriod"/>
            </a:pPr>
            <a:r>
              <a:rPr lang="en" sz="1800" b="0" dirty="0"/>
              <a:t>Prioritize categories and possible causes.</a:t>
            </a:r>
            <a:endParaRPr sz="1800" b="0" dirty="0"/>
          </a:p>
        </p:txBody>
      </p:sp>
      <p:sp>
        <p:nvSpPr>
          <p:cNvPr id="327" name="Google Shape;327;p2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a:t>Fishbone Diagram</a:t>
            </a:r>
            <a:endParaRPr>
              <a:solidFill>
                <a:srgbClr val="8E7CC3"/>
              </a:solidFill>
            </a:endParaRPr>
          </a:p>
        </p:txBody>
      </p:sp>
      <p:pic>
        <p:nvPicPr>
          <p:cNvPr id="328" name="Google Shape;328;p27"/>
          <p:cNvPicPr preferRelativeResize="0"/>
          <p:nvPr/>
        </p:nvPicPr>
        <p:blipFill rotWithShape="1">
          <a:blip r:embed="rId3">
            <a:alphaModFix/>
          </a:blip>
          <a:srcRect/>
          <a:stretch/>
        </p:blipFill>
        <p:spPr>
          <a:xfrm>
            <a:off x="6133054" y="502030"/>
            <a:ext cx="1916899" cy="867189"/>
          </a:xfrm>
          <a:prstGeom prst="rect">
            <a:avLst/>
          </a:prstGeom>
          <a:noFill/>
          <a:ln w="9525" cap="flat" cmpd="sng">
            <a:solidFill>
              <a:schemeClr val="dk2"/>
            </a:solidFill>
            <a:prstDash val="solid"/>
            <a:round/>
            <a:headEnd type="none" w="sm" len="sm"/>
            <a:tailEnd type="none" w="sm" len="sm"/>
          </a:ln>
        </p:spPr>
      </p:pic>
      <p:sp>
        <p:nvSpPr>
          <p:cNvPr id="329" name="Google Shape;329;p27"/>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8"/>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latin typeface="+mn-lt"/>
              </a:rPr>
              <a:t>All four of these processes play a similar role of identifying underlying factors or possible causes of identified problems.</a:t>
            </a:r>
            <a:endParaRPr sz="1800" dirty="0">
              <a:latin typeface="+mn-lt"/>
            </a:endParaRPr>
          </a:p>
          <a:p>
            <a:pPr marL="0" lvl="0" indent="0" algn="l" rtl="0">
              <a:lnSpc>
                <a:spcPct val="90000"/>
              </a:lnSpc>
              <a:spcBef>
                <a:spcPts val="1400"/>
              </a:spcBef>
              <a:spcAft>
                <a:spcPts val="0"/>
              </a:spcAft>
              <a:buSzPts val="2100"/>
              <a:buNone/>
            </a:pPr>
            <a:r>
              <a:rPr lang="en" sz="1800" dirty="0">
                <a:latin typeface="+mn-lt"/>
              </a:rPr>
              <a:t>You will need to work with your team to identify a process that will work best for you.</a:t>
            </a:r>
            <a:endParaRPr sz="1800" b="0" dirty="0">
              <a:solidFill>
                <a:srgbClr val="000000"/>
              </a:solidFill>
              <a:latin typeface="+mn-lt"/>
              <a:ea typeface="Calibri"/>
              <a:cs typeface="Calibri"/>
              <a:sym typeface="Calibri"/>
            </a:endParaRPr>
          </a:p>
        </p:txBody>
      </p:sp>
      <p:sp>
        <p:nvSpPr>
          <p:cNvPr id="335" name="Google Shape;335;p28"/>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b="1" dirty="0"/>
              <a:t>Root cause analysis</a:t>
            </a:r>
            <a:endParaRPr b="1" dirty="0"/>
          </a:p>
        </p:txBody>
      </p:sp>
      <p:sp>
        <p:nvSpPr>
          <p:cNvPr id="336" name="Google Shape;336;p2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body" idx="1"/>
          </p:nvPr>
        </p:nvSpPr>
        <p:spPr>
          <a:xfrm>
            <a:off x="628650" y="1369225"/>
            <a:ext cx="6980700" cy="13197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Review the protocols.</a:t>
            </a:r>
            <a:endParaRPr sz="1800" dirty="0"/>
          </a:p>
          <a:p>
            <a:pPr marL="0" lvl="0" indent="0" algn="l" rtl="0">
              <a:lnSpc>
                <a:spcPct val="90000"/>
              </a:lnSpc>
              <a:spcBef>
                <a:spcPts val="1400"/>
              </a:spcBef>
              <a:spcAft>
                <a:spcPts val="600"/>
              </a:spcAft>
              <a:buSzPts val="2100"/>
              <a:buNone/>
            </a:pPr>
            <a:r>
              <a:rPr lang="en" sz="1800" dirty="0"/>
              <a:t>Which root cause analysis process would work best for your team, and why?</a:t>
            </a:r>
            <a:endParaRPr sz="1800" dirty="0"/>
          </a:p>
        </p:txBody>
      </p:sp>
      <p:sp>
        <p:nvSpPr>
          <p:cNvPr id="342" name="Google Shape;342;p2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Pair share</a:t>
            </a:r>
            <a:endParaRPr dirty="0"/>
          </a:p>
        </p:txBody>
      </p:sp>
      <p:pic>
        <p:nvPicPr>
          <p:cNvPr id="343" name="Google Shape;343;p29"/>
          <p:cNvPicPr preferRelativeResize="0"/>
          <p:nvPr/>
        </p:nvPicPr>
        <p:blipFill rotWithShape="1">
          <a:blip r:embed="rId3">
            <a:alphaModFix/>
          </a:blip>
          <a:srcRect/>
          <a:stretch/>
        </p:blipFill>
        <p:spPr>
          <a:xfrm>
            <a:off x="7229442" y="196883"/>
            <a:ext cx="1501255" cy="1305438"/>
          </a:xfrm>
          <a:prstGeom prst="rect">
            <a:avLst/>
          </a:prstGeom>
          <a:noFill/>
          <a:ln>
            <a:noFill/>
          </a:ln>
        </p:spPr>
      </p:pic>
      <p:sp>
        <p:nvSpPr>
          <p:cNvPr id="344" name="Google Shape;344;p2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rgbClr val="483692"/>
              </a:buClr>
              <a:buSzPts val="3300"/>
              <a:buFont typeface="Arial"/>
              <a:buNone/>
            </a:pPr>
            <a:r>
              <a:rPr lang="en" sz="6000"/>
              <a:t>Welcome</a:t>
            </a:r>
            <a:endParaRPr/>
          </a:p>
        </p:txBody>
      </p:sp>
      <p:sp>
        <p:nvSpPr>
          <p:cNvPr id="131" name="Google Shape;131;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820501" y="1599025"/>
            <a:ext cx="5925600" cy="1306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Making mental models visible</a:t>
            </a:r>
            <a:endParaRPr dirty="0"/>
          </a:p>
        </p:txBody>
      </p:sp>
      <p:sp>
        <p:nvSpPr>
          <p:cNvPr id="350" name="Google Shape;350;p3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body" idx="1"/>
          </p:nvPr>
        </p:nvSpPr>
        <p:spPr>
          <a:xfrm>
            <a:off x="1288650" y="1324375"/>
            <a:ext cx="6566700" cy="2166300"/>
          </a:xfrm>
          <a:prstGeom prst="rect">
            <a:avLst/>
          </a:prstGeom>
          <a:solidFill>
            <a:srgbClr val="72BD89"/>
          </a:solidFill>
          <a:ln>
            <a:noFill/>
          </a:ln>
        </p:spPr>
        <p:txBody>
          <a:bodyPr spcFirstLastPara="1" wrap="square" lIns="0" tIns="34275" rIns="68575" bIns="34275" anchor="ctr" anchorCtr="0">
            <a:noAutofit/>
          </a:bodyPr>
          <a:lstStyle/>
          <a:p>
            <a:pPr marL="0" marR="0" lvl="0" indent="0" algn="ctr" rtl="0">
              <a:lnSpc>
                <a:spcPct val="107000"/>
              </a:lnSpc>
              <a:spcBef>
                <a:spcPts val="0"/>
              </a:spcBef>
              <a:spcAft>
                <a:spcPts val="0"/>
              </a:spcAft>
              <a:buSzPts val="2100"/>
              <a:buNone/>
            </a:pPr>
            <a:r>
              <a:rPr lang="en" i="1" dirty="0">
                <a:solidFill>
                  <a:schemeClr val="lt1"/>
                </a:solidFill>
              </a:rPr>
              <a:t>“If we worked on the assumption that what is accepted as true really is true, then there </a:t>
            </a:r>
          </a:p>
          <a:p>
            <a:pPr marL="0" marR="0" lvl="0" indent="0" algn="ctr" rtl="0">
              <a:lnSpc>
                <a:spcPct val="107000"/>
              </a:lnSpc>
              <a:spcBef>
                <a:spcPts val="0"/>
              </a:spcBef>
              <a:spcAft>
                <a:spcPts val="0"/>
              </a:spcAft>
              <a:buSzPts val="2100"/>
              <a:buNone/>
            </a:pPr>
            <a:r>
              <a:rPr lang="en" i="1" dirty="0">
                <a:solidFill>
                  <a:schemeClr val="lt1"/>
                </a:solidFill>
              </a:rPr>
              <a:t>would be little hope for advance.”     </a:t>
            </a:r>
            <a:endParaRPr dirty="0"/>
          </a:p>
          <a:p>
            <a:pPr marL="0" lvl="0" indent="0" algn="r" rtl="0">
              <a:lnSpc>
                <a:spcPct val="107000"/>
              </a:lnSpc>
              <a:spcBef>
                <a:spcPts val="800"/>
              </a:spcBef>
              <a:spcAft>
                <a:spcPts val="800"/>
              </a:spcAft>
              <a:buSzPts val="2100"/>
              <a:buNone/>
            </a:pPr>
            <a:r>
              <a:rPr lang="en" b="0" i="1" dirty="0">
                <a:solidFill>
                  <a:schemeClr val="lt1"/>
                </a:solidFill>
                <a:latin typeface="Calibri"/>
                <a:ea typeface="Calibri"/>
                <a:cs typeface="Calibri"/>
                <a:sym typeface="Calibri"/>
              </a:rPr>
              <a:t>̶ </a:t>
            </a:r>
            <a:r>
              <a:rPr lang="en" b="0" dirty="0">
                <a:solidFill>
                  <a:schemeClr val="lt1"/>
                </a:solidFill>
              </a:rPr>
              <a:t>Orville Wright</a:t>
            </a:r>
            <a:endParaRPr dirty="0"/>
          </a:p>
        </p:txBody>
      </p:sp>
      <p:sp>
        <p:nvSpPr>
          <p:cNvPr id="356" name="Google Shape;356;p31"/>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Clr>
                <a:srgbClr val="483692"/>
              </a:buClr>
              <a:buSzPts val="3300"/>
              <a:buFont typeface="Arial"/>
              <a:buNone/>
            </a:pPr>
            <a:r>
              <a:rPr lang="en" dirty="0"/>
              <a:t>Surfacing mental models</a:t>
            </a:r>
            <a:endParaRPr dirty="0"/>
          </a:p>
        </p:txBody>
      </p:sp>
      <p:sp>
        <p:nvSpPr>
          <p:cNvPr id="362" name="Google Shape;362;p32"/>
          <p:cNvSpPr txBox="1">
            <a:spLocks noGrp="1"/>
          </p:cNvSpPr>
          <p:nvPr>
            <p:ph type="body" idx="1"/>
          </p:nvPr>
        </p:nvSpPr>
        <p:spPr>
          <a:xfrm>
            <a:off x="628650" y="1369225"/>
            <a:ext cx="39435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Understanding the underlying factors of systems-related issues creates opportunities to change the system. </a:t>
            </a:r>
            <a:endParaRPr sz="1800" dirty="0"/>
          </a:p>
          <a:p>
            <a:pPr marL="0" lvl="0" indent="0" algn="l" rtl="0">
              <a:lnSpc>
                <a:spcPct val="90000"/>
              </a:lnSpc>
              <a:spcBef>
                <a:spcPts val="1400"/>
              </a:spcBef>
              <a:spcAft>
                <a:spcPts val="0"/>
              </a:spcAft>
              <a:buSzPts val="2100"/>
              <a:buNone/>
            </a:pPr>
            <a:r>
              <a:rPr lang="en" sz="1800" dirty="0"/>
              <a:t>Mental models are at the “transform” level and are furthest under the surface. </a:t>
            </a:r>
            <a:endParaRPr sz="1800" dirty="0"/>
          </a:p>
          <a:p>
            <a:pPr marL="0" lvl="0" indent="0" algn="l" rtl="0">
              <a:lnSpc>
                <a:spcPct val="90000"/>
              </a:lnSpc>
              <a:spcBef>
                <a:spcPts val="1400"/>
              </a:spcBef>
              <a:spcAft>
                <a:spcPts val="0"/>
              </a:spcAft>
              <a:buSzPts val="2100"/>
              <a:buNone/>
            </a:pPr>
            <a:r>
              <a:rPr lang="en" sz="1800" dirty="0"/>
              <a:t>Although mental models are the least visible, change at this level is the most transformative.</a:t>
            </a:r>
            <a:endParaRPr sz="1800" dirty="0"/>
          </a:p>
          <a:p>
            <a:pPr marL="0" lvl="0" indent="0" algn="l" rtl="0">
              <a:lnSpc>
                <a:spcPct val="90000"/>
              </a:lnSpc>
              <a:spcBef>
                <a:spcPts val="1400"/>
              </a:spcBef>
              <a:spcAft>
                <a:spcPts val="500"/>
              </a:spcAft>
              <a:buSzPts val="2100"/>
              <a:buNone/>
            </a:pPr>
            <a:endParaRPr sz="2000" b="0" dirty="0">
              <a:solidFill>
                <a:schemeClr val="dk2"/>
              </a:solidFill>
              <a:latin typeface="Calibri"/>
              <a:ea typeface="Calibri"/>
              <a:cs typeface="Calibri"/>
              <a:sym typeface="Calibri"/>
            </a:endParaRPr>
          </a:p>
        </p:txBody>
      </p:sp>
      <p:pic>
        <p:nvPicPr>
          <p:cNvPr id="363" name="Google Shape;363;p32"/>
          <p:cNvPicPr preferRelativeResize="0"/>
          <p:nvPr/>
        </p:nvPicPr>
        <p:blipFill rotWithShape="1">
          <a:blip r:embed="rId3">
            <a:alphaModFix/>
          </a:blip>
          <a:srcRect/>
          <a:stretch/>
        </p:blipFill>
        <p:spPr>
          <a:xfrm>
            <a:off x="5193483" y="1124857"/>
            <a:ext cx="3018181" cy="3851285"/>
          </a:xfrm>
          <a:prstGeom prst="rect">
            <a:avLst/>
          </a:prstGeom>
          <a:noFill/>
          <a:ln>
            <a:noFill/>
          </a:ln>
        </p:spPr>
      </p:pic>
      <p:sp>
        <p:nvSpPr>
          <p:cNvPr id="364" name="Google Shape;364;p32"/>
          <p:cNvSpPr/>
          <p:nvPr/>
        </p:nvSpPr>
        <p:spPr>
          <a:xfrm>
            <a:off x="5968559" y="3740264"/>
            <a:ext cx="2546791" cy="789028"/>
          </a:xfrm>
          <a:prstGeom prst="roundRect">
            <a:avLst>
              <a:gd name="adj" fmla="val 16667"/>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2"/>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body" idx="1"/>
          </p:nvPr>
        </p:nvSpPr>
        <p:spPr>
          <a:xfrm>
            <a:off x="628650" y="1369219"/>
            <a:ext cx="4596493"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Mental models are made up of a series of underlying assumptions.</a:t>
            </a:r>
            <a:endParaRPr sz="1800" dirty="0"/>
          </a:p>
          <a:p>
            <a:pPr marL="0" lvl="0" indent="0" algn="l" rtl="0">
              <a:lnSpc>
                <a:spcPct val="90000"/>
              </a:lnSpc>
              <a:spcBef>
                <a:spcPts val="1400"/>
              </a:spcBef>
              <a:spcAft>
                <a:spcPts val="600"/>
              </a:spcAft>
              <a:buSzPts val="2100"/>
              <a:buNone/>
            </a:pPr>
            <a:r>
              <a:rPr lang="en" sz="1800" dirty="0"/>
              <a:t>Mental models are invisible. They show up only through our actions and our words.</a:t>
            </a:r>
            <a:endParaRPr sz="1800" dirty="0"/>
          </a:p>
        </p:txBody>
      </p:sp>
      <p:sp>
        <p:nvSpPr>
          <p:cNvPr id="371" name="Google Shape;371;p3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Surfacing mental models </a:t>
            </a:r>
            <a:endParaRPr dirty="0"/>
          </a:p>
        </p:txBody>
      </p:sp>
      <p:sp>
        <p:nvSpPr>
          <p:cNvPr id="372" name="Google Shape;372;p3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33</a:t>
            </a:fld>
            <a:endParaRPr/>
          </a:p>
        </p:txBody>
      </p:sp>
      <p:pic>
        <p:nvPicPr>
          <p:cNvPr id="373" name="Google Shape;373;p33"/>
          <p:cNvPicPr preferRelativeResize="0"/>
          <p:nvPr/>
        </p:nvPicPr>
        <p:blipFill rotWithShape="1">
          <a:blip r:embed="rId3">
            <a:alphaModFix/>
          </a:blip>
          <a:srcRect/>
          <a:stretch/>
        </p:blipFill>
        <p:spPr>
          <a:xfrm>
            <a:off x="6032670" y="1265775"/>
            <a:ext cx="2836610" cy="3712426"/>
          </a:xfrm>
          <a:prstGeom prst="rect">
            <a:avLst/>
          </a:prstGeom>
          <a:noFill/>
          <a:ln>
            <a:noFill/>
          </a:ln>
        </p:spPr>
      </p:pic>
      <p:sp>
        <p:nvSpPr>
          <p:cNvPr id="374" name="Google Shape;374;p33"/>
          <p:cNvSpPr/>
          <p:nvPr/>
        </p:nvSpPr>
        <p:spPr>
          <a:xfrm>
            <a:off x="6611451" y="3877725"/>
            <a:ext cx="1322627" cy="356235"/>
          </a:xfrm>
          <a:prstGeom prst="roundRect">
            <a:avLst>
              <a:gd name="adj" fmla="val 16667"/>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body" idx="1"/>
          </p:nvPr>
        </p:nvSpPr>
        <p:spPr>
          <a:xfrm>
            <a:off x="628650" y="1234744"/>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dirty="0"/>
              <a:t>How we define the problem will shape the solutions we develop. </a:t>
            </a:r>
            <a:endParaRPr sz="1800" dirty="0"/>
          </a:p>
          <a:p>
            <a:pPr marL="0" lvl="0" indent="0" algn="l" rtl="0">
              <a:lnSpc>
                <a:spcPct val="90000"/>
              </a:lnSpc>
              <a:spcBef>
                <a:spcPts val="1400"/>
              </a:spcBef>
              <a:spcAft>
                <a:spcPts val="0"/>
              </a:spcAft>
              <a:buSzPts val="2100"/>
              <a:buNone/>
            </a:pPr>
            <a:r>
              <a:rPr lang="en" sz="1800" dirty="0"/>
              <a:t>“For instance, defining the problem as about coherence (e.g., teachers not teaching consistent writing skills across grades or classes) would likely lead to solutions focused on alignment and consistency. Whereas defining the problem as too little teaching of writing because of lack of teachers’ knowledge of writing instruction would tend to lead to solutions involving teacher professional development in writing instruction.”</a:t>
            </a:r>
            <a:endParaRPr lang="en-US" sz="1800" dirty="0"/>
          </a:p>
          <a:p>
            <a:pPr marL="0" indent="0" algn="r">
              <a:lnSpc>
                <a:spcPct val="100000"/>
              </a:lnSpc>
              <a:spcBef>
                <a:spcPts val="600"/>
              </a:spcBef>
              <a:buClr>
                <a:srgbClr val="000000"/>
              </a:buClr>
            </a:pPr>
            <a:r>
              <a:rPr lang="en-US" sz="1000" b="0" dirty="0">
                <a:solidFill>
                  <a:srgbClr val="44546A"/>
                </a:solidFill>
                <a:latin typeface="Arial"/>
                <a:ea typeface="Arial"/>
                <a:cs typeface="Arial"/>
                <a:sym typeface="Arial"/>
              </a:rPr>
              <a:t>—Bay Area Coalition for Equitable Schools </a:t>
            </a:r>
            <a:r>
              <a:rPr lang="en-US" sz="1000" b="0" dirty="0">
                <a:solidFill>
                  <a:srgbClr val="44546A"/>
                </a:solidFill>
              </a:rPr>
              <a:t> </a:t>
            </a:r>
            <a:r>
              <a:rPr lang="en-US" sz="1000" b="0" dirty="0">
                <a:solidFill>
                  <a:srgbClr val="44546A"/>
                </a:solidFill>
                <a:latin typeface="Arial"/>
                <a:ea typeface="Arial"/>
                <a:cs typeface="Arial"/>
                <a:sym typeface="Arial"/>
              </a:rPr>
              <a:t>(2004)</a:t>
            </a:r>
          </a:p>
        </p:txBody>
      </p:sp>
      <p:sp>
        <p:nvSpPr>
          <p:cNvPr id="380" name="Google Shape;380;p3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Surfacing mental models</a:t>
            </a:r>
            <a:endParaRPr dirty="0"/>
          </a:p>
        </p:txBody>
      </p:sp>
      <p:sp>
        <p:nvSpPr>
          <p:cNvPr id="381" name="Google Shape;381;p34"/>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Surfacing mental models</a:t>
            </a:r>
            <a:endParaRPr dirty="0"/>
          </a:p>
        </p:txBody>
      </p:sp>
      <p:sp>
        <p:nvSpPr>
          <p:cNvPr id="388" name="Google Shape;388;p35"/>
          <p:cNvSpPr txBox="1"/>
          <p:nvPr/>
        </p:nvSpPr>
        <p:spPr>
          <a:xfrm>
            <a:off x="624000" y="1441760"/>
            <a:ext cx="7896000" cy="1973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800"/>
              </a:spcBef>
              <a:spcAft>
                <a:spcPts val="0"/>
              </a:spcAft>
              <a:buNone/>
            </a:pPr>
            <a:r>
              <a:rPr lang="en" sz="1800" b="1" i="0" u="none" strike="noStrike" cap="none" dirty="0">
                <a:solidFill>
                  <a:srgbClr val="888888"/>
                </a:solidFill>
                <a:latin typeface="Arial"/>
                <a:ea typeface="Arial"/>
                <a:cs typeface="Arial"/>
                <a:sym typeface="Arial"/>
              </a:rPr>
              <a:t>Harvard researchers Kegan and Lahey (2001) have found that what we say and how we say it surfaces some of the mental models that are driving us.</a:t>
            </a:r>
            <a:endParaRPr sz="1800" b="1" i="0" u="none" strike="noStrike" cap="none" dirty="0">
              <a:solidFill>
                <a:srgbClr val="888888"/>
              </a:solidFill>
              <a:latin typeface="Arial"/>
              <a:ea typeface="Arial"/>
              <a:cs typeface="Arial"/>
              <a:sym typeface="Arial"/>
            </a:endParaRPr>
          </a:p>
          <a:p>
            <a:pPr marL="0" marR="0" lvl="0" indent="0" algn="l" rtl="0">
              <a:lnSpc>
                <a:spcPct val="90000"/>
              </a:lnSpc>
              <a:spcBef>
                <a:spcPts val="1400"/>
              </a:spcBef>
              <a:spcAft>
                <a:spcPts val="600"/>
              </a:spcAft>
              <a:buNone/>
            </a:pPr>
            <a:r>
              <a:rPr lang="en" sz="1800" b="1" i="0" u="none" strike="noStrike" cap="none" dirty="0">
                <a:solidFill>
                  <a:srgbClr val="888888"/>
                </a:solidFill>
                <a:latin typeface="Arial"/>
                <a:ea typeface="Arial"/>
                <a:cs typeface="Arial"/>
                <a:sym typeface="Arial"/>
              </a:rPr>
              <a:t>Their research supports the idea that to create change in our organizations, we must </a:t>
            </a:r>
            <a:r>
              <a:rPr lang="en" sz="1800" b="1" i="1" strike="noStrike" cap="none" dirty="0">
                <a:solidFill>
                  <a:srgbClr val="888888"/>
                </a:solidFill>
                <a:latin typeface="Arial"/>
                <a:ea typeface="Arial"/>
                <a:cs typeface="Arial"/>
                <a:sym typeface="Arial"/>
              </a:rPr>
              <a:t>first </a:t>
            </a:r>
            <a:r>
              <a:rPr lang="en" sz="1800" b="1" i="0" u="none" strike="noStrike" cap="none" dirty="0">
                <a:solidFill>
                  <a:srgbClr val="888888"/>
                </a:solidFill>
                <a:latin typeface="Arial"/>
                <a:ea typeface="Arial"/>
                <a:cs typeface="Arial"/>
                <a:sym typeface="Arial"/>
              </a:rPr>
              <a:t>look at what we do and say that is keeping us from realizing the changes we desire.</a:t>
            </a:r>
            <a:endParaRPr sz="1800" b="1" i="0" u="none" strike="noStrike" cap="none" dirty="0">
              <a:solidFill>
                <a:srgbClr val="888888"/>
              </a:solidFill>
              <a:latin typeface="Arial"/>
              <a:ea typeface="Arial"/>
              <a:cs typeface="Arial"/>
              <a:sym typeface="Arial"/>
            </a:endParaRPr>
          </a:p>
        </p:txBody>
      </p:sp>
      <p:sp>
        <p:nvSpPr>
          <p:cNvPr id="389" name="Google Shape;389;p3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sym typeface="Calibri"/>
              </a:rPr>
              <a:t>From complaint to commitment</a:t>
            </a:r>
            <a:endParaRPr dirty="0">
              <a:sym typeface="Calibri"/>
            </a:endParaRPr>
          </a:p>
        </p:txBody>
      </p:sp>
      <p:graphicFrame>
        <p:nvGraphicFramePr>
          <p:cNvPr id="5" name="Google Shape;278;p43">
            <a:extLst>
              <a:ext uri="{FF2B5EF4-FFF2-40B4-BE49-F238E27FC236}">
                <a16:creationId xmlns:a16="http://schemas.microsoft.com/office/drawing/2014/main" id="{E61D514E-B06D-4432-8FD7-EF51DE9AE670}"/>
              </a:ext>
            </a:extLst>
          </p:cNvPr>
          <p:cNvGraphicFramePr/>
          <p:nvPr>
            <p:extLst>
              <p:ext uri="{D42A27DB-BD31-4B8C-83A1-F6EECF244321}">
                <p14:modId xmlns:p14="http://schemas.microsoft.com/office/powerpoint/2010/main" val="3055593411"/>
              </p:ext>
            </p:extLst>
          </p:nvPr>
        </p:nvGraphicFramePr>
        <p:xfrm>
          <a:off x="498150" y="1316763"/>
          <a:ext cx="8147700" cy="2621280"/>
        </p:xfrm>
        <a:graphic>
          <a:graphicData uri="http://schemas.openxmlformats.org/drawingml/2006/table">
            <a:tbl>
              <a:tblPr>
                <a:noFill/>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complaint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commitment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Expresses what we cannot do.</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Expresses what we aspire to or stand for.</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Sounds negative or cynical.</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Communicates conviction or possibility.</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Frustrates individuals or shuts down the conversation.</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Inspires and brings energy to the conversation.</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lets off steam but does not help move toward solutions.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builds a foundation for purpose-driven work.</a:t>
                      </a:r>
                    </a:p>
                  </a:txBody>
                  <a:tcPr marT="91440" marB="91440"/>
                </a:tc>
                <a:extLst>
                  <a:ext uri="{0D108BD9-81ED-4DB2-BD59-A6C34878D82A}">
                    <a16:rowId xmlns:a16="http://schemas.microsoft.com/office/drawing/2014/main" val="79360603"/>
                  </a:ext>
                </a:extLst>
              </a:tr>
            </a:tbl>
          </a:graphicData>
        </a:graphic>
      </p:graphicFrame>
      <p:sp>
        <p:nvSpPr>
          <p:cNvPr id="2" name="Slide Number Placeholder 1">
            <a:extLst>
              <a:ext uri="{FF2B5EF4-FFF2-40B4-BE49-F238E27FC236}">
                <a16:creationId xmlns:a16="http://schemas.microsoft.com/office/drawing/2014/main" id="{4B5B1BD3-041F-4880-AC26-6AE1BF8FBE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8" name="Google Shape;286;p44">
            <a:extLst>
              <a:ext uri="{FF2B5EF4-FFF2-40B4-BE49-F238E27FC236}">
                <a16:creationId xmlns:a16="http://schemas.microsoft.com/office/drawing/2014/main" id="{48A173A7-E271-C045-8AEE-05B3C19DA293}"/>
              </a:ext>
            </a:extLst>
          </p:cNvPr>
          <p:cNvSpPr txBox="1">
            <a:spLocks/>
          </p:cNvSpPr>
          <p:nvPr/>
        </p:nvSpPr>
        <p:spPr>
          <a:xfrm>
            <a:off x="498150" y="3880613"/>
            <a:ext cx="6635750" cy="468600"/>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0" marR="0" lvl="0" indent="0" algn="l" rtl="0" eaLnBrk="1" hangingPunct="1">
              <a:lnSpc>
                <a:spcPct val="90000"/>
              </a:lnSpc>
              <a:spcBef>
                <a:spcPts val="800"/>
              </a:spcBef>
              <a:spcAft>
                <a:spcPts val="0"/>
              </a:spcAft>
              <a:buClr>
                <a:srgbClr val="548135"/>
              </a:buClr>
              <a:buSzPts val="2100"/>
              <a:buFont typeface="Noto Sans Symbols"/>
              <a:buNone/>
              <a:tabLst/>
              <a:defRPr sz="2100" b="1" i="0" u="none" strike="noStrike" cap="none">
                <a:solidFill>
                  <a:srgbClr val="888888"/>
                </a:solidFill>
                <a:latin typeface="Arial"/>
                <a:ea typeface="Arial"/>
                <a:cs typeface="Arial"/>
                <a:sym typeface="Arial"/>
              </a:defRPr>
            </a:lvl1pPr>
            <a:lvl2pPr marL="914400" marR="0" lvl="1" indent="-342900" algn="l" rtl="0" eaLnBrk="1" hangingPunct="1">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eaLnBrk="1" hangingPunct="1">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spcAft>
                <a:spcPts val="500"/>
              </a:spcAft>
              <a:buClr>
                <a:srgbClr val="000000"/>
              </a:buClr>
              <a:buSzPts val="1100"/>
            </a:pPr>
            <a:r>
              <a:rPr lang="en-US" sz="800" b="0" dirty="0">
                <a:solidFill>
                  <a:schemeClr val="dk2"/>
                </a:solidFill>
                <a:latin typeface="+mn-lt"/>
                <a:ea typeface="Calibri"/>
                <a:cs typeface="Calibri"/>
                <a:sym typeface="Calibri"/>
              </a:rPr>
              <a:t>Source: Adapted from Kegan &amp; Lahey (2001).</a:t>
            </a:r>
            <a:r>
              <a:rPr lang="en-US" sz="800" b="0" dirty="0">
                <a:solidFill>
                  <a:srgbClr val="434343"/>
                </a:solidFill>
                <a:latin typeface="+mn-lt"/>
                <a:ea typeface="Calibri"/>
                <a:cs typeface="Calibri"/>
                <a:sym typeface="Calibri"/>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prstGeom prst="rect">
            <a:avLst/>
          </a:prstGeom>
        </p:spPr>
        <p:txBody>
          <a:bodyPr spcFirstLastPara="1" wrap="square" lIns="0" tIns="34275" rIns="68575" bIns="34275" anchor="ctr" anchorCtr="0">
            <a:noAutofit/>
          </a:bodyPr>
          <a:lstStyle/>
          <a:p>
            <a:pPr lvl="0" indent="0"/>
            <a:r>
              <a:rPr lang="en" dirty="0">
                <a:sym typeface="Calibri"/>
              </a:rPr>
              <a:t>From blame to personal responsibility</a:t>
            </a:r>
            <a:endParaRPr dirty="0">
              <a:sym typeface="Calibri"/>
            </a:endParaRPr>
          </a:p>
        </p:txBody>
      </p:sp>
      <p:graphicFrame>
        <p:nvGraphicFramePr>
          <p:cNvPr id="5" name="Google Shape;278;p43">
            <a:extLst>
              <a:ext uri="{FF2B5EF4-FFF2-40B4-BE49-F238E27FC236}">
                <a16:creationId xmlns:a16="http://schemas.microsoft.com/office/drawing/2014/main" id="{AD76F023-F32F-4441-B544-060E4BD16069}"/>
              </a:ext>
            </a:extLst>
          </p:cNvPr>
          <p:cNvGraphicFramePr/>
          <p:nvPr>
            <p:extLst>
              <p:ext uri="{D42A27DB-BD31-4B8C-83A1-F6EECF244321}">
                <p14:modId xmlns:p14="http://schemas.microsoft.com/office/powerpoint/2010/main" val="3207527616"/>
              </p:ext>
            </p:extLst>
          </p:nvPr>
        </p:nvGraphicFramePr>
        <p:xfrm>
          <a:off x="498150" y="1316763"/>
          <a:ext cx="8147700" cy="2834640"/>
        </p:xfrm>
        <a:graphic>
          <a:graphicData uri="http://schemas.openxmlformats.org/drawingml/2006/table">
            <a:tbl>
              <a:tblPr>
                <a:noFill/>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blame </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personal responsibility</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Holds other people responsible for gaps</a:t>
                      </a:r>
                    </a:p>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between intentions and reality.</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Generates productive conversations</a:t>
                      </a:r>
                    </a:p>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that lead to problem-solving.</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Built on generalizations and alienation of others.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Draws on our commitments and encourages collaboration.</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Discourages exploration.</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Raises questions to be answered.</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deflects attention to outside of the locus of control.</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directs attention to where we have the most influence.</a:t>
                      </a:r>
                    </a:p>
                  </a:txBody>
                  <a:tcPr marT="91440" marB="91440"/>
                </a:tc>
                <a:extLst>
                  <a:ext uri="{0D108BD9-81ED-4DB2-BD59-A6C34878D82A}">
                    <a16:rowId xmlns:a16="http://schemas.microsoft.com/office/drawing/2014/main" val="79360603"/>
                  </a:ext>
                </a:extLst>
              </a:tr>
            </a:tbl>
          </a:graphicData>
        </a:graphic>
      </p:graphicFrame>
      <p:sp>
        <p:nvSpPr>
          <p:cNvPr id="2" name="Slide Number Placeholder 1">
            <a:extLst>
              <a:ext uri="{FF2B5EF4-FFF2-40B4-BE49-F238E27FC236}">
                <a16:creationId xmlns:a16="http://schemas.microsoft.com/office/drawing/2014/main" id="{B6FD4B51-B6DE-435E-9DD5-1C478794D5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9" name="Google Shape;286;p44">
            <a:extLst>
              <a:ext uri="{FF2B5EF4-FFF2-40B4-BE49-F238E27FC236}">
                <a16:creationId xmlns:a16="http://schemas.microsoft.com/office/drawing/2014/main" id="{7F7D3DA5-5214-DC4A-B337-112F3C6BF606}"/>
              </a:ext>
            </a:extLst>
          </p:cNvPr>
          <p:cNvSpPr txBox="1">
            <a:spLocks/>
          </p:cNvSpPr>
          <p:nvPr/>
        </p:nvSpPr>
        <p:spPr>
          <a:xfrm>
            <a:off x="498150" y="4087071"/>
            <a:ext cx="3874291" cy="468600"/>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0" marR="0" lvl="0" indent="0" algn="l" rtl="0" eaLnBrk="1" hangingPunct="1">
              <a:lnSpc>
                <a:spcPct val="90000"/>
              </a:lnSpc>
              <a:spcBef>
                <a:spcPts val="800"/>
              </a:spcBef>
              <a:spcAft>
                <a:spcPts val="0"/>
              </a:spcAft>
              <a:buClr>
                <a:srgbClr val="548135"/>
              </a:buClr>
              <a:buSzPts val="2100"/>
              <a:buFont typeface="Noto Sans Symbols"/>
              <a:buNone/>
              <a:tabLst/>
              <a:defRPr sz="2100" b="1" i="0" u="none" strike="noStrike" cap="none">
                <a:solidFill>
                  <a:srgbClr val="888888"/>
                </a:solidFill>
                <a:latin typeface="Arial"/>
                <a:ea typeface="Arial"/>
                <a:cs typeface="Arial"/>
                <a:sym typeface="Arial"/>
              </a:defRPr>
            </a:lvl1pPr>
            <a:lvl2pPr marL="914400" marR="0" lvl="1" indent="-342900" algn="l" rtl="0" eaLnBrk="1" hangingPunct="1">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eaLnBrk="1" hangingPunct="1">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spcAft>
                <a:spcPts val="500"/>
              </a:spcAft>
            </a:pPr>
            <a:r>
              <a:rPr lang="en-US" sz="800" b="0" dirty="0">
                <a:solidFill>
                  <a:schemeClr val="dk2"/>
                </a:solidFill>
                <a:latin typeface="+mn-lt"/>
                <a:ea typeface="Calibri"/>
                <a:sym typeface="Calibri"/>
              </a:rPr>
              <a:t>Source: Adapted from Kegan &amp; Lahey (2001).</a:t>
            </a:r>
            <a:r>
              <a:rPr lang="en-US" sz="800" b="0" dirty="0">
                <a:solidFill>
                  <a:srgbClr val="434343"/>
                </a:solidFill>
                <a:latin typeface="+mn-lt"/>
                <a:ea typeface="Calibri"/>
                <a:sym typeface="Calibri"/>
              </a:rPr>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628650" y="273844"/>
            <a:ext cx="8017200" cy="994200"/>
          </a:xfrm>
          <a:prstGeom prst="rect">
            <a:avLst/>
          </a:prstGeom>
        </p:spPr>
        <p:txBody>
          <a:bodyPr spcFirstLastPara="1" wrap="square" lIns="0" tIns="34275" rIns="68575" bIns="34275" anchor="ctr" anchorCtr="0">
            <a:noAutofit/>
          </a:bodyPr>
          <a:lstStyle/>
          <a:p>
            <a:pPr lvl="0" indent="0"/>
            <a:r>
              <a:rPr lang="en" dirty="0">
                <a:sym typeface="Calibri"/>
              </a:rPr>
              <a:t>From assumptions to an inquiry stance</a:t>
            </a:r>
            <a:endParaRPr dirty="0">
              <a:sym typeface="Calibri"/>
            </a:endParaRPr>
          </a:p>
        </p:txBody>
      </p:sp>
      <p:graphicFrame>
        <p:nvGraphicFramePr>
          <p:cNvPr id="5" name="Google Shape;278;p43">
            <a:extLst>
              <a:ext uri="{FF2B5EF4-FFF2-40B4-BE49-F238E27FC236}">
                <a16:creationId xmlns:a16="http://schemas.microsoft.com/office/drawing/2014/main" id="{AD76F023-F32F-4441-B544-060E4BD16069}"/>
              </a:ext>
            </a:extLst>
          </p:cNvPr>
          <p:cNvGraphicFramePr/>
          <p:nvPr>
            <p:extLst>
              <p:ext uri="{D42A27DB-BD31-4B8C-83A1-F6EECF244321}">
                <p14:modId xmlns:p14="http://schemas.microsoft.com/office/powerpoint/2010/main" val="2261318824"/>
              </p:ext>
            </p:extLst>
          </p:nvPr>
        </p:nvGraphicFramePr>
        <p:xfrm>
          <a:off x="498150" y="1316763"/>
          <a:ext cx="8147700" cy="2407920"/>
        </p:xfrm>
        <a:graphic>
          <a:graphicData uri="http://schemas.openxmlformats.org/drawingml/2006/table">
            <a:tbl>
              <a:tblPr>
                <a:noFill/>
              </a:tblPr>
              <a:tblGrid>
                <a:gridCol w="4073850">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Language of assumptions</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(unproductive)</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An inquiry stance</a:t>
                      </a:r>
                    </a:p>
                    <a:p>
                      <a:pPr marL="0" marR="0" lvl="0" indent="0" algn="l" rtl="0" eaLnBrk="1" hangingPunct="1">
                        <a:lnSpc>
                          <a:spcPct val="100000"/>
                        </a:lnSpc>
                        <a:spcBef>
                          <a:spcPts val="0"/>
                        </a:spcBef>
                        <a:spcAft>
                          <a:spcPts val="0"/>
                        </a:spcAft>
                        <a:buClr>
                          <a:srgbClr val="000000"/>
                        </a:buClr>
                        <a:buFont typeface="Arial"/>
                        <a:buNone/>
                      </a:pPr>
                      <a:r>
                        <a:rPr lang="en-US" sz="1400" b="1" i="0" u="none" strike="noStrike" cap="none" dirty="0">
                          <a:solidFill>
                            <a:srgbClr val="888888"/>
                          </a:solidFill>
                          <a:latin typeface="+mn-lt"/>
                          <a:ea typeface="Calibri" panose="020F0502020204030204" pitchFamily="34" charset="0"/>
                          <a:cs typeface="Calibri"/>
                          <a:sym typeface="Arial"/>
                        </a:rPr>
                        <a:t>(productive)</a:t>
                      </a:r>
                    </a:p>
                  </a:txBody>
                  <a:tcPr marT="91440" marB="91440"/>
                </a:tc>
                <a:extLst>
                  <a:ext uri="{0D108BD9-81ED-4DB2-BD59-A6C34878D82A}">
                    <a16:rowId xmlns:a16="http://schemas.microsoft.com/office/drawing/2014/main" val="10000"/>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Voices ingrained mental models.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Examines data and evidence.</a:t>
                      </a:r>
                    </a:p>
                  </a:txBody>
                  <a:tcPr marT="91440" marB="91440"/>
                </a:tc>
                <a:extLst>
                  <a:ext uri="{0D108BD9-81ED-4DB2-BD59-A6C34878D82A}">
                    <a16:rowId xmlns:a16="http://schemas.microsoft.com/office/drawing/2014/main" val="10001"/>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Makes unsubstantiated judgments.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Asks questions.</a:t>
                      </a:r>
                    </a:p>
                  </a:txBody>
                  <a:tcPr marT="91440" marB="91440"/>
                </a:tc>
                <a:extLst>
                  <a:ext uri="{0D108BD9-81ED-4DB2-BD59-A6C34878D82A}">
                    <a16:rowId xmlns:a16="http://schemas.microsoft.com/office/drawing/2014/main" val="10002"/>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Includes broad generalizations.</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Looks at multiple perspectives.</a:t>
                      </a:r>
                    </a:p>
                  </a:txBody>
                  <a:tcPr marT="91440" marB="91440"/>
                </a:tc>
                <a:extLst>
                  <a:ext uri="{0D108BD9-81ED-4DB2-BD59-A6C34878D82A}">
                    <a16:rowId xmlns:a16="http://schemas.microsoft.com/office/drawing/2014/main" val="1409408065"/>
                  </a:ext>
                </a:extLst>
              </a:tr>
              <a:tr h="381000">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err="1">
                          <a:solidFill>
                            <a:srgbClr val="888888"/>
                          </a:solidFill>
                          <a:latin typeface="+mn-lt"/>
                          <a:ea typeface="Calibri" panose="020F0502020204030204" pitchFamily="34" charset="0"/>
                          <a:cs typeface="Calibri"/>
                          <a:sym typeface="Arial"/>
                        </a:rPr>
                        <a:t>Nontransformational</a:t>
                      </a:r>
                      <a:r>
                        <a:rPr lang="en-US" sz="1400" b="0" i="0" u="none" strike="noStrike" cap="none" dirty="0">
                          <a:solidFill>
                            <a:srgbClr val="888888"/>
                          </a:solidFill>
                          <a:latin typeface="+mn-lt"/>
                          <a:ea typeface="Calibri" panose="020F0502020204030204" pitchFamily="34" charset="0"/>
                          <a:cs typeface="Calibri"/>
                          <a:sym typeface="Arial"/>
                        </a:rPr>
                        <a:t>: reframes problems based on past experiences instead of reality.</a:t>
                      </a:r>
                    </a:p>
                  </a:txBody>
                  <a:tcPr marT="91440" marB="91440"/>
                </a:tc>
                <a:tc>
                  <a:txBody>
                    <a:bodyPr/>
                    <a:lstStyle/>
                    <a:p>
                      <a:pPr marL="0" marR="0" lvl="0" indent="0" algn="l" rtl="0" eaLnBrk="1" hangingPunct="1">
                        <a:lnSpc>
                          <a:spcPct val="100000"/>
                        </a:lnSpc>
                        <a:spcBef>
                          <a:spcPts val="0"/>
                        </a:spcBef>
                        <a:spcAft>
                          <a:spcPts val="0"/>
                        </a:spcAft>
                        <a:buClr>
                          <a:srgbClr val="000000"/>
                        </a:buClr>
                        <a:buFont typeface="Arial"/>
                        <a:buNone/>
                      </a:pPr>
                      <a:r>
                        <a:rPr lang="en-US" sz="1400" b="0" i="0" u="none" strike="noStrike" cap="none" dirty="0">
                          <a:solidFill>
                            <a:srgbClr val="888888"/>
                          </a:solidFill>
                          <a:latin typeface="+mn-lt"/>
                          <a:ea typeface="Calibri" panose="020F0502020204030204" pitchFamily="34" charset="0"/>
                          <a:cs typeface="Calibri"/>
                          <a:sym typeface="Arial"/>
                        </a:rPr>
                        <a:t>Transformational: gets to the root causes of problems using evidence.</a:t>
                      </a:r>
                    </a:p>
                  </a:txBody>
                  <a:tcPr marT="91440" marB="91440"/>
                </a:tc>
                <a:extLst>
                  <a:ext uri="{0D108BD9-81ED-4DB2-BD59-A6C34878D82A}">
                    <a16:rowId xmlns:a16="http://schemas.microsoft.com/office/drawing/2014/main" val="79360603"/>
                  </a:ext>
                </a:extLst>
              </a:tr>
            </a:tbl>
          </a:graphicData>
        </a:graphic>
      </p:graphicFrame>
      <p:sp>
        <p:nvSpPr>
          <p:cNvPr id="8" name="Google Shape;286;p44">
            <a:extLst>
              <a:ext uri="{FF2B5EF4-FFF2-40B4-BE49-F238E27FC236}">
                <a16:creationId xmlns:a16="http://schemas.microsoft.com/office/drawing/2014/main" id="{3B3C0F87-345F-4117-A3EF-13E11C806F43}"/>
              </a:ext>
            </a:extLst>
          </p:cNvPr>
          <p:cNvSpPr txBox="1">
            <a:spLocks noGrp="1"/>
          </p:cNvSpPr>
          <p:nvPr>
            <p:ph type="body" idx="1"/>
          </p:nvPr>
        </p:nvSpPr>
        <p:spPr>
          <a:xfrm>
            <a:off x="498150" y="3659369"/>
            <a:ext cx="3874291" cy="468600"/>
          </a:xfrm>
          <a:prstGeom prst="rect">
            <a:avLst/>
          </a:prstGeom>
        </p:spPr>
        <p:txBody>
          <a:bodyPr spcFirstLastPara="1" wrap="square" lIns="0" tIns="34275" rIns="68575" bIns="34275" anchor="t" anchorCtr="0">
            <a:noAutofit/>
          </a:bodyPr>
          <a:lstStyle/>
          <a:p>
            <a:pPr marL="0" indent="0">
              <a:spcAft>
                <a:spcPts val="500"/>
              </a:spcAft>
            </a:pPr>
            <a:r>
              <a:rPr lang="en-US" sz="800" b="0" dirty="0">
                <a:solidFill>
                  <a:schemeClr val="dk2"/>
                </a:solidFill>
                <a:latin typeface="+mn-lt"/>
                <a:ea typeface="Calibri"/>
                <a:sym typeface="Calibri"/>
              </a:rPr>
              <a:t>Source: Adapted from Kegan &amp; Lahey (2001).</a:t>
            </a:r>
            <a:r>
              <a:rPr lang="en-US" sz="800" b="0" dirty="0">
                <a:solidFill>
                  <a:srgbClr val="434343"/>
                </a:solidFill>
                <a:latin typeface="+mn-lt"/>
                <a:ea typeface="Calibri"/>
                <a:sym typeface="Calibri"/>
              </a:rPr>
              <a:t> </a:t>
            </a:r>
            <a:endParaRPr lang="en-US" dirty="0"/>
          </a:p>
        </p:txBody>
      </p:sp>
      <p:sp>
        <p:nvSpPr>
          <p:cNvPr id="2" name="Slide Number Placeholder 1">
            <a:extLst>
              <a:ext uri="{FF2B5EF4-FFF2-40B4-BE49-F238E27FC236}">
                <a16:creationId xmlns:a16="http://schemas.microsoft.com/office/drawing/2014/main" id="{B6FD4B51-B6DE-435E-9DD5-1C478794D5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85213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7"/>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 dirty="0"/>
              <a:t>Discussing students during lunch.</a:t>
            </a:r>
            <a:endParaRPr dirty="0"/>
          </a:p>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 dirty="0"/>
              <a:t>Conducting data conversations about achievement gaps.</a:t>
            </a:r>
            <a:endParaRPr dirty="0"/>
          </a:p>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 dirty="0"/>
              <a:t>Having conversations about attendance and motivation.</a:t>
            </a:r>
            <a:endParaRPr lang="en-US" dirty="0"/>
          </a:p>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US" dirty="0"/>
              <a:t>Determining who is responsible for a particular intervention.</a:t>
            </a:r>
          </a:p>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 dirty="0"/>
              <a:t>Discontinuing an ineffective process.</a:t>
            </a:r>
            <a:endParaRPr dirty="0"/>
          </a:p>
          <a:p>
            <a:pPr marL="571500" lvl="0" indent="-342900" algn="l" rtl="0">
              <a:lnSpc>
                <a:spcPct val="90000"/>
              </a:lnSpc>
              <a:spcBef>
                <a:spcPts val="800"/>
              </a:spcBef>
              <a:spcAft>
                <a:spcPts val="0"/>
              </a:spcAft>
              <a:buClr>
                <a:schemeClr val="accent6">
                  <a:lumMod val="75000"/>
                </a:schemeClr>
              </a:buClr>
              <a:buSzPts val="2100"/>
              <a:buFont typeface="Arial" panose="020B0604020202020204" pitchFamily="34" charset="0"/>
              <a:buChar char="•"/>
            </a:pPr>
            <a:r>
              <a:rPr lang="en" dirty="0"/>
              <a:t>Introducing a new process.</a:t>
            </a:r>
            <a:endParaRPr dirty="0"/>
          </a:p>
          <a:p>
            <a:pPr marL="0" lvl="0" indent="0" algn="l" rtl="0">
              <a:lnSpc>
                <a:spcPct val="90000"/>
              </a:lnSpc>
              <a:spcBef>
                <a:spcPts val="800"/>
              </a:spcBef>
              <a:spcAft>
                <a:spcPts val="500"/>
              </a:spcAft>
              <a:buSzPts val="2100"/>
              <a:buNone/>
            </a:pPr>
            <a:endParaRPr dirty="0"/>
          </a:p>
        </p:txBody>
      </p:sp>
      <p:sp>
        <p:nvSpPr>
          <p:cNvPr id="403" name="Google Shape;403;p3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Unproductive discourse can show up in both formal and informal spaces ...</a:t>
            </a:r>
            <a:endParaRPr dirty="0"/>
          </a:p>
        </p:txBody>
      </p:sp>
      <p:sp>
        <p:nvSpPr>
          <p:cNvPr id="404" name="Google Shape;404;p37"/>
          <p:cNvSpPr txBox="1"/>
          <p:nvPr/>
        </p:nvSpPr>
        <p:spPr>
          <a:xfrm>
            <a:off x="2410946" y="1268044"/>
            <a:ext cx="4896900" cy="57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5" name="Google Shape;405;p37"/>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4"/>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dirty="0"/>
              <a:t>(Developed by the cohort in Module 1)</a:t>
            </a:r>
            <a:endParaRPr dirty="0"/>
          </a:p>
          <a:p>
            <a:pPr marL="0" lvl="0" indent="0" algn="l" rtl="0">
              <a:lnSpc>
                <a:spcPct val="90000"/>
              </a:lnSpc>
              <a:spcBef>
                <a:spcPts val="800"/>
              </a:spcBef>
              <a:spcAft>
                <a:spcPts val="500"/>
              </a:spcAft>
              <a:buSzPts val="2100"/>
              <a:buNone/>
            </a:pPr>
            <a:endParaRPr sz="2000" dirty="0">
              <a:solidFill>
                <a:schemeClr val="dk2"/>
              </a:solidFill>
              <a:latin typeface="Calibri"/>
              <a:ea typeface="Calibri"/>
              <a:cs typeface="Calibri"/>
              <a:sym typeface="Calibri"/>
            </a:endParaRPr>
          </a:p>
        </p:txBody>
      </p:sp>
      <p:sp>
        <p:nvSpPr>
          <p:cNvPr id="137" name="Google Shape;137;p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Community agreements</a:t>
            </a:r>
            <a:endParaRPr dirty="0"/>
          </a:p>
        </p:txBody>
      </p:sp>
      <p:sp>
        <p:nvSpPr>
          <p:cNvPr id="138" name="Google Shape;138;p4"/>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body" idx="1"/>
          </p:nvPr>
        </p:nvSpPr>
        <p:spPr>
          <a:xfrm>
            <a:off x="628650" y="1654197"/>
            <a:ext cx="7886700" cy="1659600"/>
          </a:xfrm>
          <a:prstGeom prst="rect">
            <a:avLst/>
          </a:prstGeom>
          <a:noFill/>
          <a:ln>
            <a:noFill/>
          </a:ln>
        </p:spPr>
        <p:txBody>
          <a:bodyPr spcFirstLastPara="1" wrap="square" lIns="0" tIns="34275" rIns="68575" bIns="34275" anchor="t" anchorCtr="0">
            <a:noAutofit/>
          </a:bodyPr>
          <a:lstStyle/>
          <a:p>
            <a:pPr marL="571500" lvl="0" indent="-342900" algn="l" rtl="0">
              <a:lnSpc>
                <a:spcPct val="90000"/>
              </a:lnSpc>
              <a:spcBef>
                <a:spcPts val="800"/>
              </a:spcBef>
              <a:spcAft>
                <a:spcPts val="0"/>
              </a:spcAft>
              <a:buSzPts val="2100"/>
              <a:buFont typeface="Arial" panose="020B0604020202020204" pitchFamily="34" charset="0"/>
              <a:buChar char="•"/>
            </a:pPr>
            <a:r>
              <a:rPr lang="en" dirty="0">
                <a:latin typeface="+mn-lt"/>
              </a:rPr>
              <a:t>When and where have you heard the languages of complaint, blame, and assumptions? </a:t>
            </a:r>
            <a:endParaRPr dirty="0">
              <a:latin typeface="+mn-lt"/>
            </a:endParaRPr>
          </a:p>
          <a:p>
            <a:pPr marL="571500" lvl="0" indent="-342900" algn="l" rtl="0">
              <a:lnSpc>
                <a:spcPct val="90000"/>
              </a:lnSpc>
              <a:spcBef>
                <a:spcPts val="800"/>
              </a:spcBef>
              <a:spcAft>
                <a:spcPts val="0"/>
              </a:spcAft>
              <a:buSzPts val="2100"/>
              <a:buFont typeface="Arial" panose="020B0604020202020204" pitchFamily="34" charset="0"/>
              <a:buChar char="•"/>
            </a:pPr>
            <a:r>
              <a:rPr lang="en" dirty="0">
                <a:latin typeface="+mn-lt"/>
              </a:rPr>
              <a:t>Are there recurring topics that produce this discourse?</a:t>
            </a:r>
            <a:endParaRPr dirty="0">
              <a:latin typeface="+mn-lt"/>
            </a:endParaRPr>
          </a:p>
        </p:txBody>
      </p:sp>
      <p:sp>
        <p:nvSpPr>
          <p:cNvPr id="411" name="Google Shape;411;p38"/>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Self-reflection</a:t>
            </a:r>
            <a:endParaRPr dirty="0"/>
          </a:p>
        </p:txBody>
      </p:sp>
      <p:pic>
        <p:nvPicPr>
          <p:cNvPr id="412" name="Google Shape;412;p38"/>
          <p:cNvPicPr preferRelativeResize="0"/>
          <p:nvPr/>
        </p:nvPicPr>
        <p:blipFill rotWithShape="1">
          <a:blip r:embed="rId3">
            <a:alphaModFix/>
          </a:blip>
          <a:srcRect/>
          <a:stretch/>
        </p:blipFill>
        <p:spPr>
          <a:xfrm>
            <a:off x="7029292" y="-28224"/>
            <a:ext cx="1838087" cy="1598336"/>
          </a:xfrm>
          <a:prstGeom prst="rect">
            <a:avLst/>
          </a:prstGeom>
          <a:noFill/>
          <a:ln>
            <a:noFill/>
          </a:ln>
        </p:spPr>
      </p:pic>
      <p:sp>
        <p:nvSpPr>
          <p:cNvPr id="413" name="Google Shape;413;p3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9"/>
          <p:cNvSpPr txBox="1">
            <a:spLocks noGrp="1"/>
          </p:cNvSpPr>
          <p:nvPr>
            <p:ph type="body" idx="1"/>
          </p:nvPr>
        </p:nvSpPr>
        <p:spPr>
          <a:xfrm>
            <a:off x="628650" y="1369224"/>
            <a:ext cx="7886700" cy="25692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dirty="0"/>
              <a:t>Four steps to shift discourse:</a:t>
            </a:r>
            <a:endParaRPr dirty="0"/>
          </a:p>
          <a:p>
            <a:pPr marL="685800" lvl="0" indent="-457200" algn="l" rtl="0">
              <a:lnSpc>
                <a:spcPct val="90000"/>
              </a:lnSpc>
              <a:spcBef>
                <a:spcPts val="800"/>
              </a:spcBef>
              <a:spcAft>
                <a:spcPts val="0"/>
              </a:spcAft>
              <a:buSzPts val="2100"/>
              <a:buAutoNum type="arabicPeriod"/>
            </a:pPr>
            <a:r>
              <a:rPr lang="en" dirty="0"/>
              <a:t>Acknowledge—validate the individual’s experience.</a:t>
            </a:r>
            <a:endParaRPr dirty="0"/>
          </a:p>
          <a:p>
            <a:pPr marL="685800" lvl="0" indent="-457200" algn="l" rtl="0">
              <a:lnSpc>
                <a:spcPct val="90000"/>
              </a:lnSpc>
              <a:spcBef>
                <a:spcPts val="800"/>
              </a:spcBef>
              <a:spcAft>
                <a:spcPts val="0"/>
              </a:spcAft>
              <a:buSzPts val="2100"/>
              <a:buAutoNum type="arabicPeriod"/>
            </a:pPr>
            <a:r>
              <a:rPr lang="en" dirty="0"/>
              <a:t>Listen—ask for and listen to the individual’s perspective. </a:t>
            </a:r>
            <a:endParaRPr dirty="0"/>
          </a:p>
          <a:p>
            <a:pPr marL="685800" lvl="0" indent="-457200" algn="l" rtl="0">
              <a:lnSpc>
                <a:spcPct val="90000"/>
              </a:lnSpc>
              <a:spcBef>
                <a:spcPts val="800"/>
              </a:spcBef>
              <a:spcAft>
                <a:spcPts val="0"/>
              </a:spcAft>
              <a:buSzPts val="2100"/>
              <a:buAutoNum type="arabicPeriod"/>
            </a:pPr>
            <a:r>
              <a:rPr lang="en" dirty="0"/>
              <a:t>Reflect—share back a summary of what you heard.</a:t>
            </a:r>
            <a:endParaRPr dirty="0"/>
          </a:p>
          <a:p>
            <a:pPr marL="685800" lvl="0" indent="-457200" algn="l" rtl="0">
              <a:lnSpc>
                <a:spcPct val="90000"/>
              </a:lnSpc>
              <a:spcBef>
                <a:spcPts val="800"/>
              </a:spcBef>
              <a:spcAft>
                <a:spcPts val="0"/>
              </a:spcAft>
              <a:buSzPts val="2100"/>
              <a:buAutoNum type="arabicPeriod"/>
            </a:pPr>
            <a:r>
              <a:rPr lang="en" dirty="0"/>
              <a:t>Reframe—ask the individual for alternatives (or possibly provide a suggestion from your experience).</a:t>
            </a:r>
            <a:endParaRPr dirty="0"/>
          </a:p>
        </p:txBody>
      </p:sp>
      <p:sp>
        <p:nvSpPr>
          <p:cNvPr id="419" name="Google Shape;419;p3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Shifting unproductive discourse</a:t>
            </a:r>
            <a:endParaRPr dirty="0"/>
          </a:p>
        </p:txBody>
      </p:sp>
      <p:sp>
        <p:nvSpPr>
          <p:cNvPr id="421" name="Google Shape;421;p3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body" idx="1"/>
          </p:nvPr>
        </p:nvSpPr>
        <p:spPr>
          <a:xfrm>
            <a:off x="628649" y="1047671"/>
            <a:ext cx="8102047"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sz="1800" dirty="0"/>
              <a:t>In trios:</a:t>
            </a:r>
            <a:endParaRPr sz="1800" dirty="0"/>
          </a:p>
          <a:p>
            <a:pPr marL="571500" lvl="0" indent="-342900" algn="l" rtl="0">
              <a:lnSpc>
                <a:spcPct val="90000"/>
              </a:lnSpc>
              <a:spcBef>
                <a:spcPts val="800"/>
              </a:spcBef>
              <a:spcAft>
                <a:spcPts val="0"/>
              </a:spcAft>
              <a:buSzPts val="2100"/>
              <a:buFont typeface="Arial" panose="020B0604020202020204" pitchFamily="34" charset="0"/>
              <a:buChar char="•"/>
            </a:pPr>
            <a:r>
              <a:rPr lang="en" sz="1800" dirty="0"/>
              <a:t>Use the provided scenario to role-play a conversation and shift the discourse.</a:t>
            </a:r>
            <a:endParaRPr sz="1800" dirty="0"/>
          </a:p>
          <a:p>
            <a:pPr marL="571500" lvl="0" indent="-342900" algn="l" rtl="0">
              <a:lnSpc>
                <a:spcPct val="90000"/>
              </a:lnSpc>
              <a:spcBef>
                <a:spcPts val="800"/>
              </a:spcBef>
              <a:spcAft>
                <a:spcPts val="0"/>
              </a:spcAft>
              <a:buSzPts val="2100"/>
              <a:buFont typeface="Arial" panose="020B0604020202020204" pitchFamily="34" charset="0"/>
              <a:buChar char="•"/>
            </a:pPr>
            <a:r>
              <a:rPr lang="en" sz="1800" dirty="0"/>
              <a:t>Roles—speaker, coach, observer.</a:t>
            </a:r>
          </a:p>
          <a:p>
            <a:pPr marL="9525" lvl="0" indent="0" algn="l" rtl="0">
              <a:lnSpc>
                <a:spcPct val="90000"/>
              </a:lnSpc>
              <a:spcBef>
                <a:spcPts val="800"/>
              </a:spcBef>
              <a:spcAft>
                <a:spcPts val="0"/>
              </a:spcAft>
              <a:buSzPts val="2100"/>
            </a:pPr>
            <a:r>
              <a:rPr lang="en-US" sz="1800" dirty="0"/>
              <a:t>As you prepare to role-play, consider the following: </a:t>
            </a:r>
          </a:p>
          <a:p>
            <a:pPr marL="571500" indent="-342900" fontAlgn="base">
              <a:buFont typeface="Arial" panose="020B0604020202020204" pitchFamily="34" charset="0"/>
              <a:buChar char="•"/>
            </a:pPr>
            <a:r>
              <a:rPr lang="en-US" sz="1800" dirty="0"/>
              <a:t>What is the problem, and why is it a problem? </a:t>
            </a:r>
          </a:p>
          <a:p>
            <a:pPr marL="571500" indent="-342900" fontAlgn="base">
              <a:buFont typeface="Arial" panose="020B0604020202020204" pitchFamily="34" charset="0"/>
              <a:buChar char="•"/>
            </a:pPr>
            <a:r>
              <a:rPr lang="en-US" sz="1800" dirty="0"/>
              <a:t>Why might this be a difficult conversation? </a:t>
            </a:r>
          </a:p>
          <a:p>
            <a:pPr marL="571500" indent="-342900" fontAlgn="base">
              <a:buFont typeface="Arial" panose="020B0604020202020204" pitchFamily="34" charset="0"/>
              <a:buChar char="•"/>
            </a:pPr>
            <a:r>
              <a:rPr lang="en-US" sz="1800" dirty="0"/>
              <a:t>What is your emotional investment, and what might trigger you? </a:t>
            </a:r>
          </a:p>
          <a:p>
            <a:pPr marL="571500" indent="-342900" fontAlgn="base">
              <a:buFont typeface="Arial" panose="020B0604020202020204" pitchFamily="34" charset="0"/>
              <a:buChar char="•"/>
            </a:pPr>
            <a:r>
              <a:rPr lang="en-US" sz="1800" dirty="0"/>
              <a:t>What is your goal or desired outcome for the conversation? </a:t>
            </a:r>
          </a:p>
          <a:p>
            <a:pPr marL="571500" lvl="0" indent="-342900" algn="l" rtl="0">
              <a:lnSpc>
                <a:spcPct val="90000"/>
              </a:lnSpc>
              <a:spcBef>
                <a:spcPts val="800"/>
              </a:spcBef>
              <a:spcAft>
                <a:spcPts val="0"/>
              </a:spcAft>
              <a:buSzPts val="2100"/>
              <a:buFont typeface="Arial" panose="020B0604020202020204" pitchFamily="34" charset="0"/>
              <a:buChar char="•"/>
            </a:pPr>
            <a:endParaRPr dirty="0"/>
          </a:p>
        </p:txBody>
      </p:sp>
      <p:sp>
        <p:nvSpPr>
          <p:cNvPr id="427" name="Google Shape;427;p40"/>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Practice shifting discourse</a:t>
            </a:r>
            <a:endParaRPr dirty="0"/>
          </a:p>
        </p:txBody>
      </p:sp>
      <p:pic>
        <p:nvPicPr>
          <p:cNvPr id="428" name="Google Shape;428;p40"/>
          <p:cNvPicPr preferRelativeResize="0"/>
          <p:nvPr/>
        </p:nvPicPr>
        <p:blipFill rotWithShape="1">
          <a:blip r:embed="rId3">
            <a:alphaModFix/>
          </a:blip>
          <a:srcRect/>
          <a:stretch/>
        </p:blipFill>
        <p:spPr>
          <a:xfrm>
            <a:off x="7229442" y="196883"/>
            <a:ext cx="1501255" cy="1305438"/>
          </a:xfrm>
          <a:prstGeom prst="rect">
            <a:avLst/>
          </a:prstGeom>
          <a:noFill/>
          <a:ln>
            <a:noFill/>
          </a:ln>
        </p:spPr>
      </p:pic>
      <p:sp>
        <p:nvSpPr>
          <p:cNvPr id="429" name="Google Shape;429;p4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9D45E8-3A98-C849-A50F-62A85290ECCA}"/>
              </a:ext>
            </a:extLst>
          </p:cNvPr>
          <p:cNvSpPr>
            <a:spLocks noGrp="1"/>
          </p:cNvSpPr>
          <p:nvPr>
            <p:ph type="body" idx="1"/>
          </p:nvPr>
        </p:nvSpPr>
        <p:spPr>
          <a:xfrm>
            <a:off x="628068" y="1107962"/>
            <a:ext cx="8262259" cy="3263400"/>
          </a:xfrm>
        </p:spPr>
        <p:txBody>
          <a:bodyPr/>
          <a:lstStyle/>
          <a:p>
            <a:pPr marL="65088" indent="0" fontAlgn="base"/>
            <a:r>
              <a:rPr lang="en-US" sz="1800" b="0"/>
              <a:t>One of this year’s goals is to reduce the number of student referrals. All teachers went through training at the beginning of the year, and you were feeling optimistic. Looking at your school referral data, you see that the numbers overall are going down, but 80 percent of your grade 5 referrals are coming from Teacher A’s classroom; Teacher A’s numbers have not decreased.  </a:t>
            </a:r>
          </a:p>
          <a:p>
            <a:pPr fontAlgn="base"/>
            <a:r>
              <a:rPr lang="en-US" sz="1100" b="0"/>
              <a:t> </a:t>
            </a:r>
          </a:p>
          <a:p>
            <a:pPr marL="65088" indent="0" fontAlgn="base"/>
            <a:r>
              <a:rPr lang="en-US" sz="1800" b="0"/>
              <a:t>You shared the data with the grade 5 team during their next collaboration meeting, and Teacher A had a strong reaction. During the meeting, she blamed the referrals on having a “wild class this year” and took no responsibility for the continued referrals. You were able to move the overall conversation in a productive direction, but you still need to address Teacher A. </a:t>
            </a:r>
          </a:p>
          <a:p>
            <a:endParaRPr lang="en-US"/>
          </a:p>
        </p:txBody>
      </p:sp>
      <p:sp>
        <p:nvSpPr>
          <p:cNvPr id="3" name="Slide Number Placeholder 2">
            <a:extLst>
              <a:ext uri="{FF2B5EF4-FFF2-40B4-BE49-F238E27FC236}">
                <a16:creationId xmlns:a16="http://schemas.microsoft.com/office/drawing/2014/main" id="{7BA0409A-C5A4-7647-A42A-043EFFED4A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43</a:t>
            </a:fld>
            <a:endParaRPr lang="en"/>
          </a:p>
        </p:txBody>
      </p:sp>
      <p:sp>
        <p:nvSpPr>
          <p:cNvPr id="4" name="Title 3">
            <a:extLst>
              <a:ext uri="{FF2B5EF4-FFF2-40B4-BE49-F238E27FC236}">
                <a16:creationId xmlns:a16="http://schemas.microsoft.com/office/drawing/2014/main" id="{17809651-B8FD-2F46-9A59-0EC723D25BB6}"/>
              </a:ext>
            </a:extLst>
          </p:cNvPr>
          <p:cNvSpPr>
            <a:spLocks noGrp="1"/>
          </p:cNvSpPr>
          <p:nvPr>
            <p:ph type="title"/>
          </p:nvPr>
        </p:nvSpPr>
        <p:spPr/>
        <p:txBody>
          <a:bodyPr/>
          <a:lstStyle/>
          <a:p>
            <a:r>
              <a:rPr lang="en-US"/>
              <a:t>Discourse role-play scenario</a:t>
            </a:r>
          </a:p>
        </p:txBody>
      </p:sp>
    </p:spTree>
    <p:extLst>
      <p:ext uri="{BB962C8B-B14F-4D97-AF65-F5344CB8AC3E}">
        <p14:creationId xmlns:p14="http://schemas.microsoft.com/office/powerpoint/2010/main" val="291500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Equity pause: Revisit your root </a:t>
            </a:r>
            <a:br>
              <a:rPr lang="en" dirty="0"/>
            </a:br>
            <a:r>
              <a:rPr lang="en" dirty="0"/>
              <a:t>cause analysis </a:t>
            </a:r>
            <a:endParaRPr dirty="0"/>
          </a:p>
        </p:txBody>
      </p:sp>
      <p:sp>
        <p:nvSpPr>
          <p:cNvPr id="435" name="Google Shape;435;p41"/>
          <p:cNvSpPr/>
          <p:nvPr/>
        </p:nvSpPr>
        <p:spPr>
          <a:xfrm>
            <a:off x="2593821" y="1499031"/>
            <a:ext cx="6024740" cy="2492866"/>
          </a:xfrm>
          <a:prstGeom prst="rect">
            <a:avLst/>
          </a:prstGeom>
          <a:solidFill>
            <a:srgbClr val="548135">
              <a:alpha val="14901"/>
            </a:srgbClr>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41"/>
          <p:cNvSpPr txBox="1">
            <a:spLocks noGrp="1"/>
          </p:cNvSpPr>
          <p:nvPr>
            <p:ph type="body" idx="1"/>
          </p:nvPr>
        </p:nvSpPr>
        <p:spPr>
          <a:xfrm>
            <a:off x="2682592" y="1620570"/>
            <a:ext cx="5832758" cy="2299579"/>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Clr>
                <a:srgbClr val="548135"/>
              </a:buClr>
              <a:buSzPts val="2100"/>
              <a:buNone/>
            </a:pPr>
            <a:r>
              <a:rPr lang="en" sz="1800" dirty="0"/>
              <a:t>Take a moment to consider the thoughts and feelings that emerged for you as you engaged in the role-play activity.</a:t>
            </a:r>
            <a:endParaRPr sz="1800" dirty="0"/>
          </a:p>
          <a:p>
            <a:pPr marL="519113" lvl="0" indent="-176212" algn="l" rtl="0">
              <a:lnSpc>
                <a:spcPct val="90000"/>
              </a:lnSpc>
              <a:spcBef>
                <a:spcPts val="800"/>
              </a:spcBef>
              <a:spcAft>
                <a:spcPts val="0"/>
              </a:spcAft>
              <a:buSzPts val="2000"/>
              <a:buFont typeface="Arial"/>
              <a:buChar char="•"/>
            </a:pPr>
            <a:r>
              <a:rPr lang="en" sz="1800" dirty="0"/>
              <a:t>Did you experience any discomfort? </a:t>
            </a:r>
            <a:endParaRPr sz="1800" dirty="0"/>
          </a:p>
          <a:p>
            <a:pPr marL="519113" lvl="0" indent="-176212" algn="l" rtl="0">
              <a:lnSpc>
                <a:spcPct val="90000"/>
              </a:lnSpc>
              <a:spcBef>
                <a:spcPts val="800"/>
              </a:spcBef>
              <a:spcAft>
                <a:spcPts val="0"/>
              </a:spcAft>
              <a:buSzPts val="2000"/>
              <a:buFont typeface="Arial"/>
              <a:buChar char="•"/>
            </a:pPr>
            <a:r>
              <a:rPr lang="en" sz="1800" dirty="0"/>
              <a:t>How could you apply this practice when deficit thinking or blaming comes up in discussions?</a:t>
            </a:r>
            <a:endParaRPr sz="1800" dirty="0"/>
          </a:p>
        </p:txBody>
      </p:sp>
      <p:sp>
        <p:nvSpPr>
          <p:cNvPr id="437" name="Google Shape;437;p41"/>
          <p:cNvSpPr txBox="1"/>
          <p:nvPr/>
        </p:nvSpPr>
        <p:spPr>
          <a:xfrm>
            <a:off x="628650" y="1499031"/>
            <a:ext cx="1947402" cy="2492866"/>
          </a:xfrm>
          <a:prstGeom prst="rect">
            <a:avLst/>
          </a:prstGeom>
          <a:solidFill>
            <a:srgbClr val="548135">
              <a:alpha val="14901"/>
            </a:srgbClr>
          </a:solidFill>
          <a:ln w="25400" cap="flat" cmpd="sng">
            <a:solidFill>
              <a:srgbClr val="548135"/>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000000"/>
              </a:buClr>
              <a:buSzPts val="2100"/>
              <a:buFont typeface="Arial"/>
              <a:buNone/>
            </a:pPr>
            <a:r>
              <a:rPr lang="en" sz="2100" b="1" i="0" u="none" strike="noStrike" cap="none">
                <a:solidFill>
                  <a:srgbClr val="548135"/>
                </a:solidFill>
                <a:latin typeface="Arial"/>
                <a:ea typeface="Arial"/>
                <a:cs typeface="Arial"/>
                <a:sym typeface="Arial"/>
              </a:rPr>
              <a:t>EQUITY </a:t>
            </a:r>
            <a:endParaRPr sz="2100" b="1" i="0" u="none" strike="noStrike" cap="none">
              <a:solidFill>
                <a:srgbClr val="54813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548135"/>
                </a:solidFill>
                <a:latin typeface="Arial"/>
                <a:ea typeface="Arial"/>
                <a:cs typeface="Arial"/>
                <a:sym typeface="Arial"/>
              </a:rPr>
              <a:t>PAUSE</a:t>
            </a:r>
            <a:endParaRPr sz="2100" b="1" i="0" u="none" strike="noStrike" cap="none">
              <a:solidFill>
                <a:srgbClr val="548135"/>
              </a:solidFill>
              <a:latin typeface="Arial"/>
              <a:ea typeface="Arial"/>
              <a:cs typeface="Arial"/>
              <a:sym typeface="Arial"/>
            </a:endParaRPr>
          </a:p>
        </p:txBody>
      </p:sp>
      <p:grpSp>
        <p:nvGrpSpPr>
          <p:cNvPr id="438" name="Google Shape;438;p41"/>
          <p:cNvGrpSpPr/>
          <p:nvPr/>
        </p:nvGrpSpPr>
        <p:grpSpPr>
          <a:xfrm>
            <a:off x="1063881" y="2206994"/>
            <a:ext cx="1076940" cy="1076940"/>
            <a:chOff x="4896464" y="-969225"/>
            <a:chExt cx="894736" cy="894736"/>
          </a:xfrm>
        </p:grpSpPr>
        <p:sp>
          <p:nvSpPr>
            <p:cNvPr id="439" name="Google Shape;439;p41"/>
            <p:cNvSpPr/>
            <p:nvPr/>
          </p:nvSpPr>
          <p:spPr>
            <a:xfrm>
              <a:off x="4896464" y="-969225"/>
              <a:ext cx="894736" cy="894736"/>
            </a:xfrm>
            <a:prstGeom prst="ellipse">
              <a:avLst/>
            </a:prstGeom>
            <a:solidFill>
              <a:srgbClr val="548135"/>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40" name="Google Shape;440;p41"/>
            <p:cNvCxnSpPr/>
            <p:nvPr/>
          </p:nvCxnSpPr>
          <p:spPr>
            <a:xfrm>
              <a:off x="5211097" y="-738167"/>
              <a:ext cx="0" cy="432619"/>
            </a:xfrm>
            <a:prstGeom prst="straightConnector1">
              <a:avLst/>
            </a:prstGeom>
            <a:noFill/>
            <a:ln w="88900" cap="flat" cmpd="sng">
              <a:solidFill>
                <a:schemeClr val="lt1"/>
              </a:solidFill>
              <a:prstDash val="solid"/>
              <a:round/>
              <a:headEnd type="none" w="sm" len="sm"/>
              <a:tailEnd type="none" w="sm" len="sm"/>
            </a:ln>
          </p:spPr>
        </p:cxnSp>
        <p:cxnSp>
          <p:nvCxnSpPr>
            <p:cNvPr id="441" name="Google Shape;441;p41"/>
            <p:cNvCxnSpPr/>
            <p:nvPr/>
          </p:nvCxnSpPr>
          <p:spPr>
            <a:xfrm>
              <a:off x="5466735" y="-738167"/>
              <a:ext cx="0" cy="432619"/>
            </a:xfrm>
            <a:prstGeom prst="straightConnector1">
              <a:avLst/>
            </a:prstGeom>
            <a:noFill/>
            <a:ln w="88900" cap="flat" cmpd="sng">
              <a:solidFill>
                <a:schemeClr val="lt1"/>
              </a:solidFill>
              <a:prstDash val="solid"/>
              <a:round/>
              <a:headEnd type="none" w="sm" len="sm"/>
              <a:tailEnd type="none" w="sm" len="sm"/>
            </a:ln>
          </p:spPr>
        </p:cxnSp>
      </p:grpSp>
      <p:sp>
        <p:nvSpPr>
          <p:cNvPr id="442" name="Google Shape;442;p41"/>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2"/>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0"/>
              </a:spcBef>
              <a:spcAft>
                <a:spcPts val="0"/>
              </a:spcAft>
              <a:buClr>
                <a:schemeClr val="dk1"/>
              </a:buClr>
              <a:buSzPts val="700"/>
              <a:buFont typeface="Calibri"/>
              <a:buNone/>
            </a:pPr>
            <a:r>
              <a:rPr lang="en" b="0" i="1" dirty="0">
                <a:latin typeface="Arial" panose="020B0604020202020204" pitchFamily="34" charset="0"/>
                <a:ea typeface="Calibri"/>
                <a:cs typeface="Arial" panose="020B0604020202020204" pitchFamily="34" charset="0"/>
                <a:sym typeface="Calibri"/>
              </a:rPr>
              <a:t>“The ultimate measure of a man is not where he stands in the moments of comfort and convenience, but where he stands in times of challenge and controversy.”</a:t>
            </a:r>
            <a:endParaRPr b="0" i="1" dirty="0">
              <a:latin typeface="Arial" panose="020B0604020202020204" pitchFamily="34" charset="0"/>
              <a:ea typeface="Calibri"/>
              <a:cs typeface="Arial" panose="020B0604020202020204" pitchFamily="34" charset="0"/>
              <a:sym typeface="Calibri"/>
            </a:endParaRPr>
          </a:p>
          <a:p>
            <a:pPr marL="0" lvl="0" indent="0" algn="ctr" rtl="0">
              <a:lnSpc>
                <a:spcPct val="100000"/>
              </a:lnSpc>
              <a:spcBef>
                <a:spcPts val="0"/>
              </a:spcBef>
              <a:spcAft>
                <a:spcPts val="0"/>
              </a:spcAft>
              <a:buClr>
                <a:schemeClr val="dk1"/>
              </a:buClr>
              <a:buSzPts val="700"/>
              <a:buFont typeface="Calibri"/>
              <a:buNone/>
            </a:pPr>
            <a:endParaRPr dirty="0">
              <a:latin typeface="Arial" panose="020B0604020202020204" pitchFamily="34" charset="0"/>
              <a:ea typeface="Calibri"/>
              <a:cs typeface="Arial" panose="020B0604020202020204" pitchFamily="34" charset="0"/>
              <a:sym typeface="Calibri"/>
            </a:endParaRPr>
          </a:p>
          <a:p>
            <a:pPr marL="0" lvl="0" indent="0" algn="r" rtl="0">
              <a:lnSpc>
                <a:spcPct val="100000"/>
              </a:lnSpc>
              <a:spcBef>
                <a:spcPts val="0"/>
              </a:spcBef>
              <a:spcAft>
                <a:spcPts val="0"/>
              </a:spcAft>
              <a:buClr>
                <a:schemeClr val="dk1"/>
              </a:buClr>
              <a:buSzPts val="700"/>
              <a:buNone/>
            </a:pPr>
            <a:r>
              <a:rPr lang="en" dirty="0">
                <a:latin typeface="Arial" panose="020B0604020202020204" pitchFamily="34" charset="0"/>
                <a:ea typeface="Calibri"/>
                <a:cs typeface="Arial" panose="020B0604020202020204" pitchFamily="34" charset="0"/>
                <a:sym typeface="Calibri"/>
              </a:rPr>
              <a:t>̶</a:t>
            </a:r>
            <a:r>
              <a:rPr lang="en" b="0" dirty="0">
                <a:latin typeface="Arial" panose="020B0604020202020204" pitchFamily="34" charset="0"/>
                <a:ea typeface="Calibri"/>
                <a:cs typeface="Arial" panose="020B0604020202020204" pitchFamily="34" charset="0"/>
                <a:sym typeface="Calibri"/>
              </a:rPr>
              <a:t> Martin Luther King Jr.</a:t>
            </a:r>
            <a:endParaRPr b="0" dirty="0">
              <a:latin typeface="Arial" panose="020B0604020202020204" pitchFamily="34" charset="0"/>
              <a:ea typeface="Calibri"/>
              <a:cs typeface="Arial" panose="020B0604020202020204" pitchFamily="34" charset="0"/>
              <a:sym typeface="Calibri"/>
            </a:endParaRPr>
          </a:p>
        </p:txBody>
      </p:sp>
      <p:sp>
        <p:nvSpPr>
          <p:cNvPr id="448" name="Google Shape;448;p42"/>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3"/>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Next steps</a:t>
            </a:r>
            <a:endParaRPr dirty="0"/>
          </a:p>
        </p:txBody>
      </p:sp>
      <p:sp>
        <p:nvSpPr>
          <p:cNvPr id="454" name="Google Shape;454;p4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4"/>
          <p:cNvSpPr txBox="1">
            <a:spLocks noGrp="1"/>
          </p:cNvSpPr>
          <p:nvPr>
            <p:ph type="body" idx="1"/>
          </p:nvPr>
        </p:nvSpPr>
        <p:spPr>
          <a:xfrm>
            <a:off x="628650" y="1093873"/>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SzPts val="2100"/>
              <a:buNone/>
            </a:pPr>
            <a:r>
              <a:rPr lang="en" dirty="0"/>
              <a:t>During this module our learning targets were to …</a:t>
            </a:r>
            <a:endParaRPr dirty="0"/>
          </a:p>
          <a:p>
            <a:pPr marL="0" lvl="0" indent="0" algn="l" rtl="0">
              <a:lnSpc>
                <a:spcPct val="100000"/>
              </a:lnSpc>
              <a:spcBef>
                <a:spcPts val="800"/>
              </a:spcBef>
              <a:spcAft>
                <a:spcPts val="0"/>
              </a:spcAft>
              <a:buSzPts val="2100"/>
              <a:buNone/>
            </a:pPr>
            <a:r>
              <a:rPr lang="en" dirty="0"/>
              <a:t>Understand the importance of finding the root cause.</a:t>
            </a:r>
            <a:endParaRPr dirty="0"/>
          </a:p>
          <a:p>
            <a:pPr marL="571500" lvl="0" indent="-342900" algn="l" rtl="0">
              <a:lnSpc>
                <a:spcPct val="90000"/>
              </a:lnSpc>
              <a:spcBef>
                <a:spcPts val="800"/>
              </a:spcBef>
              <a:spcAft>
                <a:spcPts val="0"/>
              </a:spcAft>
              <a:buSzPts val="2100"/>
              <a:buFont typeface="Wingdings" pitchFamily="2" charset="2"/>
              <a:buChar char="q"/>
            </a:pPr>
            <a:r>
              <a:rPr lang="en" b="0" dirty="0"/>
              <a:t>What is a root cause analysis?</a:t>
            </a:r>
          </a:p>
          <a:p>
            <a:pPr marL="65087" lvl="0" indent="0" algn="l" rtl="0">
              <a:lnSpc>
                <a:spcPct val="90000"/>
              </a:lnSpc>
              <a:spcBef>
                <a:spcPts val="800"/>
              </a:spcBef>
              <a:spcAft>
                <a:spcPts val="0"/>
              </a:spcAft>
              <a:buSzPts val="2100"/>
            </a:pPr>
            <a:r>
              <a:rPr lang="en" dirty="0"/>
              <a:t>Explore some methods for root cause analysis.</a:t>
            </a:r>
            <a:endParaRPr dirty="0"/>
          </a:p>
          <a:p>
            <a:pPr marL="571500" lvl="0" indent="-342900" algn="l" rtl="0">
              <a:lnSpc>
                <a:spcPct val="90000"/>
              </a:lnSpc>
              <a:spcBef>
                <a:spcPts val="800"/>
              </a:spcBef>
              <a:spcAft>
                <a:spcPts val="0"/>
              </a:spcAft>
              <a:buSzPts val="2100"/>
              <a:buFont typeface="Noto Sans Symbols"/>
              <a:buChar char="❑"/>
            </a:pPr>
            <a:r>
              <a:rPr lang="en" b="0" dirty="0"/>
              <a:t>Identify a root cause</a:t>
            </a:r>
            <a:r>
              <a:rPr lang="en" dirty="0"/>
              <a:t>.</a:t>
            </a:r>
          </a:p>
          <a:p>
            <a:pPr marL="65087" lvl="0" indent="0" algn="l" rtl="0">
              <a:lnSpc>
                <a:spcPct val="90000"/>
              </a:lnSpc>
              <a:spcBef>
                <a:spcPts val="800"/>
              </a:spcBef>
              <a:spcAft>
                <a:spcPts val="0"/>
              </a:spcAft>
              <a:buSzPts val="2100"/>
            </a:pPr>
            <a:r>
              <a:rPr lang="en" dirty="0"/>
              <a:t>Understand the importance of challenging assumptions</a:t>
            </a:r>
            <a:r>
              <a:rPr lang="en" b="0" dirty="0"/>
              <a:t>.</a:t>
            </a:r>
            <a:endParaRPr b="0" dirty="0"/>
          </a:p>
          <a:p>
            <a:pPr marL="571500" lvl="0" indent="-342900" algn="l" rtl="0">
              <a:lnSpc>
                <a:spcPct val="90000"/>
              </a:lnSpc>
              <a:spcBef>
                <a:spcPts val="800"/>
              </a:spcBef>
              <a:spcAft>
                <a:spcPts val="0"/>
              </a:spcAft>
              <a:buSzPts val="2100"/>
              <a:buFont typeface="Wingdings" pitchFamily="2" charset="2"/>
              <a:buChar char="q"/>
            </a:pPr>
            <a:r>
              <a:rPr lang="en" b="0" dirty="0"/>
              <a:t>Make mental models visible</a:t>
            </a:r>
            <a:r>
              <a:rPr lang="en" dirty="0"/>
              <a:t>.</a:t>
            </a:r>
            <a:endParaRPr dirty="0"/>
          </a:p>
          <a:p>
            <a:pPr marL="0" lvl="0" indent="0" algn="l" rtl="0">
              <a:lnSpc>
                <a:spcPct val="100000"/>
              </a:lnSpc>
              <a:spcBef>
                <a:spcPts val="800"/>
              </a:spcBef>
              <a:spcAft>
                <a:spcPts val="0"/>
              </a:spcAft>
              <a:buSzPts val="2100"/>
              <a:buNone/>
            </a:pPr>
            <a:endParaRPr sz="2000" b="0" dirty="0">
              <a:solidFill>
                <a:schemeClr val="dk2"/>
              </a:solidFill>
              <a:latin typeface="Calibri"/>
              <a:ea typeface="Calibri"/>
              <a:cs typeface="Calibri"/>
              <a:sym typeface="Calibri"/>
            </a:endParaRPr>
          </a:p>
        </p:txBody>
      </p:sp>
      <p:sp>
        <p:nvSpPr>
          <p:cNvPr id="460" name="Google Shape;460;p4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Module review</a:t>
            </a:r>
            <a:endParaRPr dirty="0"/>
          </a:p>
        </p:txBody>
      </p:sp>
      <p:sp>
        <p:nvSpPr>
          <p:cNvPr id="461" name="Google Shape;461;p44"/>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5"/>
          <p:cNvSpPr txBox="1">
            <a:spLocks noGrp="1"/>
          </p:cNvSpPr>
          <p:nvPr>
            <p:ph type="body" idx="1"/>
          </p:nvPr>
        </p:nvSpPr>
        <p:spPr>
          <a:xfrm>
            <a:off x="529062" y="1077477"/>
            <a:ext cx="8320489" cy="2987529"/>
          </a:xfrm>
          <a:prstGeom prst="rect">
            <a:avLst/>
          </a:prstGeom>
          <a:noFill/>
          <a:ln>
            <a:noFill/>
          </a:ln>
        </p:spPr>
        <p:txBody>
          <a:bodyPr spcFirstLastPara="1" wrap="square" lIns="0" tIns="34275" rIns="68575" bIns="34275" anchor="t" anchorCtr="0">
            <a:noAutofit/>
          </a:bodyPr>
          <a:lstStyle/>
          <a:p>
            <a:pPr marL="571500" lvl="0" indent="-342900" algn="l" rtl="0">
              <a:lnSpc>
                <a:spcPct val="90000"/>
              </a:lnSpc>
              <a:spcBef>
                <a:spcPts val="800"/>
              </a:spcBef>
              <a:spcAft>
                <a:spcPts val="0"/>
              </a:spcAft>
              <a:buSzPts val="2100"/>
              <a:buFont typeface="Arial" panose="020B0604020202020204" pitchFamily="34" charset="0"/>
              <a:buChar char="•"/>
            </a:pPr>
            <a:r>
              <a:rPr lang="en" sz="1800" dirty="0"/>
              <a:t>Select a root cause analysis process to use with your team.</a:t>
            </a:r>
            <a:endParaRPr sz="1800" dirty="0"/>
          </a:p>
          <a:p>
            <a:pPr marL="571500" lvl="0" indent="-342900" algn="l" rtl="0">
              <a:lnSpc>
                <a:spcPct val="90000"/>
              </a:lnSpc>
              <a:spcBef>
                <a:spcPts val="800"/>
              </a:spcBef>
              <a:spcAft>
                <a:spcPts val="0"/>
              </a:spcAft>
              <a:buSzPts val="2100"/>
              <a:buFont typeface="Arial" panose="020B0604020202020204" pitchFamily="34" charset="0"/>
              <a:buChar char="•"/>
            </a:pPr>
            <a:r>
              <a:rPr lang="en" sz="1800" dirty="0"/>
              <a:t>Plan a team huddle: </a:t>
            </a:r>
            <a:endParaRPr sz="1800" dirty="0"/>
          </a:p>
          <a:p>
            <a:pPr marL="1083945" lvl="1" indent="-285750" algn="l" rtl="0">
              <a:lnSpc>
                <a:spcPct val="90000"/>
              </a:lnSpc>
              <a:spcBef>
                <a:spcPts val="500"/>
              </a:spcBef>
              <a:spcAft>
                <a:spcPts val="0"/>
              </a:spcAft>
              <a:buSzPts val="1800"/>
              <a:buFont typeface="Arial" panose="020B0604020202020204" pitchFamily="34" charset="0"/>
              <a:buChar char="•"/>
            </a:pPr>
            <a:r>
              <a:rPr lang="en" dirty="0">
                <a:solidFill>
                  <a:srgbClr val="888888"/>
                </a:solidFill>
              </a:rPr>
              <a:t>Review your team’s agreed-upon problem.</a:t>
            </a:r>
            <a:endParaRPr dirty="0">
              <a:solidFill>
                <a:srgbClr val="888888"/>
              </a:solidFill>
            </a:endParaRPr>
          </a:p>
          <a:p>
            <a:pPr marL="1083945" lvl="1" indent="-285750" algn="l" rtl="0">
              <a:lnSpc>
                <a:spcPct val="90000"/>
              </a:lnSpc>
              <a:spcBef>
                <a:spcPts val="500"/>
              </a:spcBef>
              <a:spcAft>
                <a:spcPts val="0"/>
              </a:spcAft>
              <a:buSzPts val="1800"/>
              <a:buFont typeface="Arial" panose="020B0604020202020204" pitchFamily="34" charset="0"/>
              <a:buChar char="•"/>
            </a:pPr>
            <a:r>
              <a:rPr lang="en" dirty="0">
                <a:solidFill>
                  <a:srgbClr val="888888"/>
                </a:solidFill>
              </a:rPr>
              <a:t>Use a root cause analysis tool to focus your problem.</a:t>
            </a:r>
            <a:endParaRPr dirty="0">
              <a:solidFill>
                <a:srgbClr val="888888"/>
              </a:solidFill>
            </a:endParaRPr>
          </a:p>
          <a:p>
            <a:pPr marL="1083945" lvl="1" indent="-285750" algn="l" rtl="0">
              <a:lnSpc>
                <a:spcPct val="90000"/>
              </a:lnSpc>
              <a:spcBef>
                <a:spcPts val="500"/>
              </a:spcBef>
              <a:spcAft>
                <a:spcPts val="0"/>
              </a:spcAft>
              <a:buSzPts val="1800"/>
              <a:buFont typeface="Arial" panose="020B0604020202020204" pitchFamily="34" charset="0"/>
              <a:buChar char="•"/>
            </a:pPr>
            <a:r>
              <a:rPr lang="en" dirty="0">
                <a:solidFill>
                  <a:srgbClr val="888888"/>
                </a:solidFill>
              </a:rPr>
              <a:t>Include an equity pause to check for assumptions and locus of control.</a:t>
            </a:r>
            <a:endParaRPr dirty="0">
              <a:solidFill>
                <a:srgbClr val="888888"/>
              </a:solidFill>
            </a:endParaRPr>
          </a:p>
          <a:p>
            <a:pPr marL="571500" lvl="0" indent="-342900" algn="l" rtl="0">
              <a:lnSpc>
                <a:spcPct val="90000"/>
              </a:lnSpc>
              <a:spcBef>
                <a:spcPts val="800"/>
              </a:spcBef>
              <a:spcAft>
                <a:spcPts val="0"/>
              </a:spcAft>
              <a:buSzPts val="2100"/>
              <a:buFont typeface="Arial" panose="020B0604020202020204" pitchFamily="34" charset="0"/>
              <a:buChar char="•"/>
            </a:pPr>
            <a:r>
              <a:rPr lang="en" sz="1800" dirty="0"/>
              <a:t>Use the meeting success criteria to monitor team dynamics.</a:t>
            </a:r>
            <a:endParaRPr sz="1800" dirty="0"/>
          </a:p>
          <a:p>
            <a:pPr marL="571500" lvl="0" indent="-342900" algn="l" rtl="0">
              <a:lnSpc>
                <a:spcPct val="90000"/>
              </a:lnSpc>
              <a:spcBef>
                <a:spcPts val="800"/>
              </a:spcBef>
              <a:spcAft>
                <a:spcPts val="0"/>
              </a:spcAft>
              <a:buSzPts val="2100"/>
              <a:buFont typeface="Arial" panose="020B0604020202020204" pitchFamily="34" charset="0"/>
              <a:buChar char="•"/>
            </a:pPr>
            <a:r>
              <a:rPr lang="en" sz="1800" dirty="0"/>
              <a:t>Anticipate places where you may encounter and need to shift unproductive discourse.</a:t>
            </a:r>
            <a:endParaRPr sz="1800" dirty="0"/>
          </a:p>
          <a:p>
            <a:pPr marL="1083945" lvl="1" indent="-285750" algn="l" rtl="0">
              <a:lnSpc>
                <a:spcPct val="90000"/>
              </a:lnSpc>
              <a:spcBef>
                <a:spcPts val="500"/>
              </a:spcBef>
              <a:spcAft>
                <a:spcPts val="0"/>
              </a:spcAft>
              <a:buSzPts val="1800"/>
              <a:buFont typeface="Arial" panose="020B0604020202020204" pitchFamily="34" charset="0"/>
              <a:buChar char="•"/>
            </a:pPr>
            <a:r>
              <a:rPr lang="en" dirty="0">
                <a:solidFill>
                  <a:srgbClr val="888888"/>
                </a:solidFill>
              </a:rPr>
              <a:t>Optional: role-play shifting discourse with a colleague.</a:t>
            </a:r>
            <a:endParaRPr dirty="0">
              <a:solidFill>
                <a:srgbClr val="888888"/>
              </a:solidFill>
            </a:endParaRPr>
          </a:p>
        </p:txBody>
      </p:sp>
      <p:sp>
        <p:nvSpPr>
          <p:cNvPr id="467" name="Google Shape;467;p4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Action period work</a:t>
            </a:r>
            <a:endParaRPr dirty="0"/>
          </a:p>
        </p:txBody>
      </p:sp>
      <p:sp>
        <p:nvSpPr>
          <p:cNvPr id="468" name="Google Shape;468;p4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dirty="0"/>
              <a:t>Please share: </a:t>
            </a:r>
          </a:p>
          <a:p>
            <a:pPr marL="0" lvl="0" indent="0" algn="l" rtl="0">
              <a:lnSpc>
                <a:spcPct val="90000"/>
              </a:lnSpc>
              <a:spcBef>
                <a:spcPts val="800"/>
              </a:spcBef>
              <a:spcAft>
                <a:spcPts val="0"/>
              </a:spcAft>
              <a:buSzPts val="2100"/>
              <a:buNone/>
            </a:pPr>
            <a:endParaRPr dirty="0"/>
          </a:p>
          <a:p>
            <a:pPr marL="571500" lvl="0" indent="-342900" algn="l" rtl="0">
              <a:lnSpc>
                <a:spcPct val="90000"/>
              </a:lnSpc>
              <a:spcBef>
                <a:spcPts val="1400"/>
              </a:spcBef>
              <a:spcAft>
                <a:spcPts val="0"/>
              </a:spcAft>
              <a:buSzPts val="2100"/>
              <a:buFont typeface="Arial" panose="020B0604020202020204" pitchFamily="34" charset="0"/>
              <a:buChar char="•"/>
            </a:pPr>
            <a:r>
              <a:rPr lang="en" b="0" dirty="0"/>
              <a:t>What is something you will specifically attend to as you identify a root cause for your problem?</a:t>
            </a:r>
            <a:endParaRPr b="0" dirty="0">
              <a:solidFill>
                <a:srgbClr val="000000"/>
              </a:solidFill>
              <a:latin typeface="Calibri"/>
              <a:ea typeface="Calibri"/>
              <a:cs typeface="Calibri"/>
              <a:sym typeface="Calibri"/>
            </a:endParaRPr>
          </a:p>
          <a:p>
            <a:pPr marL="0" lvl="0" indent="0" algn="l" rtl="0">
              <a:lnSpc>
                <a:spcPct val="90000"/>
              </a:lnSpc>
              <a:spcBef>
                <a:spcPts val="1400"/>
              </a:spcBef>
              <a:spcAft>
                <a:spcPts val="800"/>
              </a:spcAft>
              <a:buSzPts val="2100"/>
              <a:buNone/>
            </a:pPr>
            <a:endParaRPr b="0" dirty="0">
              <a:solidFill>
                <a:schemeClr val="dk2"/>
              </a:solidFill>
              <a:latin typeface="Calibri"/>
              <a:ea typeface="Calibri"/>
              <a:cs typeface="Calibri"/>
              <a:sym typeface="Calibri"/>
            </a:endParaRPr>
          </a:p>
        </p:txBody>
      </p:sp>
      <p:sp>
        <p:nvSpPr>
          <p:cNvPr id="474" name="Google Shape;474;p46"/>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Closing reflection</a:t>
            </a:r>
            <a:endParaRPr dirty="0"/>
          </a:p>
        </p:txBody>
      </p:sp>
      <p:pic>
        <p:nvPicPr>
          <p:cNvPr id="475" name="Google Shape;475;p46"/>
          <p:cNvPicPr preferRelativeResize="0"/>
          <p:nvPr/>
        </p:nvPicPr>
        <p:blipFill rotWithShape="1">
          <a:blip r:embed="rId3">
            <a:alphaModFix/>
          </a:blip>
          <a:srcRect/>
          <a:stretch/>
        </p:blipFill>
        <p:spPr>
          <a:xfrm>
            <a:off x="7229442" y="196883"/>
            <a:ext cx="1501255" cy="1305438"/>
          </a:xfrm>
          <a:prstGeom prst="rect">
            <a:avLst/>
          </a:prstGeom>
          <a:noFill/>
          <a:ln>
            <a:noFill/>
          </a:ln>
        </p:spPr>
      </p:pic>
      <p:sp>
        <p:nvSpPr>
          <p:cNvPr id="476" name="Google Shape;476;p4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514350" lvl="0" indent="-285750" algn="l" rtl="0">
              <a:lnSpc>
                <a:spcPct val="90000"/>
              </a:lnSpc>
              <a:spcBef>
                <a:spcPts val="800"/>
              </a:spcBef>
              <a:spcAft>
                <a:spcPts val="0"/>
              </a:spcAft>
              <a:buSzPts val="2415"/>
              <a:buFont typeface="Arial" panose="020B0604020202020204" pitchFamily="34" charset="0"/>
              <a:buChar char="•"/>
            </a:pPr>
            <a:r>
              <a:rPr lang="en" sz="1800" dirty="0"/>
              <a:t>Introductions (name/role, if needed).</a:t>
            </a:r>
            <a:endParaRPr sz="1800" dirty="0"/>
          </a:p>
          <a:p>
            <a:pPr marL="514350" lvl="0" indent="-285750" algn="l" rtl="0">
              <a:lnSpc>
                <a:spcPct val="90000"/>
              </a:lnSpc>
              <a:spcBef>
                <a:spcPts val="800"/>
              </a:spcBef>
              <a:spcAft>
                <a:spcPts val="0"/>
              </a:spcAft>
              <a:buSzPts val="2415"/>
              <a:buFont typeface="Arial" panose="020B0604020202020204" pitchFamily="34" charset="0"/>
              <a:buChar char="•"/>
            </a:pPr>
            <a:r>
              <a:rPr lang="en" sz="1800" dirty="0"/>
              <a:t>(2 minutes) Round-robin check-in: </a:t>
            </a:r>
            <a:endParaRPr sz="1800" dirty="0"/>
          </a:p>
          <a:p>
            <a:pPr marL="1203325" lvl="1" indent="-285750" algn="l" rtl="0">
              <a:lnSpc>
                <a:spcPct val="90000"/>
              </a:lnSpc>
              <a:spcBef>
                <a:spcPts val="500"/>
              </a:spcBef>
              <a:spcAft>
                <a:spcPts val="0"/>
              </a:spcAft>
              <a:buSzPts val="2070"/>
              <a:buFont typeface="Arial" panose="020B0604020202020204" pitchFamily="34" charset="0"/>
              <a:buChar char="•"/>
            </a:pPr>
            <a:r>
              <a:rPr lang="en" b="1" dirty="0">
                <a:solidFill>
                  <a:srgbClr val="888888"/>
                </a:solidFill>
              </a:rPr>
              <a:t>In one word, how are you feeling today?</a:t>
            </a:r>
            <a:endParaRPr b="1" dirty="0">
              <a:solidFill>
                <a:srgbClr val="888888"/>
              </a:solidFill>
            </a:endParaRPr>
          </a:p>
          <a:p>
            <a:pPr marL="514350" lvl="0" indent="-285750" algn="l" rtl="0">
              <a:lnSpc>
                <a:spcPct val="90000"/>
              </a:lnSpc>
              <a:spcBef>
                <a:spcPts val="800"/>
              </a:spcBef>
              <a:spcAft>
                <a:spcPts val="0"/>
              </a:spcAft>
              <a:buSzPts val="2415"/>
              <a:buFont typeface="Arial" panose="020B0604020202020204" pitchFamily="34" charset="0"/>
              <a:buChar char="•"/>
            </a:pPr>
            <a:r>
              <a:rPr lang="en" sz="1800" dirty="0"/>
              <a:t>(8 minutes) Progress checks:</a:t>
            </a:r>
            <a:endParaRPr sz="1800" dirty="0"/>
          </a:p>
          <a:p>
            <a:pPr marL="1203325" lvl="1" indent="-285750" algn="l" rtl="0">
              <a:lnSpc>
                <a:spcPct val="90000"/>
              </a:lnSpc>
              <a:spcBef>
                <a:spcPts val="500"/>
              </a:spcBef>
              <a:spcAft>
                <a:spcPts val="0"/>
              </a:spcAft>
              <a:buSzPts val="2070"/>
              <a:buFont typeface="Arial" panose="020B0604020202020204" pitchFamily="34" charset="0"/>
              <a:buChar char="•"/>
            </a:pPr>
            <a:r>
              <a:rPr lang="en" b="1" dirty="0">
                <a:solidFill>
                  <a:srgbClr val="888888"/>
                </a:solidFill>
              </a:rPr>
              <a:t>Since our last session, what have you been working on?</a:t>
            </a:r>
            <a:endParaRPr b="1" dirty="0">
              <a:solidFill>
                <a:srgbClr val="888888"/>
              </a:solidFill>
            </a:endParaRPr>
          </a:p>
          <a:p>
            <a:pPr marL="1203325" lvl="1" indent="-285750" algn="l" rtl="0">
              <a:lnSpc>
                <a:spcPct val="90000"/>
              </a:lnSpc>
              <a:spcBef>
                <a:spcPts val="500"/>
              </a:spcBef>
              <a:spcAft>
                <a:spcPts val="0"/>
              </a:spcAft>
              <a:buSzPts val="2070"/>
              <a:buFont typeface="Arial" panose="020B0604020202020204" pitchFamily="34" charset="0"/>
              <a:buChar char="•"/>
            </a:pPr>
            <a:r>
              <a:rPr lang="en" b="1" dirty="0">
                <a:solidFill>
                  <a:srgbClr val="888888"/>
                </a:solidFill>
              </a:rPr>
              <a:t>Has anything changed that impacts your work?</a:t>
            </a:r>
            <a:endParaRPr b="1" dirty="0">
              <a:solidFill>
                <a:srgbClr val="888888"/>
              </a:solidFill>
            </a:endParaRPr>
          </a:p>
          <a:p>
            <a:pPr marL="1203325" lvl="1" indent="-285750" algn="l" rtl="0">
              <a:lnSpc>
                <a:spcPct val="90000"/>
              </a:lnSpc>
              <a:spcBef>
                <a:spcPts val="500"/>
              </a:spcBef>
              <a:spcAft>
                <a:spcPts val="0"/>
              </a:spcAft>
              <a:buSzPts val="2070"/>
              <a:buFont typeface="Arial" panose="020B0604020202020204" pitchFamily="34" charset="0"/>
              <a:buChar char="•"/>
            </a:pPr>
            <a:r>
              <a:rPr lang="en" b="1" dirty="0">
                <a:solidFill>
                  <a:srgbClr val="888888"/>
                </a:solidFill>
              </a:rPr>
              <a:t>How is the group dynamic of your team (meeting success criteria)?</a:t>
            </a:r>
            <a:endParaRPr b="1" dirty="0">
              <a:solidFill>
                <a:srgbClr val="888888"/>
              </a:solidFill>
            </a:endParaRPr>
          </a:p>
          <a:p>
            <a:pPr marL="514350" lvl="0" indent="-285750" algn="l" rtl="0">
              <a:lnSpc>
                <a:spcPct val="90000"/>
              </a:lnSpc>
              <a:spcBef>
                <a:spcPts val="800"/>
              </a:spcBef>
              <a:spcAft>
                <a:spcPts val="0"/>
              </a:spcAft>
              <a:buSzPts val="2415"/>
              <a:buFont typeface="Arial" panose="020B0604020202020204" pitchFamily="34" charset="0"/>
              <a:buChar char="•"/>
            </a:pPr>
            <a:r>
              <a:rPr lang="en" sz="1800" dirty="0"/>
              <a:t>Closing.</a:t>
            </a:r>
            <a:endParaRPr sz="1800" dirty="0"/>
          </a:p>
        </p:txBody>
      </p:sp>
      <p:sp>
        <p:nvSpPr>
          <p:cNvPr id="144" name="Google Shape;144;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Progress check-in</a:t>
            </a:r>
            <a:endParaRPr dirty="0"/>
          </a:p>
        </p:txBody>
      </p:sp>
      <p:sp>
        <p:nvSpPr>
          <p:cNvPr id="145" name="Google Shape;145;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https://dschool.stanford.edu/resources/equity-centered-design-framework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 </a:t>
            </a:r>
            <a:r>
              <a:rPr lang="en-US" sz="800" b="0" dirty="0"/>
              <a:t>[Activity].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a:t>mprovement Science Institute </a:t>
            </a:r>
            <a:r>
              <a:rPr lang="en" sz="800" b="0" dirty="0"/>
              <a:t>[Presentation]. San Francisco, CA: WestEd.</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WestEd.</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50</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872589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946084"/>
            <a:ext cx="6761767" cy="3491446"/>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err="1"/>
              <a:t>Dechurch</a:t>
            </a:r>
            <a:r>
              <a:rPr lang="en-US" sz="800" b="0" dirty="0"/>
              <a:t>,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2"/>
              </a:rPr>
              <a:t>https://doi.org/10.1037/a0032896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3"/>
              </a:rPr>
              <a:t>https://journals.sagepub.com/stoken/rbtfl/hYeKyHG/tlbNA/full</a:t>
            </a:r>
            <a:endParaRPr lang="en-US" sz="800" b="0" dirty="0"/>
          </a:p>
          <a:p>
            <a:pPr>
              <a:spcBef>
                <a:spcPts val="600"/>
              </a:spcBef>
            </a:pPr>
            <a:r>
              <a:rPr lang="en-US" sz="800" b="0" dirty="0" err="1"/>
              <a:t>Ermeling</a:t>
            </a:r>
            <a:r>
              <a:rPr lang="en-US" sz="800" b="0" dirty="0"/>
              <a:t>, B. A. (2009, February 2). Tracing the effects of teacher inquiry on classroom practice. </a:t>
            </a:r>
            <a:r>
              <a:rPr lang="en-US" sz="800" b="0" i="1" dirty="0"/>
              <a:t>Teaching and Teacher Education, 26</a:t>
            </a:r>
            <a:r>
              <a:rPr lang="en-US" sz="800" b="0" dirty="0"/>
              <a:t>(3), 377–388. </a:t>
            </a:r>
            <a:r>
              <a:rPr lang="en-US" sz="800" b="0" dirty="0">
                <a:hlinkClick r:id="rId4"/>
              </a:rPr>
              <a:t>https://doi.org/10.1016/j.tate.2009.02.019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5"/>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Graham, S., Bollinger, A., Booth Olson, C.,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D’Aoust</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C., MacArthur, C., McCutchen, D., &amp;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Olinghouse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N. (2012). </a:t>
            </a:r>
            <a:r>
              <a:rPr lang="en-US" sz="800" b="0" i="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Teaching elementary school students to be effective writers: A practice guide </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 2012- 4058). Washington, DC: National Center for Education Evaluation and Regional Assistance, Institute of Education Sciences, U.S. Department of Education. Retrieved from http://</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ies.ed.gov</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wwc</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publications_reviews.aspx#pubsearch</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b="0" dirty="0">
              <a:solidFill>
                <a:schemeClr val="accent3"/>
              </a:solidFill>
            </a:endParaRPr>
          </a:p>
          <a:p>
            <a:pPr>
              <a:spcBef>
                <a:spcPts val="0"/>
              </a:spcBef>
            </a:pPr>
            <a:endParaRPr lang="en-US" sz="800" b="0"/>
          </a:p>
          <a:p>
            <a:pPr>
              <a:spcBef>
                <a:spcPts val="0"/>
              </a:spcBef>
            </a:pPr>
            <a:r>
              <a:rPr lang="en-US" sz="800" b="0"/>
              <a:t>Grossman</a:t>
            </a:r>
            <a:r>
              <a:rPr lang="en-US" sz="800" b="0" dirty="0"/>
              <a:t>, P., Loeb, S., Cohen, J., </a:t>
            </a:r>
            <a:r>
              <a:rPr lang="en-US" sz="800" b="0" dirty="0" err="1"/>
              <a:t>Hammerness</a:t>
            </a:r>
            <a:r>
              <a:rPr lang="en-US" sz="800" b="0" dirty="0"/>
              <a:t>, K., Wyckoff, J., Boyd, D., et al. (2010). </a:t>
            </a:r>
            <a:r>
              <a:rPr lang="en-US" sz="800" b="0" i="1" dirty="0"/>
              <a:t>Measure for measure: The relationship between measures of instructional practice in middle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a:t>
            </a:r>
            <a:r>
              <a:rPr lang="en-US" sz="800" b="0" dirty="0" err="1"/>
              <a:t>Törngren</a:t>
            </a:r>
            <a:r>
              <a:rPr lang="en-US" sz="800" b="0" dirty="0"/>
              <a:t>,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6"/>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7"/>
              </a:rPr>
              <a:t>https://heckmanequation.org/resource/starts-at-birth/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51</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994200"/>
          </a:xfrm>
        </p:spPr>
        <p:txBody>
          <a:bodyPr/>
          <a:lstStyle/>
          <a:p>
            <a:r>
              <a:rPr lang="en-US" sz="2000" dirty="0"/>
              <a:t>References</a:t>
            </a:r>
          </a:p>
        </p:txBody>
      </p:sp>
    </p:spTree>
    <p:extLst>
      <p:ext uri="{BB962C8B-B14F-4D97-AF65-F5344CB8AC3E}">
        <p14:creationId xmlns:p14="http://schemas.microsoft.com/office/powerpoint/2010/main" val="1817469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https://doi.org/10.1080/09243453.2012.731004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WestEd.</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52</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305364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a:stretch/>
        </p:blipFill>
        <p:spPr>
          <a:xfrm>
            <a:off x="0" y="1186774"/>
            <a:ext cx="8567123" cy="2969936"/>
          </a:xfrm>
          <a:prstGeom prst="rect">
            <a:avLst/>
          </a:prstGeom>
          <a:noFill/>
          <a:ln>
            <a:noFill/>
          </a:ln>
        </p:spPr>
      </p:pic>
      <p:sp>
        <p:nvSpPr>
          <p:cNvPr id="151" name="Google Shape;151;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6</a:t>
            </a:fld>
            <a:endParaRPr/>
          </a:p>
        </p:txBody>
      </p:sp>
      <p:sp>
        <p:nvSpPr>
          <p:cNvPr id="152" name="Google Shape;152;p6"/>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Learning arc for modules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Improvement questions</a:t>
            </a:r>
            <a:endParaRPr dirty="0"/>
          </a:p>
        </p:txBody>
      </p:sp>
      <p:sp>
        <p:nvSpPr>
          <p:cNvPr id="158" name="Google Shape;158;p7"/>
          <p:cNvSpPr txBox="1">
            <a:spLocks noGrp="1"/>
          </p:cNvSpPr>
          <p:nvPr>
            <p:ph type="body" idx="1"/>
          </p:nvPr>
        </p:nvSpPr>
        <p:spPr>
          <a:xfrm>
            <a:off x="628650" y="1072405"/>
            <a:ext cx="7886700" cy="3263400"/>
          </a:xfrm>
          <a:prstGeom prst="rect">
            <a:avLst/>
          </a:prstGeom>
          <a:noFill/>
          <a:ln>
            <a:noFill/>
          </a:ln>
        </p:spPr>
        <p:txBody>
          <a:bodyPr spcFirstLastPara="1" wrap="square" lIns="0" tIns="34275" rIns="68575" bIns="34275" anchor="t" anchorCtr="0">
            <a:noAutofit/>
          </a:bodyPr>
          <a:lstStyle/>
          <a:p>
            <a:pPr marL="228600" lvl="0" indent="0" algn="l" rtl="0">
              <a:lnSpc>
                <a:spcPct val="90000"/>
              </a:lnSpc>
              <a:spcBef>
                <a:spcPts val="800"/>
              </a:spcBef>
              <a:spcAft>
                <a:spcPts val="0"/>
              </a:spcAft>
              <a:buSzPts val="2100"/>
              <a:buNone/>
            </a:pPr>
            <a:r>
              <a:rPr lang="en" dirty="0"/>
              <a:t>We have four key improvement questions to </a:t>
            </a:r>
            <a:br>
              <a:rPr lang="en" dirty="0"/>
            </a:br>
            <a:r>
              <a:rPr lang="en" dirty="0"/>
              <a:t>improve our work: </a:t>
            </a:r>
            <a:endParaRPr dirty="0"/>
          </a:p>
        </p:txBody>
      </p:sp>
      <p:sp>
        <p:nvSpPr>
          <p:cNvPr id="159" name="Google Shape;159;p7"/>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pPr>
              <a:buSzPts val="1000"/>
            </a:pPr>
            <a:r>
              <a:rPr lang="en" sz="1000" b="0" i="0" u="none" strike="noStrike" cap="none" dirty="0">
                <a:solidFill>
                  <a:schemeClr val="tx1"/>
                </a:solidFill>
                <a:latin typeface="Arial"/>
                <a:ea typeface="Arial"/>
                <a:cs typeface="Arial"/>
                <a:sym typeface="Arial"/>
              </a:rPr>
              <a:t>Source: Adapted</a:t>
            </a:r>
            <a:r>
              <a:rPr lang="en" sz="1000" dirty="0">
                <a:solidFill>
                  <a:schemeClr val="tx1"/>
                </a:solidFill>
              </a:rPr>
              <a:t> from</a:t>
            </a:r>
            <a:r>
              <a:rPr lang="en" sz="1000" b="0" i="0" u="none" strike="noStrike" cap="none" dirty="0">
                <a:solidFill>
                  <a:schemeClr val="tx1"/>
                </a:solidFill>
                <a:latin typeface="Arial"/>
                <a:ea typeface="Arial"/>
                <a:cs typeface="Arial"/>
                <a:sym typeface="Arial"/>
              </a:rPr>
              <a:t> </a:t>
            </a:r>
            <a:r>
              <a:rPr lang="en" sz="1000" dirty="0">
                <a:solidFill>
                  <a:schemeClr val="tx1"/>
                </a:solidFill>
              </a:rPr>
              <a:t>Langley </a:t>
            </a:r>
            <a:r>
              <a:rPr lang="en" sz="1000" b="0" i="0" u="none" strike="noStrike" cap="none" dirty="0">
                <a:solidFill>
                  <a:schemeClr val="tx1"/>
                </a:solidFill>
                <a:latin typeface="Arial"/>
                <a:ea typeface="Arial"/>
                <a:cs typeface="Arial"/>
                <a:sym typeface="Arial"/>
              </a:rPr>
              <a:t>(</a:t>
            </a:r>
            <a:r>
              <a:rPr lang="en" sz="1000" dirty="0">
                <a:solidFill>
                  <a:schemeClr val="tx1"/>
                </a:solidFill>
              </a:rPr>
              <a:t>2009).</a:t>
            </a:r>
            <a:endParaRPr lang="en-US" sz="1000" b="0" i="0" u="none" strike="noStrike" cap="none" dirty="0">
              <a:solidFill>
                <a:schemeClr val="tx1"/>
              </a:solidFill>
              <a:latin typeface="Arial"/>
              <a:ea typeface="Arial"/>
              <a:cs typeface="Arial"/>
            </a:endParaRPr>
          </a:p>
        </p:txBody>
      </p:sp>
      <p:sp>
        <p:nvSpPr>
          <p:cNvPr id="160" name="Google Shape;160;p7"/>
          <p:cNvSpPr/>
          <p:nvPr/>
        </p:nvSpPr>
        <p:spPr>
          <a:xfrm>
            <a:off x="812799" y="1931992"/>
            <a:ext cx="6007101" cy="549543"/>
          </a:xfrm>
          <a:prstGeom prst="rect">
            <a:avLst/>
          </a:prstGeom>
          <a:solidFill>
            <a:srgbClr val="7030A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7"/>
          <p:cNvSpPr/>
          <p:nvPr/>
        </p:nvSpPr>
        <p:spPr>
          <a:xfrm>
            <a:off x="812799" y="2542352"/>
            <a:ext cx="6007101" cy="549543"/>
          </a:xfrm>
          <a:prstGeom prst="rect">
            <a:avLst/>
          </a:prstGeom>
          <a:solidFill>
            <a:srgbClr val="7030A0">
              <a:alpha val="82745"/>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7"/>
          <p:cNvSpPr/>
          <p:nvPr/>
        </p:nvSpPr>
        <p:spPr>
          <a:xfrm>
            <a:off x="812799" y="3160307"/>
            <a:ext cx="6007101" cy="549543"/>
          </a:xfrm>
          <a:prstGeom prst="rect">
            <a:avLst/>
          </a:prstGeom>
          <a:solidFill>
            <a:srgbClr val="7030A0">
              <a:alpha val="56862"/>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7"/>
          <p:cNvSpPr txBox="1"/>
          <p:nvPr/>
        </p:nvSpPr>
        <p:spPr>
          <a:xfrm>
            <a:off x="812801" y="1992809"/>
            <a:ext cx="4695591" cy="389869"/>
          </a:xfrm>
          <a:prstGeom prst="rect">
            <a:avLst/>
          </a:prstGeom>
          <a:noFill/>
          <a:ln>
            <a:noFill/>
          </a:ln>
        </p:spPr>
        <p:txBody>
          <a:bodyPr spcFirstLastPara="1" wrap="square" lIns="0" tIns="34275" rIns="68575" bIns="34275" anchor="t" anchorCtr="0">
            <a:noAutofit/>
          </a:bodyPr>
          <a:lstStyle/>
          <a:p>
            <a:pPr marL="228600" marR="0" lvl="0" indent="0" algn="l" rtl="0">
              <a:lnSpc>
                <a:spcPct val="90000"/>
              </a:lnSpc>
              <a:spcBef>
                <a:spcPts val="800"/>
              </a:spcBef>
              <a:spcAft>
                <a:spcPts val="0"/>
              </a:spcAft>
              <a:buClr>
                <a:srgbClr val="548135"/>
              </a:buClr>
              <a:buSzPts val="2100"/>
              <a:buFont typeface="Noto Sans Symbols"/>
              <a:buNone/>
            </a:pPr>
            <a:r>
              <a:rPr lang="en" sz="1400" b="1" i="0" u="none" strike="noStrike" cap="none">
                <a:solidFill>
                  <a:schemeClr val="lt1"/>
                </a:solidFill>
                <a:latin typeface="Arial"/>
                <a:ea typeface="Arial"/>
                <a:cs typeface="Arial"/>
                <a:sym typeface="Arial"/>
              </a:rPr>
              <a:t>1. What are our priority needs?</a:t>
            </a:r>
            <a:endParaRPr/>
          </a:p>
        </p:txBody>
      </p:sp>
      <p:sp>
        <p:nvSpPr>
          <p:cNvPr id="164" name="Google Shape;164;p7"/>
          <p:cNvSpPr txBox="1"/>
          <p:nvPr/>
        </p:nvSpPr>
        <p:spPr>
          <a:xfrm>
            <a:off x="812801" y="2585364"/>
            <a:ext cx="4695591" cy="389869"/>
          </a:xfrm>
          <a:prstGeom prst="rect">
            <a:avLst/>
          </a:prstGeom>
          <a:noFill/>
          <a:ln>
            <a:noFill/>
          </a:ln>
        </p:spPr>
        <p:txBody>
          <a:bodyPr spcFirstLastPara="1" wrap="square" lIns="0" tIns="34275" rIns="68575" bIns="34275" anchor="t" anchorCtr="0">
            <a:noAutofit/>
          </a:bodyPr>
          <a:lstStyle/>
          <a:p>
            <a:pPr marL="228600" marR="0" lvl="0" indent="0" algn="l" rtl="0">
              <a:lnSpc>
                <a:spcPct val="90000"/>
              </a:lnSpc>
              <a:spcBef>
                <a:spcPts val="800"/>
              </a:spcBef>
              <a:spcAft>
                <a:spcPts val="0"/>
              </a:spcAft>
              <a:buClr>
                <a:srgbClr val="548135"/>
              </a:buClr>
              <a:buSzPts val="2100"/>
              <a:buFont typeface="Noto Sans Symbols"/>
              <a:buNone/>
            </a:pPr>
            <a:r>
              <a:rPr lang="en" sz="1400" b="1" i="0" u="none" strike="noStrike" cap="none">
                <a:solidFill>
                  <a:schemeClr val="lt1"/>
                </a:solidFill>
                <a:latin typeface="Arial"/>
                <a:ea typeface="Arial"/>
                <a:cs typeface="Arial"/>
                <a:sym typeface="Arial"/>
              </a:rPr>
              <a:t>2. What is the problem we are trying to solve?</a:t>
            </a:r>
            <a:endParaRPr/>
          </a:p>
        </p:txBody>
      </p:sp>
      <p:sp>
        <p:nvSpPr>
          <p:cNvPr id="165" name="Google Shape;165;p7"/>
          <p:cNvSpPr txBox="1"/>
          <p:nvPr/>
        </p:nvSpPr>
        <p:spPr>
          <a:xfrm>
            <a:off x="812801" y="3194779"/>
            <a:ext cx="5753099" cy="389869"/>
          </a:xfrm>
          <a:prstGeom prst="rect">
            <a:avLst/>
          </a:prstGeom>
          <a:noFill/>
          <a:ln>
            <a:noFill/>
          </a:ln>
        </p:spPr>
        <p:txBody>
          <a:bodyPr spcFirstLastPara="1" wrap="square" lIns="0" tIns="34275" rIns="68575" bIns="34275" anchor="t" anchorCtr="0">
            <a:noAutofit/>
          </a:bodyPr>
          <a:lstStyle/>
          <a:p>
            <a:pPr marL="228600" marR="0" lvl="0" indent="0" algn="l" rtl="0">
              <a:lnSpc>
                <a:spcPct val="90000"/>
              </a:lnSpc>
              <a:spcBef>
                <a:spcPts val="800"/>
              </a:spcBef>
              <a:spcAft>
                <a:spcPts val="0"/>
              </a:spcAft>
              <a:buClr>
                <a:srgbClr val="548135"/>
              </a:buClr>
              <a:buSzPts val="2100"/>
              <a:buFont typeface="Noto Sans Symbols"/>
              <a:buNone/>
            </a:pPr>
            <a:r>
              <a:rPr lang="en" sz="1400" b="1" i="0" u="none" strike="noStrike" cap="none" dirty="0">
                <a:solidFill>
                  <a:schemeClr val="lt1"/>
                </a:solidFill>
                <a:latin typeface="Arial"/>
                <a:ea typeface="Arial"/>
                <a:cs typeface="Arial"/>
                <a:sym typeface="Arial"/>
              </a:rPr>
              <a:t>3. What might we change or introduce, and why?</a:t>
            </a:r>
            <a:endParaRPr dirty="0"/>
          </a:p>
        </p:txBody>
      </p:sp>
      <p:sp>
        <p:nvSpPr>
          <p:cNvPr id="166" name="Google Shape;166;p7"/>
          <p:cNvSpPr/>
          <p:nvPr/>
        </p:nvSpPr>
        <p:spPr>
          <a:xfrm>
            <a:off x="812799" y="3773562"/>
            <a:ext cx="6007101" cy="549543"/>
          </a:xfrm>
          <a:prstGeom prst="rect">
            <a:avLst/>
          </a:prstGeom>
          <a:solidFill>
            <a:srgbClr val="7030A0">
              <a:alpha val="31764"/>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7"/>
          <p:cNvSpPr txBox="1"/>
          <p:nvPr/>
        </p:nvSpPr>
        <p:spPr>
          <a:xfrm>
            <a:off x="812799" y="3809211"/>
            <a:ext cx="5664199" cy="389869"/>
          </a:xfrm>
          <a:prstGeom prst="rect">
            <a:avLst/>
          </a:prstGeom>
          <a:noFill/>
          <a:ln>
            <a:noFill/>
          </a:ln>
        </p:spPr>
        <p:txBody>
          <a:bodyPr spcFirstLastPara="1" wrap="square" lIns="0" tIns="34275" rIns="68575" bIns="34275" anchor="t" anchorCtr="0">
            <a:noAutofit/>
          </a:bodyPr>
          <a:lstStyle/>
          <a:p>
            <a:pPr marL="228600" marR="0" lvl="0" indent="0" algn="l" rtl="0">
              <a:lnSpc>
                <a:spcPct val="90000"/>
              </a:lnSpc>
              <a:spcBef>
                <a:spcPts val="800"/>
              </a:spcBef>
              <a:spcAft>
                <a:spcPts val="0"/>
              </a:spcAft>
              <a:buClr>
                <a:srgbClr val="548135"/>
              </a:buClr>
              <a:buSzPts val="2100"/>
              <a:buFont typeface="Noto Sans Symbols"/>
              <a:buNone/>
            </a:pPr>
            <a:r>
              <a:rPr lang="en" sz="1400" b="1" i="0" u="none" strike="noStrike" cap="none" dirty="0">
                <a:solidFill>
                  <a:schemeClr val="lt1"/>
                </a:solidFill>
                <a:latin typeface="Arial"/>
                <a:ea typeface="Arial"/>
                <a:cs typeface="Arial"/>
                <a:sym typeface="Arial"/>
              </a:rPr>
              <a:t>4. How will we test and build confidence in our changes?</a:t>
            </a:r>
            <a:endParaRPr dirty="0"/>
          </a:p>
        </p:txBody>
      </p:sp>
      <p:sp>
        <p:nvSpPr>
          <p:cNvPr id="168" name="Google Shape;168;p7"/>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571500" lvl="0" indent="-342900" algn="l" rtl="0">
              <a:lnSpc>
                <a:spcPct val="90000"/>
              </a:lnSpc>
              <a:spcBef>
                <a:spcPts val="800"/>
              </a:spcBef>
              <a:spcAft>
                <a:spcPts val="0"/>
              </a:spcAft>
              <a:buSzPct val="100000"/>
              <a:buFont typeface="Arial" panose="020B0604020202020204" pitchFamily="34" charset="0"/>
              <a:buChar char="•"/>
            </a:pPr>
            <a:r>
              <a:rPr lang="en" dirty="0"/>
              <a:t>Understand the importance of finding the root cause.</a:t>
            </a:r>
            <a:endParaRPr dirty="0"/>
          </a:p>
          <a:p>
            <a:pPr marL="571500" lvl="0" indent="-342900" algn="l" rtl="0">
              <a:lnSpc>
                <a:spcPct val="90000"/>
              </a:lnSpc>
              <a:spcBef>
                <a:spcPts val="800"/>
              </a:spcBef>
              <a:spcAft>
                <a:spcPts val="0"/>
              </a:spcAft>
              <a:buSzPct val="100000"/>
              <a:buFont typeface="Arial" panose="020B0604020202020204" pitchFamily="34" charset="0"/>
              <a:buChar char="•"/>
            </a:pPr>
            <a:r>
              <a:rPr lang="en" dirty="0"/>
              <a:t>Explore some methods for root cause analysis.</a:t>
            </a:r>
            <a:endParaRPr dirty="0"/>
          </a:p>
          <a:p>
            <a:pPr marL="571500" lvl="0" indent="-342900" algn="l" rtl="0">
              <a:lnSpc>
                <a:spcPct val="90000"/>
              </a:lnSpc>
              <a:spcBef>
                <a:spcPts val="800"/>
              </a:spcBef>
              <a:spcAft>
                <a:spcPts val="0"/>
              </a:spcAft>
              <a:buSzPct val="100000"/>
              <a:buFont typeface="Arial" panose="020B0604020202020204" pitchFamily="34" charset="0"/>
              <a:buChar char="•"/>
            </a:pPr>
            <a:r>
              <a:rPr lang="en" dirty="0"/>
              <a:t>Understand the importance of challenging assumptions.</a:t>
            </a:r>
            <a:endParaRPr dirty="0"/>
          </a:p>
          <a:p>
            <a:pPr marL="342900" lvl="0" indent="-342900" algn="l" rtl="0">
              <a:lnSpc>
                <a:spcPct val="90000"/>
              </a:lnSpc>
              <a:spcBef>
                <a:spcPts val="800"/>
              </a:spcBef>
              <a:spcAft>
                <a:spcPts val="500"/>
              </a:spcAft>
              <a:buSzPct val="100000"/>
              <a:buFont typeface="Arial" panose="020B0604020202020204" pitchFamily="34" charset="0"/>
              <a:buChar char="•"/>
            </a:pPr>
            <a:endParaRPr dirty="0"/>
          </a:p>
        </p:txBody>
      </p:sp>
      <p:sp>
        <p:nvSpPr>
          <p:cNvPr id="174" name="Google Shape;174;p8"/>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Learning targets</a:t>
            </a:r>
            <a:endParaRPr dirty="0"/>
          </a:p>
        </p:txBody>
      </p:sp>
      <p:sp>
        <p:nvSpPr>
          <p:cNvPr id="175" name="Google Shape;175;p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p>
            <a:pPr marL="571500" lvl="0" indent="-342900" algn="l" rtl="0">
              <a:lnSpc>
                <a:spcPct val="90000"/>
              </a:lnSpc>
              <a:spcBef>
                <a:spcPts val="800"/>
              </a:spcBef>
              <a:spcAft>
                <a:spcPts val="0"/>
              </a:spcAft>
              <a:buSzPct val="100000"/>
              <a:buFont typeface="Arial" panose="020B0604020202020204" pitchFamily="34" charset="0"/>
              <a:buChar char="•"/>
            </a:pPr>
            <a:r>
              <a:rPr lang="en" dirty="0"/>
              <a:t>What is a root cause analysis?</a:t>
            </a:r>
            <a:endParaRPr dirty="0"/>
          </a:p>
          <a:p>
            <a:pPr marL="571500" lvl="0" indent="-342900" algn="l" rtl="0">
              <a:lnSpc>
                <a:spcPct val="90000"/>
              </a:lnSpc>
              <a:spcBef>
                <a:spcPts val="800"/>
              </a:spcBef>
              <a:spcAft>
                <a:spcPts val="0"/>
              </a:spcAft>
              <a:buSzPct val="100000"/>
              <a:buFont typeface="Arial" panose="020B0604020202020204" pitchFamily="34" charset="0"/>
              <a:buChar char="•"/>
            </a:pPr>
            <a:r>
              <a:rPr lang="en" dirty="0"/>
              <a:t>Finding a root cause.</a:t>
            </a:r>
            <a:endParaRPr dirty="0"/>
          </a:p>
          <a:p>
            <a:pPr marL="571500" lvl="0" indent="-342900" algn="l" rtl="0">
              <a:lnSpc>
                <a:spcPct val="90000"/>
              </a:lnSpc>
              <a:spcBef>
                <a:spcPts val="800"/>
              </a:spcBef>
              <a:spcAft>
                <a:spcPts val="0"/>
              </a:spcAft>
              <a:buSzPct val="100000"/>
              <a:buFont typeface="Arial" panose="020B0604020202020204" pitchFamily="34" charset="0"/>
              <a:buChar char="•"/>
            </a:pPr>
            <a:r>
              <a:rPr lang="en" dirty="0"/>
              <a:t>Making mental models visible.</a:t>
            </a:r>
            <a:endParaRPr dirty="0"/>
          </a:p>
        </p:txBody>
      </p:sp>
      <p:sp>
        <p:nvSpPr>
          <p:cNvPr id="181" name="Google Shape;181;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a:t>Topics</a:t>
            </a:r>
            <a:endParaRPr/>
          </a:p>
        </p:txBody>
      </p:sp>
      <p:sp>
        <p:nvSpPr>
          <p:cNvPr id="182" name="Google Shape;182;p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3990</TotalTime>
  <Words>5211</Words>
  <Application>Microsoft Office PowerPoint</Application>
  <PresentationFormat>On-screen Show (16:9)</PresentationFormat>
  <Paragraphs>401</Paragraphs>
  <Slides>52</Slides>
  <Notes>48</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Facilitating Improvement</vt:lpstr>
      <vt:lpstr>Office Theme</vt:lpstr>
      <vt:lpstr>Office Theme</vt:lpstr>
      <vt:lpstr>Facilitating Improvement in Teacher Practice</vt:lpstr>
      <vt:lpstr>Acknowledgments</vt:lpstr>
      <vt:lpstr>Welcome</vt:lpstr>
      <vt:lpstr>Community agreements</vt:lpstr>
      <vt:lpstr>Progress check-in</vt:lpstr>
      <vt:lpstr>Learning arc for modules</vt:lpstr>
      <vt:lpstr>Improvement questions</vt:lpstr>
      <vt:lpstr>Learning targets</vt:lpstr>
      <vt:lpstr>Topics</vt:lpstr>
      <vt:lpstr>What is a root cause analysis?</vt:lpstr>
      <vt:lpstr>Self-reflection</vt:lpstr>
      <vt:lpstr>PowerPoint Presentation</vt:lpstr>
      <vt:lpstr>What is a root cause?</vt:lpstr>
      <vt:lpstr>What is a root cause?</vt:lpstr>
      <vt:lpstr>What is a root cause?</vt:lpstr>
      <vt:lpstr>Finding a root cause</vt:lpstr>
      <vt:lpstr>An improvement story: Lemmon Valley 3rd grade team</vt:lpstr>
      <vt:lpstr>Self-reflection</vt:lpstr>
      <vt:lpstr>Four methods for root cause analysis</vt:lpstr>
      <vt:lpstr>5 Whys? root cause analysis</vt:lpstr>
      <vt:lpstr>5 Whys? root cause analysis</vt:lpstr>
      <vt:lpstr>Force Field Analysis</vt:lpstr>
      <vt:lpstr>Force Field Analysis</vt:lpstr>
      <vt:lpstr>Snowballing</vt:lpstr>
      <vt:lpstr>Snowballing</vt:lpstr>
      <vt:lpstr>Fishbone Diagram</vt:lpstr>
      <vt:lpstr>Fishbone Diagram</vt:lpstr>
      <vt:lpstr>Root cause analysis</vt:lpstr>
      <vt:lpstr>Pair share</vt:lpstr>
      <vt:lpstr>Making mental models visible</vt:lpstr>
      <vt:lpstr>PowerPoint Presentation</vt:lpstr>
      <vt:lpstr>Surfacing mental models</vt:lpstr>
      <vt:lpstr>Surfacing mental models </vt:lpstr>
      <vt:lpstr>Surfacing mental models</vt:lpstr>
      <vt:lpstr>Surfacing mental models</vt:lpstr>
      <vt:lpstr>From complaint to commitment</vt:lpstr>
      <vt:lpstr>From blame to personal responsibility</vt:lpstr>
      <vt:lpstr>From assumptions to an inquiry stance</vt:lpstr>
      <vt:lpstr>Unproductive discourse can show up in both formal and informal spaces ...</vt:lpstr>
      <vt:lpstr>Self-reflection</vt:lpstr>
      <vt:lpstr>Shifting unproductive discourse</vt:lpstr>
      <vt:lpstr>Practice shifting discourse</vt:lpstr>
      <vt:lpstr>Discourse role-play scenario</vt:lpstr>
      <vt:lpstr>Equity pause: Revisit your root  cause analysis </vt:lpstr>
      <vt:lpstr>PowerPoint Presentation</vt:lpstr>
      <vt:lpstr>Next steps</vt:lpstr>
      <vt:lpstr>Module review</vt:lpstr>
      <vt:lpstr>Action period work</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dc:creator>Randy Mangubat</dc:creator>
  <cp:lastModifiedBy>Kim Austin</cp:lastModifiedBy>
  <cp:revision>208</cp:revision>
  <dcterms:created xsi:type="dcterms:W3CDTF">2021-01-21T04:11:25Z</dcterms:created>
  <dcterms:modified xsi:type="dcterms:W3CDTF">2022-10-25T23:18:20Z</dcterms:modified>
</cp:coreProperties>
</file>