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4" r:id="rId1"/>
    <p:sldMasterId id="2147483718" r:id="rId2"/>
    <p:sldMasterId id="2147483722" r:id="rId3"/>
  </p:sldMasterIdLst>
  <p:notesMasterIdLst>
    <p:notesMasterId r:id="rId78"/>
  </p:notesMasterIdLst>
  <p:sldIdLst>
    <p:sldId id="256" r:id="rId4"/>
    <p:sldId id="350" r:id="rId5"/>
    <p:sldId id="330" r:id="rId6"/>
    <p:sldId id="259" r:id="rId7"/>
    <p:sldId id="260" r:id="rId8"/>
    <p:sldId id="348" r:id="rId9"/>
    <p:sldId id="33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85" r:id="rId24"/>
    <p:sldId id="286" r:id="rId25"/>
    <p:sldId id="287" r:id="rId26"/>
    <p:sldId id="288" r:id="rId27"/>
    <p:sldId id="289" r:id="rId28"/>
    <p:sldId id="290" r:id="rId29"/>
    <p:sldId id="349"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36" r:id="rId44"/>
    <p:sldId id="304" r:id="rId45"/>
    <p:sldId id="305" r:id="rId46"/>
    <p:sldId id="306" r:id="rId47"/>
    <p:sldId id="307" r:id="rId48"/>
    <p:sldId id="337" r:id="rId49"/>
    <p:sldId id="338" r:id="rId50"/>
    <p:sldId id="308" r:id="rId51"/>
    <p:sldId id="311" r:id="rId52"/>
    <p:sldId id="309" r:id="rId53"/>
    <p:sldId id="310" r:id="rId54"/>
    <p:sldId id="276" r:id="rId55"/>
    <p:sldId id="277" r:id="rId56"/>
    <p:sldId id="278" r:id="rId57"/>
    <p:sldId id="279" r:id="rId58"/>
    <p:sldId id="280" r:id="rId59"/>
    <p:sldId id="333" r:id="rId60"/>
    <p:sldId id="282" r:id="rId61"/>
    <p:sldId id="283" r:id="rId62"/>
    <p:sldId id="284" r:id="rId63"/>
    <p:sldId id="335" r:id="rId64"/>
    <p:sldId id="324" r:id="rId65"/>
    <p:sldId id="321" r:id="rId66"/>
    <p:sldId id="322" r:id="rId67"/>
    <p:sldId id="323" r:id="rId68"/>
    <p:sldId id="339" r:id="rId69"/>
    <p:sldId id="334" r:id="rId70"/>
    <p:sldId id="325" r:id="rId71"/>
    <p:sldId id="326" r:id="rId72"/>
    <p:sldId id="327" r:id="rId73"/>
    <p:sldId id="328" r:id="rId74"/>
    <p:sldId id="373" r:id="rId75"/>
    <p:sldId id="371" r:id="rId76"/>
    <p:sldId id="372" r:id="rId77"/>
  </p:sldIdLst>
  <p:sldSz cx="9144000" cy="5143500" type="screen16x9"/>
  <p:notesSz cx="6858000" cy="9144000"/>
  <p:embeddedFontLst>
    <p:embeddedFont>
      <p:font typeface="Calibri" panose="020F0502020204030204" pitchFamily="34" charset="0"/>
      <p:regular r:id="rId79"/>
      <p:bold r:id="rId80"/>
      <p:italic r:id="rId81"/>
      <p:boldItalic r:id="rId82"/>
    </p:embeddedFont>
    <p:embeddedFont>
      <p:font typeface="Corbel" panose="020B0503020204020204" pitchFamily="34" charset="0"/>
      <p:regular r:id="rId83"/>
      <p:bold r:id="rId84"/>
      <p:italic r:id="rId85"/>
      <p:boldItalic r:id="rId86"/>
    </p:embeddedFont>
    <p:embeddedFont>
      <p:font typeface="Trebuchet MS" panose="020B0603020202020204" pitchFamily="34"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5DABA5-64AD-5110-F89A-B4947901D7CE}" name="Cathy Cambron" initials="CC" userId="Cathy Cambro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m Austin" initials="KA" lastIdx="1" clrIdx="0">
    <p:extLst>
      <p:ext uri="{19B8F6BF-5375-455C-9EA6-DF929625EA0E}">
        <p15:presenceInfo xmlns:p15="http://schemas.microsoft.com/office/powerpoint/2012/main" userId="S::kaustin@wested.org::0c9f4bc9-f02b-4588-b845-d5ea20de6d3e" providerId="AD"/>
      </p:ext>
    </p:extLst>
  </p:cmAuthor>
  <p:cmAuthor id="2" name="Rosemary De La Torre-Trigueros" initials="RDLT" lastIdx="3" clrIdx="1">
    <p:extLst>
      <p:ext uri="{19B8F6BF-5375-455C-9EA6-DF929625EA0E}">
        <p15:presenceInfo xmlns:p15="http://schemas.microsoft.com/office/powerpoint/2012/main" userId="S::rdelato@wested.org::1f4a0348-208f-4417-9bf2-69e66d53c5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888"/>
    <a:srgbClr val="72BD89"/>
    <a:srgbClr val="4836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158E2B-3C03-4273-BC08-988400B203EA}" v="10" dt="2021-02-16T19:32:15.969"/>
    <p1510:client id="{264F145C-D641-491E-8F71-EC1E6BD36F4C}" v="25" dt="2021-11-12T23:39:48.350"/>
    <p1510:client id="{33B1BA52-2A3B-4E46-80BC-2B125B0B4D5D}" v="11" dt="2021-02-16T18:47:09.100"/>
    <p1510:client id="{4B7BF682-3812-4248-B7D9-3401253AE3DE}" v="7" dt="2021-02-16T19:34:38.615"/>
    <p1510:client id="{6AD3E04B-3D31-4940-B0E1-8EC4FD23B1DF}" v="2" dt="2022-09-14T17:57:14.364"/>
    <p1510:client id="{90601B7E-C40A-4682-AA8C-A53EEB79A642}" v="2" dt="2022-10-25T23:16:04.374"/>
    <p1510:client id="{9E45A93B-E992-421A-BE9A-B570C58023AB}" v="6" dt="2021-02-17T19:51:05.436"/>
    <p1510:client id="{B29951C7-4744-4669-8926-5020A730D06E}" v="32" dt="2022-06-07T22:10:26.293"/>
    <p1510:client id="{B87A71EE-568D-45CD-A63F-45212CF40488}" v="17" dt="2021-11-12T23:52:03.994"/>
    <p1510:client id="{C0FCBD03-8960-482D-8F91-4ED3C3136063}" v="214" dt="2021-12-17T02:43:49.774"/>
    <p1510:client id="{E4375097-4EB2-43A9-9733-508831FF34C4}" v="27" dt="2021-12-13T20:52:15.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630" autoAdjust="0"/>
    <p:restoredTop sz="73099"/>
  </p:normalViewPr>
  <p:slideViewPr>
    <p:cSldViewPr snapToGrid="0">
      <p:cViewPr>
        <p:scale>
          <a:sx n="222" d="100"/>
          <a:sy n="222" d="100"/>
        </p:scale>
        <p:origin x="-144" y="-15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font" Target="fonts/font6.fntdata"/><Relationship Id="rId89" Type="http://schemas.openxmlformats.org/officeDocument/2006/relationships/font" Target="fonts/font11.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font" Target="fonts/font1.fntdata"/><Relationship Id="rId5" Type="http://schemas.openxmlformats.org/officeDocument/2006/relationships/slide" Target="slides/slide2.xml"/><Relationship Id="rId90" Type="http://schemas.openxmlformats.org/officeDocument/2006/relationships/font" Target="fonts/font12.fntdata"/><Relationship Id="rId95" Type="http://schemas.openxmlformats.org/officeDocument/2006/relationships/tableStyles" Target="tableStyle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font" Target="fonts/font2.fntdata"/><Relationship Id="rId85"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commentAuthors" Target="commentAuthors.xml"/><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5/10/relationships/revisionInfo" Target="revisionInfo.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font" Target="fonts/font9.fntdata"/><Relationship Id="rId61" Type="http://schemas.openxmlformats.org/officeDocument/2006/relationships/slide" Target="slides/slide58.xml"/><Relationship Id="rId82" Type="http://schemas.openxmlformats.org/officeDocument/2006/relationships/font" Target="fonts/font4.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viewProps" Target="viewProps.xml"/><Relationship Id="rId9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Austin" userId="ps/kO6BA9KWAjHLbsxv9pWngsZodD48B/mc8PTE1gFM=" providerId="None" clId="Web-{6AD3E04B-3D31-4940-B0E1-8EC4FD23B1DF}"/>
    <pc:docChg chg="modSld">
      <pc:chgData name="Kim Austin" userId="ps/kO6BA9KWAjHLbsxv9pWngsZodD48B/mc8PTE1gFM=" providerId="None" clId="Web-{6AD3E04B-3D31-4940-B0E1-8EC4FD23B1DF}" dt="2022-09-14T17:57:09.754" v="0" actId="20577"/>
      <pc:docMkLst>
        <pc:docMk/>
      </pc:docMkLst>
      <pc:sldChg chg="modSp">
        <pc:chgData name="Kim Austin" userId="ps/kO6BA9KWAjHLbsxv9pWngsZodD48B/mc8PTE1gFM=" providerId="None" clId="Web-{6AD3E04B-3D31-4940-B0E1-8EC4FD23B1DF}" dt="2022-09-14T17:57:09.754" v="0" actId="20577"/>
        <pc:sldMkLst>
          <pc:docMk/>
          <pc:sldMk cId="0" sldId="256"/>
        </pc:sldMkLst>
        <pc:spChg chg="mod">
          <ac:chgData name="Kim Austin" userId="ps/kO6BA9KWAjHLbsxv9pWngsZodD48B/mc8PTE1gFM=" providerId="None" clId="Web-{6AD3E04B-3D31-4940-B0E1-8EC4FD23B1DF}" dt="2022-09-14T17:57:09.754" v="0" actId="20577"/>
          <ac:spMkLst>
            <pc:docMk/>
            <pc:sldMk cId="0" sldId="256"/>
            <ac:spMk id="9" creationId="{96C04162-3B28-4C28-BF38-FEEB75904EF6}"/>
          </ac:spMkLst>
        </pc:spChg>
      </pc:sldChg>
    </pc:docChg>
  </pc:docChgLst>
  <pc:docChgLst>
    <pc:chgData name="Kim Austin" userId="ps/kO6BA9KWAjHLbsxv9pWngsZodD48B/mc8PTE1gFM=" providerId="None" clId="Web-{90601B7E-C40A-4682-AA8C-A53EEB79A642}"/>
    <pc:docChg chg="modSld">
      <pc:chgData name="Kim Austin" userId="ps/kO6BA9KWAjHLbsxv9pWngsZodD48B/mc8PTE1gFM=" providerId="None" clId="Web-{90601B7E-C40A-4682-AA8C-A53EEB79A642}" dt="2022-10-25T23:16:04.374" v="1" actId="20577"/>
      <pc:docMkLst>
        <pc:docMk/>
      </pc:docMkLst>
      <pc:sldChg chg="modSp">
        <pc:chgData name="Kim Austin" userId="ps/kO6BA9KWAjHLbsxv9pWngsZodD48B/mc8PTE1gFM=" providerId="None" clId="Web-{90601B7E-C40A-4682-AA8C-A53EEB79A642}" dt="2022-10-25T23:16:04.374" v="1" actId="20577"/>
        <pc:sldMkLst>
          <pc:docMk/>
          <pc:sldMk cId="3053647648" sldId="372"/>
        </pc:sldMkLst>
        <pc:spChg chg="mod">
          <ac:chgData name="Kim Austin" userId="ps/kO6BA9KWAjHLbsxv9pWngsZodD48B/mc8PTE1gFM=" providerId="None" clId="Web-{90601B7E-C40A-4682-AA8C-A53EEB79A642}" dt="2022-10-25T23:16:04.374" v="1" actId="20577"/>
          <ac:spMkLst>
            <pc:docMk/>
            <pc:sldMk cId="3053647648" sldId="372"/>
            <ac:spMk id="2" creationId="{CBB7FAAC-2988-484E-A5E4-78FF0300A45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D8rRF7aHl7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D8rRF7aHl7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f604d5d04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f604d5d04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c33ea313b_0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8c33ea313b_0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Facilitators may want to show this video, which covers much of the content of this section: </a:t>
            </a:r>
            <a:r>
              <a:rPr lang="en-US" sz="1100" b="0" i="1" u="none" strike="noStrike" cap="none" dirty="0">
                <a:solidFill>
                  <a:srgbClr val="000000"/>
                </a:solidFill>
                <a:effectLst/>
                <a:latin typeface="Arial"/>
                <a:ea typeface="Arial"/>
                <a:cs typeface="Arial"/>
                <a:sym typeface="Arial"/>
              </a:rPr>
              <a:t>Improving School Systems</a:t>
            </a:r>
            <a:r>
              <a:rPr lang="en-US" sz="1100" b="0" i="0" u="none" strike="noStrike" cap="none" dirty="0">
                <a:solidFill>
                  <a:srgbClr val="000000"/>
                </a:solidFill>
                <a:effectLst/>
                <a:latin typeface="Arial"/>
                <a:ea typeface="Arial"/>
                <a:cs typeface="Arial"/>
                <a:sym typeface="Arial"/>
              </a:rPr>
              <a:t>, </a:t>
            </a:r>
            <a:r>
              <a:rPr lang="en-US" sz="1100" b="0" i="0" u="sng" strike="noStrike" cap="none" dirty="0">
                <a:solidFill>
                  <a:srgbClr val="000000"/>
                </a:solidFill>
                <a:effectLst/>
                <a:latin typeface="Arial"/>
                <a:ea typeface="Arial"/>
                <a:cs typeface="Arial"/>
                <a:sym typeface="Arial"/>
                <a:hlinkClick r:id="rId3"/>
              </a:rPr>
              <a:t>https://youtu.be/D8rRF7aHl7Y</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f51b2166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f51b2166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We often think about our education systems as just hierarchical, where change is either top down or bottom up. In fact, our system is composed of </a:t>
            </a:r>
            <a:r>
              <a:rPr lang="en-US" sz="1100" b="1" i="0" u="none" strike="noStrike" cap="none" dirty="0">
                <a:solidFill>
                  <a:srgbClr val="000000"/>
                </a:solidFill>
                <a:effectLst/>
                <a:latin typeface="Arial"/>
                <a:ea typeface="Arial"/>
                <a:cs typeface="Arial"/>
                <a:sym typeface="Arial"/>
              </a:rPr>
              <a:t>multiple systems that interact and impact each other in multiple ways</a:t>
            </a:r>
            <a:r>
              <a:rPr lang="en-US" sz="1100" b="0" i="0" u="none" strike="noStrike" cap="none" dirty="0">
                <a:solidFill>
                  <a:srgbClr val="000000"/>
                </a:solidFill>
                <a:effectLst/>
                <a:latin typeface="Arial"/>
                <a:ea typeface="Arial"/>
                <a:cs typeface="Arial"/>
                <a:sym typeface="Arial"/>
              </a:rPr>
              <a:t>. There is a ripple effect that can come from any place in the larger system. This interactivity makes this a complex system.</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c33ea313b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8c33ea313b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Explain that complex systems are like fractals. A fractal is a mathematical concept in which a larger part can be broken down into smaller parts which have the same components as its parent. Our public education system is made up of many different systems of different sizes and different regions, but still forming a network across the country. A change in one place in the education system impacts the others in relation to the scale of the other systems.</a:t>
            </a: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a6da15e5b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a6da15e5b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sz="1100" b="0" i="0" u="none" strike="noStrike" cap="none" dirty="0">
                <a:solidFill>
                  <a:srgbClr val="000000"/>
                </a:solidFill>
                <a:effectLst/>
                <a:latin typeface="Arial"/>
                <a:ea typeface="Arial"/>
                <a:cs typeface="Arial"/>
                <a:sym typeface="Arial"/>
              </a:rPr>
              <a:t>Explain that within each level of the education system, there are commonalities. These five components are </a:t>
            </a:r>
            <a:r>
              <a:rPr lang="en-US" dirty="0"/>
              <a:t>some</a:t>
            </a:r>
            <a:r>
              <a:rPr lang="en-US" sz="1100" b="0" i="0" u="none" strike="noStrike" cap="none" dirty="0">
                <a:solidFill>
                  <a:srgbClr val="000000"/>
                </a:solidFill>
                <a:effectLst/>
                <a:latin typeface="Arial"/>
                <a:ea typeface="Arial"/>
                <a:cs typeface="Arial"/>
                <a:sym typeface="Arial"/>
              </a:rPr>
              <a:t> elements of the fractal that </a:t>
            </a:r>
            <a:r>
              <a:rPr lang="en-US" dirty="0"/>
              <a:t>are common</a:t>
            </a:r>
            <a:r>
              <a:rPr lang="en-US" sz="1100" b="0" i="0" u="none" strike="noStrike" cap="none" dirty="0">
                <a:solidFill>
                  <a:srgbClr val="000000"/>
                </a:solidFill>
                <a:effectLst/>
                <a:latin typeface="Arial"/>
                <a:ea typeface="Arial"/>
                <a:cs typeface="Arial"/>
                <a:sym typeface="Arial"/>
              </a:rPr>
              <a:t> across the levels of the system. Tell participants that we will revisit these elements throughout the training series.</a:t>
            </a: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af2021723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af2021723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 prepared with examples of these actions.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af2021723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af2021723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Be prepared with examples of these contributing factors.</a:t>
            </a: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af2021723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af2021723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Be prepared with examples of these beliefs and dispositions, especially how they can operate below the surface of an educational system but influence how the system operates.</a:t>
            </a: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af2021723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af2021723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Ask participants for examples, but be prepared with examples of these sources of supply and support.</a:t>
            </a: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af2021723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af2021723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Be prepared with examples of these processes.</a:t>
            </a: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8f604d5d04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8f604d5d04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Provide a few minutes for individual reflection and review of participants’ notes and highlighting in the workbook. Then ask if anyone would like to share their response with the group. Take two to three responses and move on. Especially if the video is used, be sure participants mention the system elements (see slides 11–19) in response to the first question.</a:t>
            </a: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1594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8253b755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8253b7550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a6da15e5b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a6da15e5b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a:solidFill>
                  <a:srgbClr val="000000"/>
                </a:solidFill>
                <a:effectLst/>
                <a:latin typeface="Arial"/>
                <a:ea typeface="Arial"/>
                <a:cs typeface="Arial"/>
                <a:sym typeface="Arial"/>
              </a:rPr>
              <a:t>Explain to participants that mental models incorporate all the assumptions we hold about how a system works. We need to uncover and unpack the system to better understand the nature of the problem we need to solve.</a:t>
            </a: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8c33ea313b_0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8c33ea313b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8c33ea313b_0_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8c33ea313b_0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Key to this content is that unless we slow down and surface and acknowledge our mental models and the assumptions, beliefs, and dispositions that shape them, it will be difficult to identify and solve the right problem.</a:t>
            </a:r>
            <a:endParaRPr sz="14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8d4eee9bb6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8d4eee9bb6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For slides 25–28: You may follow the directions on the slides for this activity or provide the activity phrase on a slip of paper for each participant. Make sure you have a timer or are watching a clock to monitor time. After 10 seconds, advance the slide (or have participants put away their paper). </a:t>
            </a:r>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8d4eee9bb6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8d4eee9bb6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8d4eee9bb6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8d4eee9bb6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a:solidFill>
                  <a:srgbClr val="000000"/>
                </a:solidFill>
                <a:effectLst/>
                <a:latin typeface="Arial"/>
                <a:ea typeface="Arial"/>
                <a:cs typeface="Arial"/>
                <a:sym typeface="Arial"/>
              </a:rPr>
              <a:t>Reveal the answer: six Fs.</a:t>
            </a:r>
          </a:p>
          <a:p>
            <a:pPr marL="158750" indent="0">
              <a:buNone/>
            </a:pPr>
            <a:r>
              <a:rPr lang="en-US" sz="1100" b="0" i="0" u="none" strike="noStrike" cap="none">
                <a:solidFill>
                  <a:srgbClr val="000000"/>
                </a:solidFill>
                <a:effectLst/>
                <a:latin typeface="Arial"/>
                <a:ea typeface="Arial"/>
                <a:cs typeface="Arial"/>
                <a:sym typeface="Arial"/>
              </a:rPr>
              <a:t>Explain that this “fast thinking” is unconscious and is shaped by the mental models created by our experiences and the norms inherent in the systems we operate in. This can shape how we react to and attempt to solve the problems in our system. When we are unaware of the mental models driving us, we can find ourselves solving the wrong problems. </a:t>
            </a:r>
          </a:p>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9f51b2166f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9f51b2166f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Invite individuals to reflect on the activity first in their workbook and then with the whole group. Take the time for three to four individuals to share before moving on. In response to the second question, ask if there were assumptions that were used to make decisions. Provide an example of a time fast thinking shaped a decision-making process.</a:t>
            </a:r>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8c33ea313b_0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8c33ea313b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As you present slides 30–35 about the iceberg, ask participants to be thinking about the five components of systems (context, leadership, culture, resources, and processes) and how they present at each level. </a:t>
            </a:r>
          </a:p>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a6da15e5b7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a6da15e5b7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a:solidFill>
                  <a:srgbClr val="000000"/>
                </a:solidFill>
                <a:effectLst/>
                <a:latin typeface="Arial"/>
                <a:ea typeface="Arial"/>
                <a:cs typeface="Arial"/>
                <a:sym typeface="Arial"/>
              </a:rPr>
              <a:t>We recommend that you include a slide to introduce the facilitation team. This is also where you can build in an opportunity for participant introductions.</a:t>
            </a:r>
          </a:p>
          <a:p>
            <a:pPr marL="158750" indent="0">
              <a:buNone/>
            </a:pPr>
            <a:endParaRPr lang="en-US"/>
          </a:p>
        </p:txBody>
      </p:sp>
    </p:spTree>
    <p:extLst>
      <p:ext uri="{BB962C8B-B14F-4D97-AF65-F5344CB8AC3E}">
        <p14:creationId xmlns:p14="http://schemas.microsoft.com/office/powerpoint/2010/main" val="448012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6da15e5b7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6da15e5b7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a6da15e5b7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a6da15e5b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dirty="0"/>
              <a:t>Mental </a:t>
            </a:r>
            <a:r>
              <a:rPr lang="en-US" sz="1100" b="0" i="0" u="none" strike="noStrike" cap="none" dirty="0">
                <a:solidFill>
                  <a:srgbClr val="000000"/>
                </a:solidFill>
                <a:effectLst/>
                <a:latin typeface="Arial"/>
                <a:ea typeface="Arial"/>
                <a:cs typeface="Arial"/>
                <a:sym typeface="Arial"/>
              </a:rPr>
              <a:t>models </a:t>
            </a:r>
            <a:r>
              <a:rPr lang="en-US" dirty="0"/>
              <a:t>are based</a:t>
            </a:r>
            <a:r>
              <a:rPr lang="en-US" sz="1100" b="0" i="0" u="none" strike="noStrike" cap="none" dirty="0">
                <a:solidFill>
                  <a:srgbClr val="000000"/>
                </a:solidFill>
                <a:effectLst/>
                <a:latin typeface="Arial"/>
                <a:ea typeface="Arial"/>
                <a:cs typeface="Arial"/>
                <a:sym typeface="Arial"/>
              </a:rPr>
              <a:t> on </a:t>
            </a:r>
            <a:r>
              <a:rPr lang="en-US" dirty="0"/>
              <a:t>experiences and belief</a:t>
            </a:r>
            <a:r>
              <a:rPr lang="en-US" sz="1100" b="0" i="0" u="none" strike="noStrike" cap="none" dirty="0">
                <a:solidFill>
                  <a:srgbClr val="000000"/>
                </a:solidFill>
                <a:effectLst/>
                <a:latin typeface="Arial"/>
                <a:ea typeface="Arial"/>
                <a:cs typeface="Arial"/>
                <a:sym typeface="Arial"/>
              </a:rPr>
              <a:t> systems</a:t>
            </a:r>
            <a:r>
              <a:rPr lang="en-US" dirty="0"/>
              <a:t>.</a:t>
            </a:r>
            <a:r>
              <a:rPr lang="en-US" sz="1100" b="0" i="0" u="none" strike="noStrike" cap="none" dirty="0">
                <a:solidFill>
                  <a:srgbClr val="000000"/>
                </a:solidFill>
                <a:effectLst/>
                <a:latin typeface="Arial"/>
                <a:ea typeface="Arial"/>
                <a:cs typeface="Arial"/>
                <a:sym typeface="Arial"/>
              </a:rPr>
              <a:t> </a:t>
            </a:r>
            <a:r>
              <a:rPr lang="en-US" dirty="0"/>
              <a:t>Recognizing the role of mental models and how we can default to fast thinking under stress is</a:t>
            </a:r>
            <a:r>
              <a:rPr lang="en-US" sz="1100" b="0" i="0" u="none" strike="noStrike" cap="none" dirty="0">
                <a:solidFill>
                  <a:srgbClr val="000000"/>
                </a:solidFill>
                <a:effectLst/>
                <a:latin typeface="Arial"/>
                <a:ea typeface="Arial"/>
                <a:cs typeface="Arial"/>
                <a:sym typeface="Arial"/>
              </a:rPr>
              <a:t> foundational </a:t>
            </a:r>
            <a:r>
              <a:rPr lang="en-US" dirty="0"/>
              <a:t>to recognizing how inequities can be unintentionally perpetuated or replicated in our</a:t>
            </a:r>
            <a:r>
              <a:rPr lang="en-US" sz="1100" b="0" i="0" u="none" strike="noStrike" cap="none" dirty="0">
                <a:solidFill>
                  <a:srgbClr val="000000"/>
                </a:solidFill>
                <a:effectLst/>
                <a:latin typeface="Arial"/>
                <a:ea typeface="Arial"/>
                <a:cs typeface="Arial"/>
                <a:sym typeface="Arial"/>
              </a:rPr>
              <a:t> educational system.</a:t>
            </a:r>
            <a:r>
              <a:rPr lang="en-US" dirty="0"/>
              <a:t> </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a6da15e5b7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a6da15e5b7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8d4eee9bb6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8d4eee9bb6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a6da15e5b7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a6da15e5b7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Provide a few minutes for individual reflection and then ask if anyone would like to share their response with the group. Focus on or try to elicit problems that operate below the surface. Help participants make the connection between the levels and the factors or components that are at play.</a:t>
            </a:r>
          </a:p>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8253b7550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8253b7550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9f51b2166f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9f51b2166f_0_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sz="1100" b="0" i="0" u="none" strike="noStrike" cap="none" dirty="0">
                <a:solidFill>
                  <a:srgbClr val="000000"/>
                </a:solidFill>
                <a:effectLst/>
                <a:latin typeface="Arial"/>
                <a:ea typeface="Arial"/>
                <a:cs typeface="Arial"/>
                <a:sym typeface="Arial"/>
              </a:rPr>
              <a:t>Remind participants that it is the complex interrelationships between the parts that makes a system work; some of these parts are above the surface, and some are below. If you take the time to understand the system in which a problem is operating, you can change the outcome. Often inequities are deeply embedded in policies, practices, and beliefs that operate below the surface. When these components and the assumptions behind them are not challenged, the system perpetuates the inequity: a system is perfectly designed to get the results it gets.</a:t>
            </a:r>
            <a:endParaRPr dirty="0"/>
          </a:p>
        </p:txBody>
      </p:sp>
      <p:sp>
        <p:nvSpPr>
          <p:cNvPr id="477" name="Google Shape;477;g9f51b2166f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38</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9f51b2166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9f51b2166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Provide 5–10 minutes for individual reading and self-reflection in the participant workbook.</a:t>
            </a:r>
            <a:r>
              <a:rPr lang="en-US" dirty="0"/>
              <a:t> Point out to participants that this is not an all-inclusive timeline. They will notice that toward the end of the timeline that there are several references from California. Historically, California has tended to be a model for other states. Participants may be aware of additional legislation or court cases in their states that have also impacted education history.</a:t>
            </a: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endParaRPr>
          </a:p>
          <a:p>
            <a:pPr marL="158750" indent="0">
              <a:buNone/>
            </a:pPr>
            <a:endParaRPr lang="en-US" sz="1100" b="0" i="0" u="none" strike="noStrike" cap="none" dirty="0">
              <a:solidFill>
                <a:srgbClr val="000000"/>
              </a:solidFill>
              <a:effectLst/>
              <a:latin typeface="Arial"/>
              <a:ea typeface="Arial"/>
              <a:cs typeface="Arial"/>
            </a:endParaRPr>
          </a:p>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9f51b2166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9f51b2166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Participants share insights from their individual self-reflection in trios for 7–10 minutes. Remind participants to consider the below-the-surface ramifications of this education history on the different components of the education system for groups of students. Remind participants that assumptions and beliefs that are not surfaced will continue to produce inequitable results.</a:t>
            </a:r>
          </a:p>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9f51b2166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9f51b2166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a:solidFill>
                  <a:srgbClr val="000000"/>
                </a:solidFill>
                <a:effectLst/>
                <a:latin typeface="Arial"/>
                <a:ea typeface="Arial"/>
                <a:cs typeface="Arial"/>
                <a:sym typeface="Arial"/>
              </a:rPr>
              <a:t>Take the time for four to six individuals to share before moving on. </a:t>
            </a:r>
          </a:p>
          <a:p>
            <a:pPr marL="0" lvl="0" indent="0" algn="l" rtl="0">
              <a:spcBef>
                <a:spcPts val="0"/>
              </a:spcBef>
              <a:spcAft>
                <a:spcPts val="0"/>
              </a:spcAft>
              <a:buNone/>
            </a:pPr>
            <a:endParaRPr/>
          </a:p>
        </p:txBody>
      </p:sp>
    </p:spTree>
    <p:extLst>
      <p:ext uri="{BB962C8B-B14F-4D97-AF65-F5344CB8AC3E}">
        <p14:creationId xmlns:p14="http://schemas.microsoft.com/office/powerpoint/2010/main" val="3085350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1b1995654_0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a1b1995654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a:solidFill>
                  <a:srgbClr val="000000"/>
                </a:solidFill>
                <a:effectLst/>
                <a:latin typeface="Arial"/>
                <a:ea typeface="Arial"/>
                <a:cs typeface="Arial"/>
                <a:sym typeface="Arial"/>
              </a:rPr>
              <a:t>Review the community agreements that you developed together during module 1.</a:t>
            </a:r>
          </a:p>
          <a:p>
            <a:pPr marL="158750" indent="0">
              <a:buNone/>
            </a:pPr>
            <a:r>
              <a:rPr lang="en-US" sz="1100" b="0" i="0" u="none" strike="noStrike" cap="none">
                <a:solidFill>
                  <a:srgbClr val="000000"/>
                </a:solidFill>
                <a:effectLst/>
                <a:latin typeface="Arial"/>
                <a:ea typeface="Arial"/>
                <a:cs typeface="Arial"/>
                <a:sym typeface="Arial"/>
              </a:rPr>
              <a:t> </a:t>
            </a:r>
          </a:p>
          <a:p>
            <a:pPr marL="158750" indent="0">
              <a:buNone/>
            </a:pPr>
            <a:r>
              <a:rPr lang="en-US" sz="1100" b="0" i="0" u="none" strike="noStrike" cap="none">
                <a:solidFill>
                  <a:srgbClr val="000000"/>
                </a:solidFill>
                <a:effectLst/>
                <a:latin typeface="Arial"/>
                <a:ea typeface="Arial"/>
                <a:cs typeface="Arial"/>
                <a:sym typeface="Arial"/>
              </a:rPr>
              <a:t>Ask participants to identify an agreement for themselves that they would like to focus on for the day. They do not need to share what they selected. This will help participants become more familiar with the agreements and remain conscious of them during the process. It also models the process they can use with their teams.</a:t>
            </a: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8c33ea313b_0_2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8c33ea313b_0_2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Draw the connection between fast thinking and deeply ingrained beliefs and assumptions that often go unchallenged in our systems, affecting all levels of the education system.</a:t>
            </a: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8c46e2f6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8c46e2f6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This 2017 graph depicts the difference in word knowledge that students accumulate before school depending on their socioeconomic status. In short, the playing field is not level when students begin school. This has been true for decades, and the United States has seen little improvement over time. It is often just accepted fact, the status quo.</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96b6004a9e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96b6004a9e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lvl="0" indent="0" algn="l" rtl="0">
              <a:spcBef>
                <a:spcPts val="0"/>
              </a:spcBef>
              <a:spcAft>
                <a:spcPts val="0"/>
              </a:spcAft>
              <a:buClr>
                <a:srgbClr val="000000"/>
              </a:buClr>
              <a:buSzPts val="1100"/>
              <a:buFont typeface="Arial"/>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96b6004a9e_1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96b6004a9e_1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dirty="0"/>
              <a:t>In this definition, the National Equity Project focuses on changing outcomes for the individual student as well as changing the system. If we want to have lasting change for students in the system, the system cannot continue with business as usual.</a:t>
            </a:r>
          </a:p>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defRPr/>
            </a:pPr>
            <a:r>
              <a:rPr lang="en-US" b="0" dirty="0"/>
              <a:t>Tell participants that equity is important because in education we want to change the disproportionality of success, based on student background, that is reflected in services, outcomes, access to resources, and individual experiences.</a:t>
            </a:r>
          </a:p>
        </p:txBody>
      </p:sp>
    </p:spTree>
    <p:extLst>
      <p:ext uri="{BB962C8B-B14F-4D97-AF65-F5344CB8AC3E}">
        <p14:creationId xmlns:p14="http://schemas.microsoft.com/office/powerpoint/2010/main" val="19288138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defRPr/>
            </a:pPr>
            <a:r>
              <a:rPr lang="en-US" dirty="0"/>
              <a:t>Tell participants that inquiry cycles and the use of continuous improvement have been around for decades without significantly changing student outcomes across the education system. We propose that if there isn't a specific focus on addressing inequities in an improvement effort, the effort is unlikely to resolve inequities.</a:t>
            </a:r>
          </a:p>
        </p:txBody>
      </p:sp>
    </p:spTree>
    <p:extLst>
      <p:ext uri="{BB962C8B-B14F-4D97-AF65-F5344CB8AC3E}">
        <p14:creationId xmlns:p14="http://schemas.microsoft.com/office/powerpoint/2010/main" val="26400692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96b6004a9e_1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96b6004a9e_1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Ask participants to name other ways that some students and their families might have been impacted by the pandemic (e.g., lack of transportation, housing insecurity). Ask them how this impacted staff and students and families or affected educational outcomes. Which student groups were most likely to be affected?</a:t>
            </a: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96b6004a9e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96b6004a9e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sz="1400" dirty="0"/>
              <a:t>You may choose to share that Tim Wise is an anti-racist writer and educator who has been an activist for more than 25 years. He has written several books, including </a:t>
            </a:r>
            <a:r>
              <a:rPr lang="en-US" sz="1400" i="1" dirty="0"/>
              <a:t>White </a:t>
            </a:r>
            <a:r>
              <a:rPr lang="en-US" sz="1200" i="1" dirty="0"/>
              <a:t>Like</a:t>
            </a:r>
            <a:r>
              <a:rPr lang="en-US" sz="1400" i="1" dirty="0"/>
              <a:t> Me: Reflections on Race From a Privileged Son</a:t>
            </a:r>
            <a:r>
              <a:rPr lang="en-US" sz="1400" dirty="0"/>
              <a:t>.</a:t>
            </a:r>
          </a:p>
          <a:p>
            <a:pPr marL="0" lvl="0" indent="0" algn="l" rtl="0">
              <a:spcBef>
                <a:spcPts val="0"/>
              </a:spcBef>
              <a:spcAft>
                <a:spcPts val="0"/>
              </a:spcAft>
              <a:buNone/>
            </a:pPr>
            <a:endParaRPr sz="1400" dirty="0">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a2572dd5f3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a2572dd5f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dirty="0"/>
              <a:t>Explain that an equity pause is a specific routine that creates a pause point for a team to consistently reflect on aspects of equity. It was developed as part of the equity-centered design framework at the Stanford </a:t>
            </a:r>
            <a:r>
              <a:rPr lang="en-US" dirty="0" err="1"/>
              <a:t>d.school</a:t>
            </a:r>
            <a:r>
              <a:rPr lang="en-US" dirty="0"/>
              <a:t>.</a:t>
            </a:r>
          </a:p>
          <a:p>
            <a:pPr marL="0" lvl="0" indent="0" algn="l" rtl="0">
              <a:spcBef>
                <a:spcPts val="0"/>
              </a:spcBef>
              <a:spcAft>
                <a:spcPts val="0"/>
              </a:spcAft>
              <a:buNone/>
            </a:pPr>
            <a:endParaRPr lang="en-US"/>
          </a:p>
          <a:p>
            <a:pPr marL="0" lvl="0" indent="0" algn="l" rtl="0">
              <a:spcBef>
                <a:spcPts val="0"/>
              </a:spcBef>
              <a:spcAft>
                <a:spcPts val="0"/>
              </a:spcAft>
              <a:buNone/>
            </a:pPr>
            <a:r>
              <a:rPr lang="en-US" dirty="0"/>
              <a:t>Tell participants that they will now engage in an equity pause. Ask them what it would be like to intentionally address equity in this way at their school or district.</a:t>
            </a: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a2572dd5f3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a2572dd5f3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Tell participants that this is the first equity pause of the modules. There will be additional equity pauses throughout the series. Tell them to reflect on the questions and take notes in their workbook for about 3 minutes. Then ask if participants would share some responses. Debrief the process of doing an equity pause. Ask participants if there might be any barriers to conducting an equity pause in their school or district. Brainstorm potential ways to address these barriers. Ask how they might use an equity pause to surface assumptions and intentionally address inequities. Prepare examples that you can share if participants are unable to do so at this point.</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9f51b2166f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9f51b2166f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a:solidFill>
                  <a:srgbClr val="000000"/>
                </a:solidFill>
                <a:effectLst/>
                <a:latin typeface="Arial"/>
                <a:ea typeface="Arial"/>
                <a:cs typeface="Arial"/>
                <a:sym typeface="Arial"/>
              </a:rPr>
              <a:t>In small groups, ask each table to have a progress check-in. Emphasize that you’ll use this check-in process each session. It is designed to introduce a procedure that will become routine over time, much like the meetings or huddles in the improvement process.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8c33ea313b_0_2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8c33ea313b_0_2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8c33ea313b_0_4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8c33ea313b_0_49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indent="0">
              <a:buNone/>
            </a:pPr>
            <a:r>
              <a:rPr lang="en-US" dirty="0"/>
              <a:t>Remind participants that we saw this quote to push us to challenge the status quo when we started the equity section. Dr. Paul </a:t>
            </a:r>
            <a:r>
              <a:rPr lang="en-US" dirty="0" err="1"/>
              <a:t>Batalden</a:t>
            </a:r>
            <a:r>
              <a:rPr lang="en-US" dirty="0"/>
              <a:t> is known as the individual who brought improvement science to the United States, with a focus on the medical field. In his studies of systems improvement in other industries, one of the core realizations he has shared is that every system is designed to get the results it gets. If a system is not producing the desired results, the system itself needs to be changed.</a:t>
            </a:r>
          </a:p>
        </p:txBody>
      </p:sp>
      <p:sp>
        <p:nvSpPr>
          <p:cNvPr id="281" name="Google Shape;281;g8c33ea313b_0_4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53</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d4eee9bb6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d4eee9bb6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dirty="0"/>
              <a:t>Tell participants that a traditional way to address a need for improvement involves identifying a problem; putting together a team or task force to focus on the problem; planning over a significant amount of time, sometimes up to a full year; and then implementing a plan developed by that team across the entire system. It is assumed that this will bring sustainable improved outcomes. </a:t>
            </a:r>
          </a:p>
          <a:p>
            <a:pPr marL="0" lvl="0" indent="0" algn="l" rtl="0">
              <a:spcBef>
                <a:spcPts val="0"/>
              </a:spcBef>
              <a:spcAft>
                <a:spcPts val="0"/>
              </a:spcAft>
              <a:buNone/>
            </a:pP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8d4eee9bb6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8d4eee9bb6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dirty="0"/>
              <a:t>Although this process may work in some situations, the usual result is failures that are not fully understood, often leading to abandonment of the initiative. In a short time, a new initiative is often launched, repeating the process and over time leading to initiative fatigue.</a:t>
            </a:r>
          </a:p>
          <a:p>
            <a:pPr marL="0" lvl="0" indent="0" algn="l" rtl="0">
              <a:spcBef>
                <a:spcPts val="0"/>
              </a:spcBef>
              <a:spcAft>
                <a:spcPts val="0"/>
              </a:spcAft>
              <a:buNone/>
            </a:pPr>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8c33ea313b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8c33ea313b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dirty="0"/>
              <a:t>Improvement science is a continuous improvement process that seeks to interrupt this process through disciplined testing </a:t>
            </a:r>
            <a:r>
              <a:rPr lang="en-US" dirty="0" err="1"/>
              <a:t>before</a:t>
            </a:r>
            <a:r>
              <a:rPr lang="en-US" dirty="0"/>
              <a:t> full implementation.</a:t>
            </a:r>
          </a:p>
          <a:p>
            <a:pPr marL="0" lvl="0" indent="0" algn="l" rtl="0">
              <a:spcBef>
                <a:spcPts val="0"/>
              </a:spcBef>
              <a:spcAft>
                <a:spcPts val="0"/>
              </a:spcAft>
              <a:buNone/>
            </a:pPr>
            <a:endParaRPr dirty="0"/>
          </a:p>
        </p:txBody>
      </p:sp>
      <p:sp>
        <p:nvSpPr>
          <p:cNvPr id="316" name="Google Shape;316;g8c33ea313b_0_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56</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defRPr/>
            </a:pPr>
            <a:r>
              <a:rPr lang="en-US" dirty="0"/>
              <a:t>Tell participants that improvement science is guided by a theory of improvement that includes some key questions to answer followed by cycles of testing. Four key improvement questions guide our work in these modules: What are our priority needs? What is the problem we are trying to solve? What might we change or introduce, and why? And how will we test and build confidence in our changes before full implementation?</a:t>
            </a:r>
          </a:p>
        </p:txBody>
      </p:sp>
    </p:spTree>
    <p:extLst>
      <p:ext uri="{BB962C8B-B14F-4D97-AF65-F5344CB8AC3E}">
        <p14:creationId xmlns:p14="http://schemas.microsoft.com/office/powerpoint/2010/main" val="5168293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a6da15e5b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a6da15e5b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dirty="0"/>
              <a:t>Tell participants that in an instructional setting, the teacher inquiry cycle is a vehicle that can be used to test and improve on changes, or to decide a change needs to be abandoned if it does not have the desired impact.</a:t>
            </a:r>
          </a:p>
          <a:p>
            <a:pPr marL="0" lvl="0" indent="0" algn="l" rtl="0">
              <a:spcBef>
                <a:spcPts val="0"/>
              </a:spcBef>
              <a:spcAft>
                <a:spcPts val="0"/>
              </a:spcAft>
              <a:buNone/>
            </a:pPr>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8c33ea313b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8c33ea313b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dirty="0"/>
              <a:t>Share that when engaging in inquiry cycles for improvement, some key concepts to consider are the following: you learn from failure, and the sooner you know something is not working the better; educators have the ability to change the system; learning is more effective when you have the opportunity to exchange ideas with others; short, iterative inquiry cycles allow you to adapt and adjust ideas and get them to work in new and different contexts; start small with testing, and gradually move to full implementation.</a:t>
            </a:r>
          </a:p>
          <a:p>
            <a:pPr marL="0" lvl="0" indent="0" algn="l" rtl="0">
              <a:spcBef>
                <a:spcPts val="0"/>
              </a:spcBef>
              <a:spcAft>
                <a:spcPts val="0"/>
              </a:spcAft>
              <a:buNone/>
            </a:pPr>
            <a:endParaRP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9f51b2166f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9f51b2166f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Provide a few minutes for individual reflection in the participant workbook and then ask if anyone would like to share their response with the group. Prepare some examples of differences, utilizing points from slide 59 in particular, in case participants don’t have any examples.</a:t>
            </a:r>
          </a:p>
          <a:p>
            <a:pPr marL="0" lvl="0" indent="0" algn="l" rtl="0">
              <a:spcBef>
                <a:spcPts val="0"/>
              </a:spcBef>
              <a:spcAft>
                <a:spcPts val="0"/>
              </a:spcAft>
              <a:buNone/>
            </a:pPr>
            <a:endParaRP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c33ea313b_0_1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8c33ea313b_0_1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11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9fa4243d48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9fa4243d48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Explain to participants that this professional learning series is focused on creating change in </a:t>
            </a:r>
            <a:r>
              <a:rPr lang="en-US" u="sng"/>
              <a:t>systems</a:t>
            </a:r>
            <a:r>
              <a:rPr lang="en-US" u="none"/>
              <a:t> rather than making isolated changes in classrooms or schools. Today we’ll focus on what it means to engage in systems change.</a:t>
            </a:r>
            <a:endParaRPr/>
          </a:p>
        </p:txBody>
      </p:sp>
    </p:spTree>
    <p:extLst>
      <p:ext uri="{BB962C8B-B14F-4D97-AF65-F5344CB8AC3E}">
        <p14:creationId xmlns:p14="http://schemas.microsoft.com/office/powerpoint/2010/main" val="15115326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a1b1995654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a1b1995654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dirty="0"/>
              <a:t>Share with participants that a theory of improvement is a written statement that is developed by the team during the improvement process. It can capture their improvement hypothesis and, in the discussion to develop the theory of improvement, can surface underlying assumptions.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a1b1995654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a1b1995654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a1b1995654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a1b1995654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dirty="0"/>
              <a:t>Participants should understand that a theory of improvement can take many different forms, ranging from a complex graphic organizer to an if-then statement. We are sharing the simplest form in a sentence frame. </a:t>
            </a:r>
          </a:p>
          <a:p>
            <a:pPr marL="0" lvl="0" indent="0" algn="l" rtl="0">
              <a:spcBef>
                <a:spcPts val="0"/>
              </a:spcBef>
              <a:spcAft>
                <a:spcPts val="0"/>
              </a:spcAft>
              <a:buNone/>
            </a:pPr>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a1b1995654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a1b1995654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dirty="0"/>
              <a:t>Prepare to share additional examples of theories of improvement that relate to your context. They do not need to be education-based.</a:t>
            </a:r>
          </a:p>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a1b1995654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a1b1995654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dirty="0"/>
              <a:t>Share with participants that a theory of improvement is a hypothesis. Perfection is not the point. A theory of improvement is your best, well-educated guess, based on all the information you can access about a problem, but is not written in stone. You should build in time during the improvement process to review your theory of improvement. It may need to be changed or refined over time based on evidence and data collected as part of the improvement process.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5812544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Provide a few minutes for individual reflection in participants’ workbooks and then ask if anyone would like to share their response with the group. Take two to three responses and move on. </a:t>
            </a:r>
          </a:p>
          <a:p>
            <a:pPr marL="158750" indent="0">
              <a:buNone/>
            </a:pPr>
            <a:r>
              <a:rPr lang="en-US" sz="1100" b="0" i="0" u="none" strike="noStrike" cap="none" dirty="0">
                <a:solidFill>
                  <a:srgbClr val="000000"/>
                </a:solidFill>
                <a:effectLst/>
                <a:latin typeface="Arial"/>
                <a:ea typeface="Arial"/>
                <a:cs typeface="Arial"/>
                <a:sym typeface="Arial"/>
              </a:rPr>
              <a:t> </a:t>
            </a:r>
          </a:p>
          <a:p>
            <a:pPr marL="158750" indent="0">
              <a:buNone/>
            </a:pPr>
            <a:r>
              <a:rPr lang="en-US" sz="1100" b="0" i="0" u="none" strike="noStrike" cap="none" dirty="0">
                <a:solidFill>
                  <a:srgbClr val="000000"/>
                </a:solidFill>
                <a:effectLst/>
                <a:latin typeface="Arial"/>
                <a:ea typeface="Arial"/>
                <a:cs typeface="Arial"/>
                <a:sym typeface="Arial"/>
              </a:rPr>
              <a:t>If you have additional time, this prompt could also be used for a small-group discussion. Have examples ready to share in the event participants do not have responses.</a:t>
            </a:r>
          </a:p>
          <a:p>
            <a:pPr marL="158750" indent="0">
              <a:buNone/>
            </a:pPr>
            <a:endParaRPr lang="en-US" dirty="0"/>
          </a:p>
        </p:txBody>
      </p:sp>
    </p:spTree>
    <p:extLst>
      <p:ext uri="{BB962C8B-B14F-4D97-AF65-F5344CB8AC3E}">
        <p14:creationId xmlns:p14="http://schemas.microsoft.com/office/powerpoint/2010/main" val="36573713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a6da15e5b7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a6da15e5b7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af20217230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af2021723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you review the module content, mention some of the key points.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Key points:</a:t>
            </a:r>
          </a:p>
          <a:p>
            <a:pPr>
              <a:buNone/>
            </a:pPr>
            <a:r>
              <a:rPr lang="en-US" dirty="0"/>
              <a:t>•    Complex systems are systems within systems, each of which has the following components: leadership, context, culture, resources, and processes.</a:t>
            </a:r>
          </a:p>
          <a:p>
            <a:pPr>
              <a:buNone/>
            </a:pPr>
            <a:r>
              <a:rPr lang="en-US" dirty="0"/>
              <a:t>•    Unless we slow down and surface and acknowledge our mental models and the assumptions, beliefs, and dispositions that shape them, it will be difficult to identify and solve the right problem.</a:t>
            </a:r>
          </a:p>
          <a:p>
            <a:pPr marL="0" lvl="0" indent="0" algn="l">
              <a:spcBef>
                <a:spcPts val="0"/>
              </a:spcBef>
              <a:spcAft>
                <a:spcPts val="0"/>
              </a:spcAft>
              <a:buNone/>
            </a:pPr>
            <a:endParaRPr lang="en-US" dirty="0"/>
          </a:p>
          <a:p>
            <a:pPr marL="171450" indent="-171450"/>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8cbb2f150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8cbb2f150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Review the action period activities with the group, and be sure to answer any questions.</a:t>
            </a:r>
          </a:p>
          <a:p>
            <a:pPr marL="158750" indent="0">
              <a:buNone/>
            </a:pPr>
            <a:r>
              <a:rPr lang="en-US" sz="1100" b="0" i="0" u="none" strike="noStrike" cap="none" dirty="0">
                <a:solidFill>
                  <a:srgbClr val="000000"/>
                </a:solidFill>
                <a:effectLst/>
                <a:latin typeface="Arial"/>
                <a:ea typeface="Arial"/>
                <a:cs typeface="Arial"/>
                <a:sym typeface="Arial"/>
              </a:rPr>
              <a:t> </a:t>
            </a:r>
          </a:p>
          <a:p>
            <a:pPr marL="158750" indent="0">
              <a:buNone/>
            </a:pPr>
            <a:r>
              <a:rPr lang="en-US" sz="1100" b="0" i="0" u="none" strike="noStrike" cap="none" dirty="0">
                <a:solidFill>
                  <a:srgbClr val="000000"/>
                </a:solidFill>
                <a:effectLst/>
                <a:latin typeface="Arial"/>
                <a:ea typeface="Arial"/>
                <a:cs typeface="Arial"/>
                <a:sym typeface="Arial"/>
              </a:rPr>
              <a:t>For this action period, make sure you share the link to the bonus reading: https://</a:t>
            </a:r>
            <a:r>
              <a:rPr lang="en-US" sz="1100" b="0" i="0" u="none" strike="noStrike" cap="none" dirty="0" err="1">
                <a:solidFill>
                  <a:srgbClr val="000000"/>
                </a:solidFill>
                <a:effectLst/>
                <a:latin typeface="Arial"/>
                <a:ea typeface="Arial"/>
                <a:cs typeface="Arial"/>
                <a:sym typeface="Arial"/>
              </a:rPr>
              <a:t>www.wested.org</a:t>
            </a:r>
            <a:r>
              <a:rPr lang="en-US" sz="1100" b="0" i="0" u="none" strike="noStrike" cap="none" dirty="0">
                <a:solidFill>
                  <a:srgbClr val="000000"/>
                </a:solidFill>
                <a:effectLst/>
                <a:latin typeface="Arial"/>
                <a:ea typeface="Arial"/>
                <a:cs typeface="Arial"/>
                <a:sym typeface="Arial"/>
              </a:rPr>
              <a:t>/</a:t>
            </a:r>
            <a:r>
              <a:rPr lang="en-US" sz="1100" b="0" i="0" u="none" strike="noStrike" cap="none" dirty="0" err="1">
                <a:solidFill>
                  <a:srgbClr val="000000"/>
                </a:solidFill>
                <a:effectLst/>
                <a:latin typeface="Arial"/>
                <a:ea typeface="Arial"/>
                <a:cs typeface="Arial"/>
                <a:sym typeface="Arial"/>
              </a:rPr>
              <a:t>wested</a:t>
            </a:r>
            <a:r>
              <a:rPr lang="en-US" sz="1100" b="0" i="0" u="none" strike="noStrike" cap="none" dirty="0">
                <a:solidFill>
                  <a:srgbClr val="000000"/>
                </a:solidFill>
                <a:effectLst/>
                <a:latin typeface="Arial"/>
                <a:ea typeface="Arial"/>
                <a:cs typeface="Arial"/>
                <a:sym typeface="Arial"/>
              </a:rPr>
              <a:t>-insights/</a:t>
            </a:r>
            <a:r>
              <a:rPr lang="en-US" sz="1100" b="0" i="0" u="none" strike="noStrike" cap="none" dirty="0" err="1">
                <a:solidFill>
                  <a:srgbClr val="000000"/>
                </a:solidFill>
                <a:effectLst/>
                <a:latin typeface="Arial"/>
                <a:ea typeface="Arial"/>
                <a:cs typeface="Arial"/>
                <a:sym typeface="Arial"/>
              </a:rPr>
              <a:t>rel</a:t>
            </a:r>
            <a:r>
              <a:rPr lang="en-US" sz="1100" b="0" i="0" u="none" strike="noStrike" cap="none" dirty="0">
                <a:solidFill>
                  <a:srgbClr val="000000"/>
                </a:solidFill>
                <a:effectLst/>
                <a:latin typeface="Arial"/>
                <a:ea typeface="Arial"/>
                <a:cs typeface="Arial"/>
                <a:sym typeface="Arial"/>
              </a:rPr>
              <a:t>-west-data-based-inquiry-cycles/</a:t>
            </a:r>
          </a:p>
          <a:p>
            <a:pPr marL="158750" indent="0">
              <a:buNone/>
            </a:pP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a6da15e5b7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a6da15e5b7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a:solidFill>
                  <a:srgbClr val="000000"/>
                </a:solidFill>
                <a:effectLst/>
                <a:latin typeface="Arial"/>
                <a:ea typeface="Arial"/>
                <a:cs typeface="Arial"/>
                <a:sym typeface="Arial"/>
              </a:rPr>
              <a:t>Ask people to share aloud during in-person settings or in the chat for online participation. </a:t>
            </a:r>
          </a:p>
          <a:p>
            <a:pPr marL="158750" indent="0">
              <a:buNone/>
            </a:pPr>
            <a:r>
              <a:rPr lang="en-US" sz="1100" b="0" i="0" u="none" strike="noStrike" cap="none">
                <a:solidFill>
                  <a:srgbClr val="000000"/>
                </a:solidFill>
                <a:effectLst/>
                <a:latin typeface="Arial"/>
                <a:ea typeface="Arial"/>
                <a:cs typeface="Arial"/>
                <a:sym typeface="Arial"/>
              </a:rPr>
              <a:t> </a:t>
            </a:r>
          </a:p>
          <a:p>
            <a:pPr marL="158750" indent="0">
              <a:buNone/>
            </a:pPr>
            <a:r>
              <a:rPr lang="en-US" sz="1100" b="0" i="0" u="none" strike="noStrike" cap="none">
                <a:solidFill>
                  <a:srgbClr val="000000"/>
                </a:solidFill>
                <a:effectLst/>
                <a:latin typeface="Arial"/>
                <a:ea typeface="Arial"/>
                <a:cs typeface="Arial"/>
                <a:sym typeface="Arial"/>
              </a:rPr>
              <a:t>This is also an opportunity to include a feedback survey.</a:t>
            </a: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f604d5d04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f604d5d04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you describe the learning targets, mention some of the key points.</a:t>
            </a:r>
          </a:p>
          <a:p>
            <a:pPr marL="0" lvl="0" indent="0" algn="l" rtl="0">
              <a:spcBef>
                <a:spcPts val="0"/>
              </a:spcBef>
              <a:spcAft>
                <a:spcPts val="0"/>
              </a:spcAft>
              <a:buNone/>
            </a:pPr>
            <a:endParaRPr lang="en-US" dirty="0"/>
          </a:p>
          <a:p>
            <a:pPr marL="0" indent="0">
              <a:buNone/>
            </a:pPr>
            <a:r>
              <a:rPr lang="en-US" dirty="0"/>
              <a:t>Key points:</a:t>
            </a:r>
          </a:p>
          <a:p>
            <a:pPr marL="171450" lvl="0" indent="-171450" algn="l">
              <a:spcBef>
                <a:spcPts val="0"/>
              </a:spcBef>
              <a:spcAft>
                <a:spcPts val="0"/>
              </a:spcAft>
            </a:pPr>
            <a:r>
              <a:rPr lang="en-US" dirty="0"/>
              <a:t>Complex systems are systems within systems, each of which has the following components: leadership, context, culture, resources, and processes.</a:t>
            </a:r>
          </a:p>
          <a:p>
            <a:pPr marL="171450" indent="-171450"/>
            <a:r>
              <a:rPr lang="en-US" dirty="0"/>
              <a:t>Unless we slow down and surface and acknowledge our mental models and the assumptions, beliefs and dispositions that shape them, it will be difficult to identify and solve the right problem.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f604d5d04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8f604d5d04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f604d5d04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8f604d5d04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Slides 11–19 provide content to define what we mean by a system in these learning modules. The facilitator can present these slides, or you may use the “systems change” video in place of the slides: </a:t>
            </a:r>
            <a:r>
              <a:rPr lang="en-US" sz="1100" b="0" i="1" u="none" strike="noStrike" cap="none" dirty="0">
                <a:solidFill>
                  <a:srgbClr val="000000"/>
                </a:solidFill>
                <a:effectLst/>
                <a:latin typeface="Arial"/>
                <a:ea typeface="Arial"/>
                <a:cs typeface="Arial"/>
                <a:sym typeface="Arial"/>
              </a:rPr>
              <a:t>Improving School Systems</a:t>
            </a:r>
            <a:r>
              <a:rPr lang="en-US" sz="1100" b="0" i="0" u="none" strike="noStrike" cap="none" dirty="0">
                <a:solidFill>
                  <a:srgbClr val="000000"/>
                </a:solidFill>
                <a:effectLst/>
                <a:latin typeface="Arial"/>
                <a:ea typeface="Arial"/>
                <a:cs typeface="Arial"/>
                <a:sym typeface="Arial"/>
              </a:rPr>
              <a:t>, </a:t>
            </a:r>
            <a:r>
              <a:rPr lang="en-US" sz="1100" b="0" i="0" u="sng" strike="noStrike" cap="none" dirty="0">
                <a:solidFill>
                  <a:srgbClr val="000000"/>
                </a:solidFill>
                <a:effectLst/>
                <a:latin typeface="Arial"/>
                <a:ea typeface="Arial"/>
                <a:cs typeface="Arial"/>
                <a:sym typeface="Arial"/>
                <a:hlinkClick r:id="rId3"/>
              </a:rPr>
              <a:t>https://youtu.be/D8rRF7aHl7Y</a:t>
            </a: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During this segment, suggest participants highlight or take notes in their participant workbook, as the concepts of understanding and improving systems are fundamental to improvement work.</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16" name="Google Shape;16;p3"/>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17" name="Google Shape;17;p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2" name="Title 1">
            <a:extLst>
              <a:ext uri="{FF2B5EF4-FFF2-40B4-BE49-F238E27FC236}">
                <a16:creationId xmlns:a16="http://schemas.microsoft.com/office/drawing/2014/main" id="{315D9F6F-02F2-1E46-AD72-D66973A1B8DC}"/>
              </a:ext>
            </a:extLst>
          </p:cNvPr>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ontent - No logo" preserve="1">
  <p:cSld name="2_Content - No logo">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2" name="Google Shape;32;p6"/>
          <p:cNvSpPr txBox="1">
            <a:spLocks noGrp="1"/>
          </p:cNvSpPr>
          <p:nvPr>
            <p:ph type="title"/>
          </p:nvPr>
        </p:nvSpPr>
        <p:spPr>
          <a:xfrm>
            <a:off x="373438" y="3161498"/>
            <a:ext cx="8495354" cy="1046518"/>
          </a:xfrm>
          <a:prstGeom prst="rect">
            <a:avLst/>
          </a:prstGeom>
          <a:noFill/>
          <a:ln>
            <a:noFill/>
          </a:ln>
        </p:spPr>
        <p:txBody>
          <a:bodyPr spcFirstLastPara="1" wrap="square" lIns="0" tIns="34275" rIns="68575" bIns="34275" anchor="ctr" anchorCtr="0">
            <a:noAutofit/>
          </a:bodyPr>
          <a:lstStyle>
            <a:lvl1pPr marL="514350" lvl="0" indent="-514350" algn="l">
              <a:lnSpc>
                <a:spcPct val="90000"/>
              </a:lnSpc>
              <a:spcBef>
                <a:spcPts val="0"/>
              </a:spcBef>
              <a:spcAft>
                <a:spcPts val="0"/>
              </a:spcAft>
              <a:buClr>
                <a:srgbClr val="483692"/>
              </a:buClr>
              <a:buSzPts val="3300"/>
              <a:buFont typeface="+mj-lt"/>
              <a:buAutoNum type="arabicPeriod"/>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34" name="Google Shape;34;p6"/>
          <p:cNvSpPr/>
          <p:nvPr/>
        </p:nvSpPr>
        <p:spPr>
          <a:xfrm>
            <a:off x="373438" y="3090698"/>
            <a:ext cx="8770562" cy="70800"/>
          </a:xfrm>
          <a:prstGeom prst="rect">
            <a:avLst/>
          </a:prstGeom>
          <a:solidFill>
            <a:srgbClr val="72BD8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 name="Google Shape;38;p7">
            <a:extLst>
              <a:ext uri="{FF2B5EF4-FFF2-40B4-BE49-F238E27FC236}">
                <a16:creationId xmlns:a16="http://schemas.microsoft.com/office/drawing/2014/main" id="{FCDDDF41-BC32-A04A-ABF5-508DCC26AFD0}"/>
              </a:ext>
            </a:extLst>
          </p:cNvPr>
          <p:cNvSpPr txBox="1">
            <a:spLocks noGrp="1"/>
          </p:cNvSpPr>
          <p:nvPr>
            <p:ph type="body" idx="1"/>
          </p:nvPr>
        </p:nvSpPr>
        <p:spPr>
          <a:xfrm>
            <a:off x="373438" y="4332303"/>
            <a:ext cx="8495354" cy="488271"/>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44456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ontent - No logo" preserve="1">
  <p:cSld name="2_Content - No logo">
    <p:spTree>
      <p:nvGrpSpPr>
        <p:cNvPr id="1" name="Shape 30"/>
        <p:cNvGrpSpPr/>
        <p:nvPr/>
      </p:nvGrpSpPr>
      <p:grpSpPr>
        <a:xfrm>
          <a:off x="0" y="0"/>
          <a:ext cx="0" cy="0"/>
          <a:chOff x="0" y="0"/>
          <a:chExt cx="0" cy="0"/>
        </a:xfrm>
      </p:grpSpPr>
      <p:pic>
        <p:nvPicPr>
          <p:cNvPr id="8" name="Google Shape;14;p3">
            <a:extLst>
              <a:ext uri="{FF2B5EF4-FFF2-40B4-BE49-F238E27FC236}">
                <a16:creationId xmlns:a16="http://schemas.microsoft.com/office/drawing/2014/main" id="{C0F6BE75-BF3E-104C-90AB-706369B6E0CF}"/>
              </a:ext>
            </a:extLst>
          </p:cNvPr>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2" name="Google Shape;32;p6"/>
          <p:cNvSpPr txBox="1">
            <a:spLocks noGrp="1"/>
          </p:cNvSpPr>
          <p:nvPr>
            <p:ph type="title"/>
          </p:nvPr>
        </p:nvSpPr>
        <p:spPr>
          <a:xfrm>
            <a:off x="373437" y="2460161"/>
            <a:ext cx="8322789" cy="1046518"/>
          </a:xfrm>
          <a:prstGeom prst="rect">
            <a:avLst/>
          </a:prstGeom>
          <a:noFill/>
          <a:ln>
            <a:noFill/>
          </a:ln>
        </p:spPr>
        <p:txBody>
          <a:bodyPr spcFirstLastPara="1" wrap="square" lIns="0" tIns="34275" rIns="68575" bIns="34275" anchor="ctr" anchorCtr="0">
            <a:noAutofit/>
          </a:bodyPr>
          <a:lstStyle>
            <a:lvl1pPr marL="0" lvl="0" indent="0" algn="l">
              <a:lnSpc>
                <a:spcPct val="90000"/>
              </a:lnSpc>
              <a:spcBef>
                <a:spcPts val="0"/>
              </a:spcBef>
              <a:spcAft>
                <a:spcPts val="0"/>
              </a:spcAft>
              <a:buClr>
                <a:srgbClr val="483692"/>
              </a:buClr>
              <a:buSzPts val="3300"/>
              <a:buFontTx/>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 name="Google Shape;38;p7">
            <a:extLst>
              <a:ext uri="{FF2B5EF4-FFF2-40B4-BE49-F238E27FC236}">
                <a16:creationId xmlns:a16="http://schemas.microsoft.com/office/drawing/2014/main" id="{FCDDDF41-BC32-A04A-ABF5-508DCC26AFD0}"/>
              </a:ext>
            </a:extLst>
          </p:cNvPr>
          <p:cNvSpPr txBox="1">
            <a:spLocks noGrp="1"/>
          </p:cNvSpPr>
          <p:nvPr>
            <p:ph type="body" idx="1"/>
          </p:nvPr>
        </p:nvSpPr>
        <p:spPr>
          <a:xfrm>
            <a:off x="373438" y="3630966"/>
            <a:ext cx="6444612" cy="1242875"/>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172376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ntent - No logo" preserve="1">
  <p:cSld name="2_Content - No logo">
    <p:spTree>
      <p:nvGrpSpPr>
        <p:cNvPr id="1" name="Shape 30"/>
        <p:cNvGrpSpPr/>
        <p:nvPr/>
      </p:nvGrpSpPr>
      <p:grpSpPr>
        <a:xfrm>
          <a:off x="0" y="0"/>
          <a:ext cx="0" cy="0"/>
          <a:chOff x="0" y="0"/>
          <a:chExt cx="0" cy="0"/>
        </a:xfrm>
      </p:grpSpPr>
      <p:pic>
        <p:nvPicPr>
          <p:cNvPr id="8" name="Google Shape;14;p3">
            <a:extLst>
              <a:ext uri="{FF2B5EF4-FFF2-40B4-BE49-F238E27FC236}">
                <a16:creationId xmlns:a16="http://schemas.microsoft.com/office/drawing/2014/main" id="{C0F6BE75-BF3E-104C-90AB-706369B6E0CF}"/>
              </a:ext>
            </a:extLst>
          </p:cNvPr>
          <p:cNvPicPr preferRelativeResize="0"/>
          <p:nvPr/>
        </p:nvPicPr>
        <p:blipFill rotWithShape="1">
          <a:blip r:embed="rId2">
            <a:alphaModFix/>
          </a:blip>
          <a:srcRect/>
          <a:stretch/>
        </p:blipFill>
        <p:spPr>
          <a:xfrm>
            <a:off x="0" y="0"/>
            <a:ext cx="9155781" cy="5149484"/>
          </a:xfrm>
          <a:prstGeom prst="rect">
            <a:avLst/>
          </a:prstGeom>
          <a:noFill/>
          <a:ln>
            <a:noFill/>
          </a:ln>
        </p:spPr>
      </p:pic>
      <p:sp>
        <p:nvSpPr>
          <p:cNvPr id="32" name="Google Shape;32;p6"/>
          <p:cNvSpPr txBox="1">
            <a:spLocks noGrp="1"/>
          </p:cNvSpPr>
          <p:nvPr>
            <p:ph type="title" hasCustomPrompt="1"/>
          </p:nvPr>
        </p:nvSpPr>
        <p:spPr>
          <a:xfrm>
            <a:off x="628650" y="1292224"/>
            <a:ext cx="6313688" cy="1921493"/>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0"/>
              </a:spcBef>
              <a:spcAft>
                <a:spcPts val="0"/>
              </a:spcAft>
              <a:buClr>
                <a:srgbClr val="483692"/>
              </a:buClr>
              <a:buSzPts val="3300"/>
              <a:buFontTx/>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dirty="0"/>
              <a:t>“Click to add a quote”</a:t>
            </a:r>
            <a:endParaRPr dirty="0"/>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 name="Google Shape;16;p3">
            <a:extLst>
              <a:ext uri="{FF2B5EF4-FFF2-40B4-BE49-F238E27FC236}">
                <a16:creationId xmlns:a16="http://schemas.microsoft.com/office/drawing/2014/main" id="{067CB62D-50E0-6540-912C-DCA8E6233883}"/>
              </a:ext>
            </a:extLst>
          </p:cNvPr>
          <p:cNvSpPr txBox="1">
            <a:spLocks noGrp="1"/>
          </p:cNvSpPr>
          <p:nvPr>
            <p:ph type="body" idx="1" hasCustomPrompt="1"/>
          </p:nvPr>
        </p:nvSpPr>
        <p:spPr>
          <a:xfrm>
            <a:off x="628650" y="3386829"/>
            <a:ext cx="6313688" cy="488273"/>
          </a:xfrm>
          <a:prstGeom prst="rect">
            <a:avLst/>
          </a:prstGeom>
          <a:noFill/>
          <a:ln>
            <a:noFill/>
          </a:ln>
        </p:spPr>
        <p:txBody>
          <a:bodyPr spcFirstLastPara="1" wrap="square" lIns="0" tIns="34275" rIns="68575" bIns="34275" anchor="t" anchorCtr="0">
            <a:noAutofit/>
          </a:bodyPr>
          <a:lstStyle>
            <a:lvl1pPr marL="0" lvl="0" indent="0" algn="r">
              <a:lnSpc>
                <a:spcPct val="90000"/>
              </a:lnSpc>
              <a:spcBef>
                <a:spcPts val="800"/>
              </a:spcBef>
              <a:spcAft>
                <a:spcPts val="0"/>
              </a:spcAft>
              <a:buClr>
                <a:srgbClr val="548135"/>
              </a:buClr>
              <a:buSzPts val="2100"/>
              <a:buNone/>
              <a:tabLst/>
              <a:defRPr sz="1600"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r>
              <a:rPr lang="en-US" dirty="0"/>
              <a:t>– Quote Attribution</a:t>
            </a:r>
            <a:endParaRPr dirty="0"/>
          </a:p>
        </p:txBody>
      </p:sp>
    </p:spTree>
    <p:extLst>
      <p:ext uri="{BB962C8B-B14F-4D97-AF65-F5344CB8AC3E}">
        <p14:creationId xmlns:p14="http://schemas.microsoft.com/office/powerpoint/2010/main" val="2045246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5"/>
        <p:cNvGrpSpPr/>
        <p:nvPr/>
      </p:nvGrpSpPr>
      <p:grpSpPr>
        <a:xfrm>
          <a:off x="0" y="0"/>
          <a:ext cx="0" cy="0"/>
          <a:chOff x="0" y="0"/>
          <a:chExt cx="0" cy="0"/>
        </a:xfrm>
      </p:grpSpPr>
      <p:pic>
        <p:nvPicPr>
          <p:cNvPr id="36" name="Google Shape;36;p7"/>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7" name="Google Shape;37;p7"/>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38" name="Google Shape;38;p7"/>
          <p:cNvSpPr txBox="1">
            <a:spLocks noGrp="1"/>
          </p:cNvSpPr>
          <p:nvPr>
            <p:ph type="body" idx="1"/>
          </p:nvPr>
        </p:nvSpPr>
        <p:spPr>
          <a:xfrm>
            <a:off x="628650" y="1369219"/>
            <a:ext cx="38862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39" name="Google Shape;39;p7"/>
          <p:cNvSpPr txBox="1">
            <a:spLocks noGrp="1"/>
          </p:cNvSpPr>
          <p:nvPr>
            <p:ph type="body" idx="2"/>
          </p:nvPr>
        </p:nvSpPr>
        <p:spPr>
          <a:xfrm>
            <a:off x="4629150" y="1369219"/>
            <a:ext cx="38862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40" name="Google Shape;40;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41" name="Google Shape;41;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42" name="Google Shape;42;p7"/>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91768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45" name="Google Shape;45;p8"/>
          <p:cNvSpPr txBox="1">
            <a:spLocks noGrp="1"/>
          </p:cNvSpPr>
          <p:nvPr>
            <p:ph type="title"/>
          </p:nvPr>
        </p:nvSpPr>
        <p:spPr>
          <a:xfrm>
            <a:off x="629841"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46" name="Google Shape;46;p8"/>
          <p:cNvSpPr txBox="1">
            <a:spLocks noGrp="1"/>
          </p:cNvSpPr>
          <p:nvPr>
            <p:ph type="body" idx="1"/>
          </p:nvPr>
        </p:nvSpPr>
        <p:spPr>
          <a:xfrm>
            <a:off x="629841" y="1260872"/>
            <a:ext cx="3868200" cy="618000"/>
          </a:xfrm>
          <a:prstGeom prst="rect">
            <a:avLst/>
          </a:prstGeom>
          <a:noFill/>
          <a:ln>
            <a:noFill/>
          </a:ln>
        </p:spPr>
        <p:txBody>
          <a:bodyPr spcFirstLastPara="1" wrap="square" lIns="0" tIns="34275" rIns="68575" bIns="34275" anchor="b" anchorCtr="0">
            <a:noAutofit/>
          </a:bodyPr>
          <a:lstStyle>
            <a:lvl1pPr marL="0" lvl="0" indent="0" algn="l">
              <a:lnSpc>
                <a:spcPct val="90000"/>
              </a:lnSpc>
              <a:spcBef>
                <a:spcPts val="800"/>
              </a:spcBef>
              <a:spcAft>
                <a:spcPts val="0"/>
              </a:spcAft>
              <a:buClr>
                <a:srgbClr val="548135"/>
              </a:buClr>
              <a:buSzPts val="1800"/>
              <a:buNone/>
              <a:tabLst/>
              <a:defRPr sz="1800" b="1">
                <a:solidFill>
                  <a:srgbClr val="888888"/>
                </a:solidFill>
              </a:defRPr>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pPr lvl="0"/>
            <a:r>
              <a:rPr lang="en-US"/>
              <a:t>Click to edit Master text styles</a:t>
            </a:r>
          </a:p>
        </p:txBody>
      </p:sp>
      <p:sp>
        <p:nvSpPr>
          <p:cNvPr id="47" name="Google Shape;47;p8"/>
          <p:cNvSpPr txBox="1">
            <a:spLocks noGrp="1"/>
          </p:cNvSpPr>
          <p:nvPr>
            <p:ph type="body" idx="2"/>
          </p:nvPr>
        </p:nvSpPr>
        <p:spPr>
          <a:xfrm>
            <a:off x="629841" y="1878806"/>
            <a:ext cx="3868200" cy="27633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48" name="Google Shape;48;p8"/>
          <p:cNvSpPr txBox="1">
            <a:spLocks noGrp="1"/>
          </p:cNvSpPr>
          <p:nvPr>
            <p:ph type="body" idx="3"/>
          </p:nvPr>
        </p:nvSpPr>
        <p:spPr>
          <a:xfrm>
            <a:off x="4629150" y="1260872"/>
            <a:ext cx="3887400" cy="618000"/>
          </a:xfrm>
          <a:prstGeom prst="rect">
            <a:avLst/>
          </a:prstGeom>
          <a:noFill/>
          <a:ln>
            <a:noFill/>
          </a:ln>
        </p:spPr>
        <p:txBody>
          <a:bodyPr spcFirstLastPara="1" wrap="square" lIns="0" tIns="34275" rIns="68575" bIns="34275" anchor="b" anchorCtr="0">
            <a:noAutofit/>
          </a:bodyPr>
          <a:lstStyle>
            <a:lvl1pPr marL="0" lvl="0" indent="0" algn="l">
              <a:lnSpc>
                <a:spcPct val="90000"/>
              </a:lnSpc>
              <a:spcBef>
                <a:spcPts val="800"/>
              </a:spcBef>
              <a:spcAft>
                <a:spcPts val="0"/>
              </a:spcAft>
              <a:buClr>
                <a:srgbClr val="548135"/>
              </a:buClr>
              <a:buSzPts val="1800"/>
              <a:buNone/>
              <a:tabLst/>
              <a:defRPr sz="1800" b="1">
                <a:solidFill>
                  <a:srgbClr val="888888"/>
                </a:solidFill>
              </a:defRPr>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pPr lvl="0"/>
            <a:r>
              <a:rPr lang="en-US"/>
              <a:t>Click to edit Master text styles</a:t>
            </a:r>
          </a:p>
        </p:txBody>
      </p:sp>
      <p:sp>
        <p:nvSpPr>
          <p:cNvPr id="49" name="Google Shape;49;p8"/>
          <p:cNvSpPr txBox="1">
            <a:spLocks noGrp="1"/>
          </p:cNvSpPr>
          <p:nvPr>
            <p:ph type="body" idx="4"/>
          </p:nvPr>
        </p:nvSpPr>
        <p:spPr>
          <a:xfrm>
            <a:off x="4629150" y="1878806"/>
            <a:ext cx="3887400" cy="27633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50" name="Google Shape;50;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51" name="Google Shape;51;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52" name="Google Shape;52;p8"/>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01824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pic>
        <p:nvPicPr>
          <p:cNvPr id="9" name="Google Shape;14;p3">
            <a:extLst>
              <a:ext uri="{FF2B5EF4-FFF2-40B4-BE49-F238E27FC236}">
                <a16:creationId xmlns:a16="http://schemas.microsoft.com/office/drawing/2014/main" id="{4E54B267-AB78-4846-9943-38D342BA60A3}"/>
              </a:ext>
            </a:extLst>
          </p:cNvPr>
          <p:cNvPicPr preferRelativeResize="0"/>
          <p:nvPr/>
        </p:nvPicPr>
        <p:blipFill>
          <a:blip r:embed="rId2"/>
          <a:stretch>
            <a:fillRect/>
          </a:stretch>
        </p:blipFill>
        <p:spPr>
          <a:xfrm>
            <a:off x="-11210" y="0"/>
            <a:ext cx="9154638" cy="5149484"/>
          </a:xfrm>
          <a:prstGeom prst="rect">
            <a:avLst/>
          </a:prstGeom>
          <a:noFill/>
          <a:ln>
            <a:noFill/>
          </a:ln>
        </p:spPr>
      </p:pic>
      <p:sp>
        <p:nvSpPr>
          <p:cNvPr id="70" name="Google Shape;70;p12"/>
          <p:cNvSpPr txBox="1">
            <a:spLocks noGrp="1"/>
          </p:cNvSpPr>
          <p:nvPr>
            <p:ph type="title"/>
          </p:nvPr>
        </p:nvSpPr>
        <p:spPr>
          <a:xfrm>
            <a:off x="629841" y="740568"/>
            <a:ext cx="2949300" cy="802331"/>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71" name="Google Shape;71;p12"/>
          <p:cNvSpPr>
            <a:spLocks noGrp="1"/>
          </p:cNvSpPr>
          <p:nvPr>
            <p:ph type="pic" idx="2"/>
          </p:nvPr>
        </p:nvSpPr>
        <p:spPr>
          <a:xfrm>
            <a:off x="3887391" y="740569"/>
            <a:ext cx="4629000" cy="3655200"/>
          </a:xfrm>
          <a:prstGeom prst="rect">
            <a:avLst/>
          </a:prstGeom>
          <a:noFill/>
          <a:ln>
            <a:noFill/>
          </a:ln>
        </p:spPr>
        <p:txBody>
          <a:bodyPr spcFirstLastPara="1" wrap="square" lIns="0" tIns="34275" rIns="68575" bIns="34275" anchor="t" anchorCtr="0">
            <a:noAutofit/>
          </a:bodyPr>
          <a:lstStyle>
            <a:lvl1pPr marR="0" lvl="0" algn="l" rtl="0">
              <a:lnSpc>
                <a:spcPct val="90000"/>
              </a:lnSpc>
              <a:spcBef>
                <a:spcPts val="800"/>
              </a:spcBef>
              <a:spcAft>
                <a:spcPts val="0"/>
              </a:spcAft>
              <a:buClr>
                <a:srgbClr val="548135"/>
              </a:buClr>
              <a:buSzPts val="2400"/>
              <a:buFont typeface="Noto Sans Symbols"/>
              <a:buNone/>
              <a:defRPr sz="2400" b="1" i="0" u="none" strike="noStrike" cap="none">
                <a:solidFill>
                  <a:srgbClr val="548135"/>
                </a:solidFill>
                <a:latin typeface="Arial"/>
                <a:ea typeface="Arial"/>
                <a:cs typeface="Arial"/>
                <a:sym typeface="Arial"/>
              </a:defRPr>
            </a:lvl1pPr>
            <a:lvl2pPr marR="0" lvl="1" algn="l" rtl="0">
              <a:lnSpc>
                <a:spcPct val="90000"/>
              </a:lnSpc>
              <a:spcBef>
                <a:spcPts val="500"/>
              </a:spcBef>
              <a:spcAft>
                <a:spcPts val="0"/>
              </a:spcAft>
              <a:buClr>
                <a:srgbClr val="72BD89"/>
              </a:buClr>
              <a:buSzPts val="2100"/>
              <a:buFont typeface="Noto Sans Symbols"/>
              <a:buNone/>
              <a:defRPr sz="2100" b="0" i="0" u="none" strike="noStrike" cap="none">
                <a:solidFill>
                  <a:srgbClr val="595959"/>
                </a:solidFill>
                <a:latin typeface="Arial"/>
                <a:ea typeface="Arial"/>
                <a:cs typeface="Arial"/>
                <a:sym typeface="Arial"/>
              </a:defRPr>
            </a:lvl2pPr>
            <a:lvl3pPr marR="0" lvl="2" algn="l"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3pPr>
            <a:lvl4pPr marR="0" lvl="3"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4pPr>
            <a:lvl5pPr marR="0" lvl="4"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72" name="Google Shape;72;p12"/>
          <p:cNvSpPr txBox="1">
            <a:spLocks noGrp="1"/>
          </p:cNvSpPr>
          <p:nvPr>
            <p:ph type="body" idx="1"/>
          </p:nvPr>
        </p:nvSpPr>
        <p:spPr>
          <a:xfrm>
            <a:off x="629841" y="1677880"/>
            <a:ext cx="2949300" cy="272387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200"/>
              <a:buNone/>
              <a:tabLst/>
              <a:defRPr sz="1400">
                <a:solidFill>
                  <a:srgbClr val="888888"/>
                </a:solidFill>
              </a:defRPr>
            </a:lvl1pPr>
            <a:lvl2pPr marL="914400" lvl="1" indent="-228600" algn="l">
              <a:lnSpc>
                <a:spcPct val="90000"/>
              </a:lnSpc>
              <a:spcBef>
                <a:spcPts val="500"/>
              </a:spcBef>
              <a:spcAft>
                <a:spcPts val="0"/>
              </a:spcAft>
              <a:buSzPts val="1100"/>
              <a:buNone/>
              <a:defRPr sz="1100"/>
            </a:lvl2pPr>
            <a:lvl3pPr marL="1371600" lvl="2" indent="-228600" algn="l">
              <a:lnSpc>
                <a:spcPct val="90000"/>
              </a:lnSpc>
              <a:spcBef>
                <a:spcPts val="500"/>
              </a:spcBef>
              <a:spcAft>
                <a:spcPts val="0"/>
              </a:spcAft>
              <a:buClr>
                <a:srgbClr val="595959"/>
              </a:buClr>
              <a:buSzPts val="900"/>
              <a:buNone/>
              <a:defRPr sz="900"/>
            </a:lvl3pPr>
            <a:lvl4pPr marL="1828800" lvl="3" indent="-228600" algn="l">
              <a:lnSpc>
                <a:spcPct val="90000"/>
              </a:lnSpc>
              <a:spcBef>
                <a:spcPts val="400"/>
              </a:spcBef>
              <a:spcAft>
                <a:spcPts val="0"/>
              </a:spcAft>
              <a:buClr>
                <a:srgbClr val="595959"/>
              </a:buClr>
              <a:buSzPts val="800"/>
              <a:buNone/>
              <a:defRPr sz="800"/>
            </a:lvl4pPr>
            <a:lvl5pPr marL="2286000" lvl="4" indent="-228600" algn="l">
              <a:lnSpc>
                <a:spcPct val="90000"/>
              </a:lnSpc>
              <a:spcBef>
                <a:spcPts val="400"/>
              </a:spcBef>
              <a:spcAft>
                <a:spcPts val="0"/>
              </a:spcAft>
              <a:buClr>
                <a:srgbClr val="59595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pPr lvl="0"/>
            <a:r>
              <a:rPr lang="en-US"/>
              <a:t>Click to edit Master text styles</a:t>
            </a:r>
          </a:p>
        </p:txBody>
      </p:sp>
      <p:sp>
        <p:nvSpPr>
          <p:cNvPr id="75" name="Google Shape;75;p12"/>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99474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69"/>
        <p:cNvGrpSpPr/>
        <p:nvPr/>
      </p:nvGrpSpPr>
      <p:grpSpPr>
        <a:xfrm>
          <a:off x="0" y="0"/>
          <a:ext cx="0" cy="0"/>
          <a:chOff x="0" y="0"/>
          <a:chExt cx="0" cy="0"/>
        </a:xfrm>
      </p:grpSpPr>
      <p:pic>
        <p:nvPicPr>
          <p:cNvPr id="9" name="Google Shape;14;p3">
            <a:extLst>
              <a:ext uri="{FF2B5EF4-FFF2-40B4-BE49-F238E27FC236}">
                <a16:creationId xmlns:a16="http://schemas.microsoft.com/office/drawing/2014/main" id="{4E54B267-AB78-4846-9943-38D342BA60A3}"/>
              </a:ext>
            </a:extLst>
          </p:cNvPr>
          <p:cNvPicPr preferRelativeResize="0"/>
          <p:nvPr/>
        </p:nvPicPr>
        <p:blipFill>
          <a:blip r:embed="rId2"/>
          <a:stretch>
            <a:fillRect/>
          </a:stretch>
        </p:blipFill>
        <p:spPr>
          <a:xfrm>
            <a:off x="-11210" y="0"/>
            <a:ext cx="9154638" cy="5149484"/>
          </a:xfrm>
          <a:prstGeom prst="rect">
            <a:avLst/>
          </a:prstGeom>
          <a:noFill/>
          <a:ln>
            <a:noFill/>
          </a:ln>
        </p:spPr>
      </p:pic>
      <p:sp>
        <p:nvSpPr>
          <p:cNvPr id="71" name="Google Shape;71;p12"/>
          <p:cNvSpPr>
            <a:spLocks noGrp="1"/>
          </p:cNvSpPr>
          <p:nvPr>
            <p:ph type="pic" idx="2"/>
          </p:nvPr>
        </p:nvSpPr>
        <p:spPr>
          <a:xfrm>
            <a:off x="4128117" y="1542899"/>
            <a:ext cx="4388274" cy="2852869"/>
          </a:xfrm>
          <a:prstGeom prst="rect">
            <a:avLst/>
          </a:prstGeom>
          <a:noFill/>
          <a:ln>
            <a:noFill/>
          </a:ln>
        </p:spPr>
        <p:txBody>
          <a:bodyPr spcFirstLastPara="1" wrap="square" lIns="0" tIns="34275" rIns="68575" bIns="34275" anchor="t" anchorCtr="0">
            <a:noAutofit/>
          </a:bodyPr>
          <a:lstStyle>
            <a:lvl1pPr marR="0" lvl="0" algn="l" rtl="0">
              <a:lnSpc>
                <a:spcPct val="90000"/>
              </a:lnSpc>
              <a:spcBef>
                <a:spcPts val="800"/>
              </a:spcBef>
              <a:spcAft>
                <a:spcPts val="0"/>
              </a:spcAft>
              <a:buClr>
                <a:srgbClr val="548135"/>
              </a:buClr>
              <a:buSzPts val="2400"/>
              <a:buFont typeface="Noto Sans Symbols"/>
              <a:buNone/>
              <a:defRPr sz="2400" b="1" i="0" u="none" strike="noStrike" cap="none">
                <a:solidFill>
                  <a:srgbClr val="548135"/>
                </a:solidFill>
                <a:latin typeface="Arial"/>
                <a:ea typeface="Arial"/>
                <a:cs typeface="Arial"/>
                <a:sym typeface="Arial"/>
              </a:defRPr>
            </a:lvl1pPr>
            <a:lvl2pPr marR="0" lvl="1" algn="l" rtl="0">
              <a:lnSpc>
                <a:spcPct val="90000"/>
              </a:lnSpc>
              <a:spcBef>
                <a:spcPts val="500"/>
              </a:spcBef>
              <a:spcAft>
                <a:spcPts val="0"/>
              </a:spcAft>
              <a:buClr>
                <a:srgbClr val="72BD89"/>
              </a:buClr>
              <a:buSzPts val="2100"/>
              <a:buFont typeface="Noto Sans Symbols"/>
              <a:buNone/>
              <a:defRPr sz="2100" b="0" i="0" u="none" strike="noStrike" cap="none">
                <a:solidFill>
                  <a:srgbClr val="595959"/>
                </a:solidFill>
                <a:latin typeface="Arial"/>
                <a:ea typeface="Arial"/>
                <a:cs typeface="Arial"/>
                <a:sym typeface="Arial"/>
              </a:defRPr>
            </a:lvl2pPr>
            <a:lvl3pPr marR="0" lvl="2" algn="l"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3pPr>
            <a:lvl4pPr marR="0" lvl="3"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4pPr>
            <a:lvl5pPr marR="0" lvl="4"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75" name="Google Shape;75;p12"/>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 name="Google Shape;27;p5">
            <a:extLst>
              <a:ext uri="{FF2B5EF4-FFF2-40B4-BE49-F238E27FC236}">
                <a16:creationId xmlns:a16="http://schemas.microsoft.com/office/drawing/2014/main" id="{324C0595-E19D-EA48-9AB5-92A3942A54BC}"/>
              </a:ext>
            </a:extLst>
          </p:cNvPr>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L="0"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8" name="Google Shape;16;p3">
            <a:extLst>
              <a:ext uri="{FF2B5EF4-FFF2-40B4-BE49-F238E27FC236}">
                <a16:creationId xmlns:a16="http://schemas.microsoft.com/office/drawing/2014/main" id="{257ED9FA-CDA9-1543-A111-A23744F335A0}"/>
              </a:ext>
            </a:extLst>
          </p:cNvPr>
          <p:cNvSpPr txBox="1">
            <a:spLocks noGrp="1"/>
          </p:cNvSpPr>
          <p:nvPr>
            <p:ph type="body" idx="1"/>
          </p:nvPr>
        </p:nvSpPr>
        <p:spPr>
          <a:xfrm>
            <a:off x="628651" y="1541887"/>
            <a:ext cx="3224258" cy="2853881"/>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sz="1600"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068143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69"/>
        <p:cNvGrpSpPr/>
        <p:nvPr/>
      </p:nvGrpSpPr>
      <p:grpSpPr>
        <a:xfrm>
          <a:off x="0" y="0"/>
          <a:ext cx="0" cy="0"/>
          <a:chOff x="0" y="0"/>
          <a:chExt cx="0" cy="0"/>
        </a:xfrm>
      </p:grpSpPr>
      <p:pic>
        <p:nvPicPr>
          <p:cNvPr id="9" name="Google Shape;14;p3">
            <a:extLst>
              <a:ext uri="{FF2B5EF4-FFF2-40B4-BE49-F238E27FC236}">
                <a16:creationId xmlns:a16="http://schemas.microsoft.com/office/drawing/2014/main" id="{4E54B267-AB78-4846-9943-38D342BA60A3}"/>
              </a:ext>
            </a:extLst>
          </p:cNvPr>
          <p:cNvPicPr preferRelativeResize="0"/>
          <p:nvPr/>
        </p:nvPicPr>
        <p:blipFill>
          <a:blip r:embed="rId2"/>
          <a:stretch>
            <a:fillRect/>
          </a:stretch>
        </p:blipFill>
        <p:spPr>
          <a:xfrm>
            <a:off x="-11210" y="0"/>
            <a:ext cx="9154638" cy="5149484"/>
          </a:xfrm>
          <a:prstGeom prst="rect">
            <a:avLst/>
          </a:prstGeom>
          <a:noFill/>
          <a:ln>
            <a:noFill/>
          </a:ln>
        </p:spPr>
      </p:pic>
      <p:sp>
        <p:nvSpPr>
          <p:cNvPr id="71" name="Google Shape;71;p12"/>
          <p:cNvSpPr>
            <a:spLocks noGrp="1"/>
          </p:cNvSpPr>
          <p:nvPr>
            <p:ph type="pic" idx="2"/>
          </p:nvPr>
        </p:nvSpPr>
        <p:spPr>
          <a:xfrm>
            <a:off x="628650" y="1542899"/>
            <a:ext cx="4388274" cy="2852869"/>
          </a:xfrm>
          <a:prstGeom prst="rect">
            <a:avLst/>
          </a:prstGeom>
          <a:noFill/>
          <a:ln>
            <a:noFill/>
          </a:ln>
        </p:spPr>
        <p:txBody>
          <a:bodyPr spcFirstLastPara="1" wrap="square" lIns="0" tIns="34275" rIns="68575" bIns="34275" anchor="t" anchorCtr="0">
            <a:noAutofit/>
          </a:bodyPr>
          <a:lstStyle>
            <a:lvl1pPr marR="0" lvl="0" algn="l" rtl="0">
              <a:lnSpc>
                <a:spcPct val="90000"/>
              </a:lnSpc>
              <a:spcBef>
                <a:spcPts val="800"/>
              </a:spcBef>
              <a:spcAft>
                <a:spcPts val="0"/>
              </a:spcAft>
              <a:buClr>
                <a:srgbClr val="548135"/>
              </a:buClr>
              <a:buSzPts val="2400"/>
              <a:buFont typeface="Noto Sans Symbols"/>
              <a:buNone/>
              <a:defRPr sz="2400" b="1" i="0" u="none" strike="noStrike" cap="none">
                <a:solidFill>
                  <a:srgbClr val="548135"/>
                </a:solidFill>
                <a:latin typeface="Arial"/>
                <a:ea typeface="Arial"/>
                <a:cs typeface="Arial"/>
                <a:sym typeface="Arial"/>
              </a:defRPr>
            </a:lvl1pPr>
            <a:lvl2pPr marR="0" lvl="1" algn="l" rtl="0">
              <a:lnSpc>
                <a:spcPct val="90000"/>
              </a:lnSpc>
              <a:spcBef>
                <a:spcPts val="500"/>
              </a:spcBef>
              <a:spcAft>
                <a:spcPts val="0"/>
              </a:spcAft>
              <a:buClr>
                <a:srgbClr val="72BD89"/>
              </a:buClr>
              <a:buSzPts val="2100"/>
              <a:buFont typeface="Noto Sans Symbols"/>
              <a:buNone/>
              <a:defRPr sz="2100" b="0" i="0" u="none" strike="noStrike" cap="none">
                <a:solidFill>
                  <a:srgbClr val="595959"/>
                </a:solidFill>
                <a:latin typeface="Arial"/>
                <a:ea typeface="Arial"/>
                <a:cs typeface="Arial"/>
                <a:sym typeface="Arial"/>
              </a:defRPr>
            </a:lvl2pPr>
            <a:lvl3pPr marR="0" lvl="2" algn="l"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3pPr>
            <a:lvl4pPr marR="0" lvl="3"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4pPr>
            <a:lvl5pPr marR="0" lvl="4"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75" name="Google Shape;75;p12"/>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 name="Google Shape;27;p5">
            <a:extLst>
              <a:ext uri="{FF2B5EF4-FFF2-40B4-BE49-F238E27FC236}">
                <a16:creationId xmlns:a16="http://schemas.microsoft.com/office/drawing/2014/main" id="{324C0595-E19D-EA48-9AB5-92A3942A54BC}"/>
              </a:ext>
            </a:extLst>
          </p:cNvPr>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L="0"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8" name="Google Shape;16;p3">
            <a:extLst>
              <a:ext uri="{FF2B5EF4-FFF2-40B4-BE49-F238E27FC236}">
                <a16:creationId xmlns:a16="http://schemas.microsoft.com/office/drawing/2014/main" id="{257ED9FA-CDA9-1543-A111-A23744F335A0}"/>
              </a:ext>
            </a:extLst>
          </p:cNvPr>
          <p:cNvSpPr txBox="1">
            <a:spLocks noGrp="1"/>
          </p:cNvSpPr>
          <p:nvPr>
            <p:ph type="body" idx="1"/>
          </p:nvPr>
        </p:nvSpPr>
        <p:spPr>
          <a:xfrm>
            <a:off x="5291092" y="1541887"/>
            <a:ext cx="3224258" cy="2853881"/>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sz="1600"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54383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8" name="Google Shape;19;p4">
            <a:extLst>
              <a:ext uri="{FF2B5EF4-FFF2-40B4-BE49-F238E27FC236}">
                <a16:creationId xmlns:a16="http://schemas.microsoft.com/office/drawing/2014/main" id="{CFFAE5AF-11F4-414D-903B-A198C6A7B7CD}"/>
              </a:ext>
            </a:extLst>
          </p:cNvPr>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2" name="Title 1">
            <a:extLst>
              <a:ext uri="{FF2B5EF4-FFF2-40B4-BE49-F238E27FC236}">
                <a16:creationId xmlns:a16="http://schemas.microsoft.com/office/drawing/2014/main" id="{B1D72806-BD9A-0046-B925-808EC888C0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561266-7E1C-7845-9E41-650E4461B6CC}"/>
              </a:ext>
            </a:extLst>
          </p:cNvPr>
          <p:cNvSpPr>
            <a:spLocks noGrp="1"/>
          </p:cNvSpPr>
          <p:nvPr>
            <p:ph idx="1"/>
          </p:nvPr>
        </p:nvSpPr>
        <p:spPr/>
        <p:txBody>
          <a:bodyPr/>
          <a:lstStyle>
            <a:lvl1pPr marL="0">
              <a:defRPr/>
            </a:lvl1pPr>
            <a:lvl2pPr marL="914400" indent="-342900">
              <a:buClr>
                <a:srgbClr val="548135"/>
              </a:buClr>
              <a:buFont typeface="Arial" panose="020B0604020202020204" pitchFamily="34" charset="0"/>
              <a:buChar char="•"/>
              <a:defRPr/>
            </a:lvl2pPr>
            <a:lvl3pPr marL="1390650" indent="-342900">
              <a:buClr>
                <a:srgbClr val="548135"/>
              </a:buClr>
              <a:buFont typeface="Arial" panose="020B0604020202020204" pitchFamily="34" charset="0"/>
              <a:buChar char="•"/>
              <a:defRPr/>
            </a:lvl3pPr>
            <a:lvl4pPr marL="1854200" indent="-342900">
              <a:buClr>
                <a:srgbClr val="548135"/>
              </a:buClr>
              <a:buFont typeface="Arial" panose="020B0604020202020204" pitchFamily="34" charset="0"/>
              <a:buChar char="•"/>
              <a:defRPr/>
            </a:lvl4pPr>
            <a:lvl5pPr marL="2311400" indent="-342900">
              <a:buClr>
                <a:srgbClr val="548135"/>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F813E24-D715-604D-ADDE-81A8AF317AD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EEFEB2A-D1FA-4649-8FFE-932246426C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8B45C3-DE25-3D4A-98B4-ACE89C8CD83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37770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571" y="0"/>
            <a:ext cx="9144003" cy="5143500"/>
          </a:xfrm>
          <a:prstGeom prst="rect">
            <a:avLst/>
          </a:prstGeom>
          <a:noFill/>
          <a:ln>
            <a:noFill/>
          </a:ln>
        </p:spPr>
      </p:pic>
      <p:sp>
        <p:nvSpPr>
          <p:cNvPr id="11" name="Google Shape;11;p2"/>
          <p:cNvSpPr txBox="1">
            <a:spLocks noGrp="1"/>
          </p:cNvSpPr>
          <p:nvPr>
            <p:ph type="ctrTitle"/>
          </p:nvPr>
        </p:nvSpPr>
        <p:spPr>
          <a:xfrm>
            <a:off x="748571" y="3467849"/>
            <a:ext cx="7608300" cy="731700"/>
          </a:xfrm>
          <a:prstGeom prst="rect">
            <a:avLst/>
          </a:prstGeom>
          <a:noFill/>
          <a:ln>
            <a:noFill/>
          </a:ln>
        </p:spPr>
        <p:txBody>
          <a:bodyPr spcFirstLastPara="1" wrap="square" lIns="0" tIns="34275" rIns="68575" bIns="34275" anchor="ctr" anchorCtr="0">
            <a:noAutofit/>
          </a:bodyPr>
          <a:lstStyle>
            <a:lvl1pPr lvl="0" algn="l">
              <a:lnSpc>
                <a:spcPct val="80000"/>
              </a:lnSpc>
              <a:spcBef>
                <a:spcPts val="0"/>
              </a:spcBef>
              <a:spcAft>
                <a:spcPts val="0"/>
              </a:spcAft>
              <a:buClr>
                <a:srgbClr val="483692"/>
              </a:buClr>
              <a:buSzPts val="2900"/>
              <a:buFont typeface="Arial"/>
              <a:buNone/>
              <a:defRPr sz="2900" cap="none">
                <a:solidFill>
                  <a:srgbClr val="483692"/>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 name="Google Shape;12;p2"/>
          <p:cNvSpPr txBox="1">
            <a:spLocks noGrp="1"/>
          </p:cNvSpPr>
          <p:nvPr>
            <p:ph type="subTitle" idx="1"/>
          </p:nvPr>
        </p:nvSpPr>
        <p:spPr>
          <a:xfrm>
            <a:off x="748571" y="4278793"/>
            <a:ext cx="7021500" cy="347100"/>
          </a:xfrm>
          <a:prstGeom prst="rect">
            <a:avLst/>
          </a:prstGeom>
          <a:noFill/>
          <a:ln>
            <a:noFill/>
          </a:ln>
        </p:spPr>
        <p:txBody>
          <a:bodyPr spcFirstLastPara="1" wrap="square" lIns="0" tIns="34275" rIns="68575" bIns="34275" anchor="t" anchorCtr="0">
            <a:noAutofit/>
          </a:bodyPr>
          <a:lstStyle>
            <a:lvl1pPr lvl="0" algn="l">
              <a:lnSpc>
                <a:spcPct val="90000"/>
              </a:lnSpc>
              <a:spcBef>
                <a:spcPts val="800"/>
              </a:spcBef>
              <a:spcAft>
                <a:spcPts val="0"/>
              </a:spcAft>
              <a:buClr>
                <a:srgbClr val="483692"/>
              </a:buClr>
              <a:buSzPts val="1800"/>
              <a:buNone/>
              <a:defRPr sz="1800" cap="none">
                <a:solidFill>
                  <a:srgbClr val="483692"/>
                </a:solidFill>
                <a:latin typeface="Arial"/>
                <a:ea typeface="Arial"/>
                <a:cs typeface="Arial"/>
                <a:sym typeface="Arial"/>
              </a:defRPr>
            </a:lvl1pPr>
            <a:lvl2pPr lvl="1" algn="ctr">
              <a:lnSpc>
                <a:spcPct val="90000"/>
              </a:lnSpc>
              <a:spcBef>
                <a:spcPts val="500"/>
              </a:spcBef>
              <a:spcAft>
                <a:spcPts val="0"/>
              </a:spcAft>
              <a:buSzPts val="1500"/>
              <a:buNone/>
              <a:defRPr sz="1500"/>
            </a:lvl2pPr>
            <a:lvl3pPr lvl="2" algn="ctr">
              <a:lnSpc>
                <a:spcPct val="90000"/>
              </a:lnSpc>
              <a:spcBef>
                <a:spcPts val="500"/>
              </a:spcBef>
              <a:spcAft>
                <a:spcPts val="0"/>
              </a:spcAft>
              <a:buClr>
                <a:srgbClr val="595959"/>
              </a:buClr>
              <a:buSzPts val="1400"/>
              <a:buNone/>
              <a:defRPr sz="1400"/>
            </a:lvl3pPr>
            <a:lvl4pPr lvl="3" algn="ctr">
              <a:lnSpc>
                <a:spcPct val="90000"/>
              </a:lnSpc>
              <a:spcBef>
                <a:spcPts val="400"/>
              </a:spcBef>
              <a:spcAft>
                <a:spcPts val="0"/>
              </a:spcAft>
              <a:buClr>
                <a:srgbClr val="595959"/>
              </a:buClr>
              <a:buSzPts val="1200"/>
              <a:buNone/>
              <a:defRPr sz="1200"/>
            </a:lvl4pPr>
            <a:lvl5pPr lvl="4" algn="ctr">
              <a:lnSpc>
                <a:spcPct val="90000"/>
              </a:lnSpc>
              <a:spcBef>
                <a:spcPts val="400"/>
              </a:spcBef>
              <a:spcAft>
                <a:spcPts val="0"/>
              </a:spcAft>
              <a:buClr>
                <a:srgbClr val="59595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a:stretch/>
        </p:blipFill>
        <p:spPr>
          <a:xfrm>
            <a:off x="-11209" y="0"/>
            <a:ext cx="9154635" cy="5149484"/>
          </a:xfrm>
          <a:prstGeom prst="rect">
            <a:avLst/>
          </a:prstGeom>
          <a:noFill/>
          <a:ln>
            <a:noFill/>
          </a:ln>
        </p:spPr>
      </p:pic>
      <p:sp>
        <p:nvSpPr>
          <p:cNvPr id="27" name="Google Shape;27;p5"/>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L="0"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28" name="Google Shape;28;p5"/>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29" name="Google Shape;29;p5"/>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15" name="Google Shape;15;p3"/>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 name="Google Shape;16;p3"/>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100"/>
              <a:buNone/>
              <a:defRPr b="1">
                <a:solidFill>
                  <a:srgbClr val="548135"/>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 name="Google Shape;17;p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20" name="Google Shape;20;p4"/>
          <p:cNvSpPr txBox="1">
            <a:spLocks noGrp="1"/>
          </p:cNvSpPr>
          <p:nvPr>
            <p:ph type="title"/>
          </p:nvPr>
        </p:nvSpPr>
        <p:spPr>
          <a:xfrm>
            <a:off x="623888" y="1282304"/>
            <a:ext cx="7886700" cy="2139600"/>
          </a:xfrm>
          <a:prstGeom prst="rect">
            <a:avLst/>
          </a:prstGeom>
          <a:noFill/>
          <a:ln>
            <a:noFill/>
          </a:ln>
        </p:spPr>
        <p:txBody>
          <a:bodyPr spcFirstLastPara="1" wrap="square" lIns="0" tIns="34275" rIns="68575" bIns="34275" anchor="b" anchorCtr="0">
            <a:noAutofit/>
          </a:bodyPr>
          <a:lstStyle>
            <a:lvl1pPr lvl="0" algn="l">
              <a:lnSpc>
                <a:spcPct val="90000"/>
              </a:lnSpc>
              <a:spcBef>
                <a:spcPts val="0"/>
              </a:spcBef>
              <a:spcAft>
                <a:spcPts val="0"/>
              </a:spcAft>
              <a:buClr>
                <a:srgbClr val="483692"/>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 name="Google Shape;21;p4"/>
          <p:cNvSpPr txBox="1">
            <a:spLocks noGrp="1"/>
          </p:cNvSpPr>
          <p:nvPr>
            <p:ph type="body" idx="1"/>
          </p:nvPr>
        </p:nvSpPr>
        <p:spPr>
          <a:xfrm>
            <a:off x="623888" y="3442097"/>
            <a:ext cx="7886700" cy="11250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500"/>
              </a:spcBef>
              <a:spcAft>
                <a:spcPts val="0"/>
              </a:spcAft>
              <a:buSzPts val="1500"/>
              <a:buNone/>
              <a:defRPr sz="1500">
                <a:solidFill>
                  <a:srgbClr val="888888"/>
                </a:solidFill>
              </a:defRPr>
            </a:lvl2pPr>
            <a:lvl3pPr marL="1371600" lvl="2" indent="-228600" algn="l">
              <a:lnSpc>
                <a:spcPct val="90000"/>
              </a:lnSpc>
              <a:spcBef>
                <a:spcPts val="5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2" name="Google Shape;22;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a:stretch/>
        </p:blipFill>
        <p:spPr>
          <a:xfrm>
            <a:off x="-11209" y="0"/>
            <a:ext cx="9154635" cy="5149484"/>
          </a:xfrm>
          <a:prstGeom prst="rect">
            <a:avLst/>
          </a:prstGeom>
          <a:noFill/>
          <a:ln>
            <a:noFill/>
          </a:ln>
        </p:spPr>
      </p:pic>
      <p:sp>
        <p:nvSpPr>
          <p:cNvPr id="27" name="Google Shape;27;p5"/>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 name="Google Shape;28;p5"/>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100"/>
              <a:buNone/>
              <a:defRPr b="1">
                <a:solidFill>
                  <a:srgbClr val="548135"/>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 name="Google Shape;29;p5"/>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ontent - No logo">
  <p:cSld name="1_Content - No logo">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2" name="Google Shape;32;p6"/>
          <p:cNvSpPr txBox="1">
            <a:spLocks noGrp="1"/>
          </p:cNvSpPr>
          <p:nvPr>
            <p:ph type="title"/>
          </p:nvPr>
        </p:nvSpPr>
        <p:spPr>
          <a:xfrm>
            <a:off x="1820499" y="1599028"/>
            <a:ext cx="3042600" cy="1306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6"/>
          <p:cNvSpPr/>
          <p:nvPr/>
        </p:nvSpPr>
        <p:spPr>
          <a:xfrm>
            <a:off x="1820499" y="1423417"/>
            <a:ext cx="7323600" cy="70800"/>
          </a:xfrm>
          <a:prstGeom prst="rect">
            <a:avLst/>
          </a:prstGeom>
          <a:solidFill>
            <a:srgbClr val="72BD8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pic>
        <p:nvPicPr>
          <p:cNvPr id="36" name="Google Shape;36;p7"/>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7" name="Google Shape;37;p7"/>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 name="Google Shape;38;p7"/>
          <p:cNvSpPr txBox="1">
            <a:spLocks noGrp="1"/>
          </p:cNvSpPr>
          <p:nvPr>
            <p:ph type="body" idx="1"/>
          </p:nvPr>
        </p:nvSpPr>
        <p:spPr>
          <a:xfrm>
            <a:off x="628650" y="1369219"/>
            <a:ext cx="38862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 name="Google Shape;39;p7"/>
          <p:cNvSpPr txBox="1">
            <a:spLocks noGrp="1"/>
          </p:cNvSpPr>
          <p:nvPr>
            <p:ph type="body" idx="2"/>
          </p:nvPr>
        </p:nvSpPr>
        <p:spPr>
          <a:xfrm>
            <a:off x="4629150" y="1369219"/>
            <a:ext cx="38862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45" name="Google Shape;45;p8"/>
          <p:cNvSpPr txBox="1">
            <a:spLocks noGrp="1"/>
          </p:cNvSpPr>
          <p:nvPr>
            <p:ph type="title"/>
          </p:nvPr>
        </p:nvSpPr>
        <p:spPr>
          <a:xfrm>
            <a:off x="629841"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6" name="Google Shape;46;p8"/>
          <p:cNvSpPr txBox="1">
            <a:spLocks noGrp="1"/>
          </p:cNvSpPr>
          <p:nvPr>
            <p:ph type="body" idx="1"/>
          </p:nvPr>
        </p:nvSpPr>
        <p:spPr>
          <a:xfrm>
            <a:off x="629841" y="1260872"/>
            <a:ext cx="3868200" cy="618000"/>
          </a:xfrm>
          <a:prstGeom prst="rect">
            <a:avLst/>
          </a:prstGeom>
          <a:noFill/>
          <a:ln>
            <a:noFill/>
          </a:ln>
        </p:spPr>
        <p:txBody>
          <a:bodyPr spcFirstLastPara="1" wrap="square" lIns="0" tIns="34275" rIns="68575" bIns="34275" anchor="b" anchorCtr="0">
            <a:noAutofit/>
          </a:bodyPr>
          <a:lstStyle>
            <a:lvl1pPr marL="457200" lvl="0" indent="-228600" algn="l">
              <a:lnSpc>
                <a:spcPct val="90000"/>
              </a:lnSpc>
              <a:spcBef>
                <a:spcPts val="800"/>
              </a:spcBef>
              <a:spcAft>
                <a:spcPts val="0"/>
              </a:spcAft>
              <a:buClr>
                <a:srgbClr val="548135"/>
              </a:buClr>
              <a:buSzPts val="1800"/>
              <a:buNone/>
              <a:defRPr sz="1800" b="1"/>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7" name="Google Shape;47;p8"/>
          <p:cNvSpPr txBox="1">
            <a:spLocks noGrp="1"/>
          </p:cNvSpPr>
          <p:nvPr>
            <p:ph type="body" idx="2"/>
          </p:nvPr>
        </p:nvSpPr>
        <p:spPr>
          <a:xfrm>
            <a:off x="629841" y="1878806"/>
            <a:ext cx="3868200" cy="27633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8" name="Google Shape;48;p8"/>
          <p:cNvSpPr txBox="1">
            <a:spLocks noGrp="1"/>
          </p:cNvSpPr>
          <p:nvPr>
            <p:ph type="body" idx="3"/>
          </p:nvPr>
        </p:nvSpPr>
        <p:spPr>
          <a:xfrm>
            <a:off x="4629150" y="1260872"/>
            <a:ext cx="3887400" cy="618000"/>
          </a:xfrm>
          <a:prstGeom prst="rect">
            <a:avLst/>
          </a:prstGeom>
          <a:noFill/>
          <a:ln>
            <a:noFill/>
          </a:ln>
        </p:spPr>
        <p:txBody>
          <a:bodyPr spcFirstLastPara="1" wrap="square" lIns="0" tIns="34275" rIns="68575" bIns="34275" anchor="b" anchorCtr="0">
            <a:noAutofit/>
          </a:bodyPr>
          <a:lstStyle>
            <a:lvl1pPr marL="457200" lvl="0" indent="-228600" algn="l">
              <a:lnSpc>
                <a:spcPct val="90000"/>
              </a:lnSpc>
              <a:spcBef>
                <a:spcPts val="800"/>
              </a:spcBef>
              <a:spcAft>
                <a:spcPts val="0"/>
              </a:spcAft>
              <a:buClr>
                <a:srgbClr val="548135"/>
              </a:buClr>
              <a:buSzPts val="1800"/>
              <a:buNone/>
              <a:defRPr sz="1800" b="1"/>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9" name="Google Shape;49;p8"/>
          <p:cNvSpPr txBox="1">
            <a:spLocks noGrp="1"/>
          </p:cNvSpPr>
          <p:nvPr>
            <p:ph type="body" idx="4"/>
          </p:nvPr>
        </p:nvSpPr>
        <p:spPr>
          <a:xfrm>
            <a:off x="4629150" y="1878806"/>
            <a:ext cx="3887400" cy="27633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 name="Google Shape;50;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 name="Google Shape;55;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629841" y="342900"/>
            <a:ext cx="2949300" cy="1200000"/>
          </a:xfrm>
          <a:prstGeom prst="rect">
            <a:avLst/>
          </a:prstGeom>
          <a:noFill/>
          <a:ln>
            <a:noFill/>
          </a:ln>
        </p:spPr>
        <p:txBody>
          <a:bodyPr spcFirstLastPara="1" wrap="square" lIns="0" tIns="34275" rIns="68575" bIns="34275" anchor="b" anchorCtr="0">
            <a:noAutofit/>
          </a:bodyPr>
          <a:lstStyle>
            <a:lvl1pPr lvl="0" algn="l">
              <a:lnSpc>
                <a:spcPct val="90000"/>
              </a:lnSpc>
              <a:spcBef>
                <a:spcPts val="0"/>
              </a:spcBef>
              <a:spcAft>
                <a:spcPts val="0"/>
              </a:spcAft>
              <a:buClr>
                <a:srgbClr val="483692"/>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1"/>
          <p:cNvSpPr txBox="1">
            <a:spLocks noGrp="1"/>
          </p:cNvSpPr>
          <p:nvPr>
            <p:ph type="body" idx="1"/>
          </p:nvPr>
        </p:nvSpPr>
        <p:spPr>
          <a:xfrm>
            <a:off x="3887391" y="740569"/>
            <a:ext cx="4629000" cy="36552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400"/>
              <a:buNone/>
              <a:defRPr sz="2400"/>
            </a:lvl1pPr>
            <a:lvl2pPr marL="914400" lvl="1" indent="-361950" algn="l">
              <a:lnSpc>
                <a:spcPct val="90000"/>
              </a:lnSpc>
              <a:spcBef>
                <a:spcPts val="500"/>
              </a:spcBef>
              <a:spcAft>
                <a:spcPts val="0"/>
              </a:spcAft>
              <a:buSzPts val="2100"/>
              <a:buChar char="▪"/>
              <a:defRPr sz="2100"/>
            </a:lvl2pPr>
            <a:lvl3pPr marL="1371600" lvl="2" indent="-342900" algn="l">
              <a:lnSpc>
                <a:spcPct val="90000"/>
              </a:lnSpc>
              <a:spcBef>
                <a:spcPts val="500"/>
              </a:spcBef>
              <a:spcAft>
                <a:spcPts val="0"/>
              </a:spcAft>
              <a:buClr>
                <a:srgbClr val="595959"/>
              </a:buClr>
              <a:buSzPts val="1800"/>
              <a:buChar char="•"/>
              <a:defRPr sz="1800"/>
            </a:lvl3pPr>
            <a:lvl4pPr marL="1828800" lvl="3" indent="-323850" algn="l">
              <a:lnSpc>
                <a:spcPct val="90000"/>
              </a:lnSpc>
              <a:spcBef>
                <a:spcPts val="400"/>
              </a:spcBef>
              <a:spcAft>
                <a:spcPts val="0"/>
              </a:spcAft>
              <a:buClr>
                <a:srgbClr val="595959"/>
              </a:buClr>
              <a:buSzPts val="1500"/>
              <a:buChar char="•"/>
              <a:defRPr sz="1500"/>
            </a:lvl4pPr>
            <a:lvl5pPr marL="2286000" lvl="4" indent="-323850" algn="l">
              <a:lnSpc>
                <a:spcPct val="90000"/>
              </a:lnSpc>
              <a:spcBef>
                <a:spcPts val="400"/>
              </a:spcBef>
              <a:spcAft>
                <a:spcPts val="0"/>
              </a:spcAft>
              <a:buClr>
                <a:srgbClr val="595959"/>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5" name="Google Shape;65;p11"/>
          <p:cNvSpPr txBox="1">
            <a:spLocks noGrp="1"/>
          </p:cNvSpPr>
          <p:nvPr>
            <p:ph type="body" idx="2"/>
          </p:nvPr>
        </p:nvSpPr>
        <p:spPr>
          <a:xfrm>
            <a:off x="629841" y="1543050"/>
            <a:ext cx="2949300" cy="28587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200"/>
              <a:buNone/>
              <a:defRPr sz="1200"/>
            </a:lvl1pPr>
            <a:lvl2pPr marL="914400" lvl="1" indent="-228600" algn="l">
              <a:lnSpc>
                <a:spcPct val="90000"/>
              </a:lnSpc>
              <a:spcBef>
                <a:spcPts val="500"/>
              </a:spcBef>
              <a:spcAft>
                <a:spcPts val="0"/>
              </a:spcAft>
              <a:buSzPts val="1100"/>
              <a:buNone/>
              <a:defRPr sz="1100"/>
            </a:lvl2pPr>
            <a:lvl3pPr marL="1371600" lvl="2" indent="-228600" algn="l">
              <a:lnSpc>
                <a:spcPct val="90000"/>
              </a:lnSpc>
              <a:spcBef>
                <a:spcPts val="500"/>
              </a:spcBef>
              <a:spcAft>
                <a:spcPts val="0"/>
              </a:spcAft>
              <a:buClr>
                <a:srgbClr val="595959"/>
              </a:buClr>
              <a:buSzPts val="900"/>
              <a:buNone/>
              <a:defRPr sz="900"/>
            </a:lvl3pPr>
            <a:lvl4pPr marL="1828800" lvl="3" indent="-228600" algn="l">
              <a:lnSpc>
                <a:spcPct val="90000"/>
              </a:lnSpc>
              <a:spcBef>
                <a:spcPts val="400"/>
              </a:spcBef>
              <a:spcAft>
                <a:spcPts val="0"/>
              </a:spcAft>
              <a:buClr>
                <a:srgbClr val="595959"/>
              </a:buClr>
              <a:buSzPts val="800"/>
              <a:buNone/>
              <a:defRPr sz="800"/>
            </a:lvl4pPr>
            <a:lvl5pPr marL="2286000" lvl="4" indent="-228600" algn="l">
              <a:lnSpc>
                <a:spcPct val="90000"/>
              </a:lnSpc>
              <a:spcBef>
                <a:spcPts val="400"/>
              </a:spcBef>
              <a:spcAft>
                <a:spcPts val="0"/>
              </a:spcAft>
              <a:buClr>
                <a:srgbClr val="59595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6" name="Google Shape;66;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629841" y="342900"/>
            <a:ext cx="2949300" cy="1200000"/>
          </a:xfrm>
          <a:prstGeom prst="rect">
            <a:avLst/>
          </a:prstGeom>
          <a:noFill/>
          <a:ln>
            <a:noFill/>
          </a:ln>
        </p:spPr>
        <p:txBody>
          <a:bodyPr spcFirstLastPara="1" wrap="square" lIns="0" tIns="34275" rIns="68575" bIns="34275" anchor="b" anchorCtr="0">
            <a:noAutofit/>
          </a:bodyPr>
          <a:lstStyle>
            <a:lvl1pPr lvl="0" algn="l">
              <a:lnSpc>
                <a:spcPct val="90000"/>
              </a:lnSpc>
              <a:spcBef>
                <a:spcPts val="0"/>
              </a:spcBef>
              <a:spcAft>
                <a:spcPts val="0"/>
              </a:spcAft>
              <a:buClr>
                <a:srgbClr val="483692"/>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 name="Google Shape;71;p12"/>
          <p:cNvSpPr>
            <a:spLocks noGrp="1"/>
          </p:cNvSpPr>
          <p:nvPr>
            <p:ph type="pic" idx="2"/>
          </p:nvPr>
        </p:nvSpPr>
        <p:spPr>
          <a:xfrm>
            <a:off x="3887391" y="740569"/>
            <a:ext cx="4629000" cy="3655200"/>
          </a:xfrm>
          <a:prstGeom prst="rect">
            <a:avLst/>
          </a:prstGeom>
          <a:noFill/>
          <a:ln>
            <a:noFill/>
          </a:ln>
        </p:spPr>
        <p:txBody>
          <a:bodyPr spcFirstLastPara="1" wrap="square" lIns="0" tIns="34275" rIns="68575" bIns="34275" anchor="t" anchorCtr="0">
            <a:noAutofit/>
          </a:bodyPr>
          <a:lstStyle>
            <a:lvl1pPr marR="0" lvl="0" algn="l" rtl="0">
              <a:lnSpc>
                <a:spcPct val="90000"/>
              </a:lnSpc>
              <a:spcBef>
                <a:spcPts val="800"/>
              </a:spcBef>
              <a:spcAft>
                <a:spcPts val="0"/>
              </a:spcAft>
              <a:buClr>
                <a:srgbClr val="548135"/>
              </a:buClr>
              <a:buSzPts val="2400"/>
              <a:buFont typeface="Noto Sans Symbols"/>
              <a:buNone/>
              <a:defRPr sz="2400" b="1" i="0" u="none" strike="noStrike" cap="none">
                <a:solidFill>
                  <a:srgbClr val="548135"/>
                </a:solidFill>
                <a:latin typeface="Arial"/>
                <a:ea typeface="Arial"/>
                <a:cs typeface="Arial"/>
                <a:sym typeface="Arial"/>
              </a:defRPr>
            </a:lvl1pPr>
            <a:lvl2pPr marR="0" lvl="1" algn="l" rtl="0">
              <a:lnSpc>
                <a:spcPct val="90000"/>
              </a:lnSpc>
              <a:spcBef>
                <a:spcPts val="500"/>
              </a:spcBef>
              <a:spcAft>
                <a:spcPts val="0"/>
              </a:spcAft>
              <a:buClr>
                <a:srgbClr val="72BD89"/>
              </a:buClr>
              <a:buSzPts val="2100"/>
              <a:buFont typeface="Noto Sans Symbols"/>
              <a:buNone/>
              <a:defRPr sz="2100" b="0" i="0" u="none" strike="noStrike" cap="none">
                <a:solidFill>
                  <a:srgbClr val="595959"/>
                </a:solidFill>
                <a:latin typeface="Arial"/>
                <a:ea typeface="Arial"/>
                <a:cs typeface="Arial"/>
                <a:sym typeface="Arial"/>
              </a:defRPr>
            </a:lvl2pPr>
            <a:lvl3pPr marR="0" lvl="2" algn="l"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3pPr>
            <a:lvl4pPr marR="0" lvl="3"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4pPr>
            <a:lvl5pPr marR="0" lvl="4"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2" name="Google Shape;72;p12"/>
          <p:cNvSpPr txBox="1">
            <a:spLocks noGrp="1"/>
          </p:cNvSpPr>
          <p:nvPr>
            <p:ph type="body" idx="1"/>
          </p:nvPr>
        </p:nvSpPr>
        <p:spPr>
          <a:xfrm>
            <a:off x="629841" y="1543050"/>
            <a:ext cx="2949300" cy="28587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200"/>
              <a:buNone/>
              <a:defRPr sz="1200"/>
            </a:lvl1pPr>
            <a:lvl2pPr marL="914400" lvl="1" indent="-228600" algn="l">
              <a:lnSpc>
                <a:spcPct val="90000"/>
              </a:lnSpc>
              <a:spcBef>
                <a:spcPts val="500"/>
              </a:spcBef>
              <a:spcAft>
                <a:spcPts val="0"/>
              </a:spcAft>
              <a:buSzPts val="1100"/>
              <a:buNone/>
              <a:defRPr sz="1100"/>
            </a:lvl2pPr>
            <a:lvl3pPr marL="1371600" lvl="2" indent="-228600" algn="l">
              <a:lnSpc>
                <a:spcPct val="90000"/>
              </a:lnSpc>
              <a:spcBef>
                <a:spcPts val="500"/>
              </a:spcBef>
              <a:spcAft>
                <a:spcPts val="0"/>
              </a:spcAft>
              <a:buClr>
                <a:srgbClr val="595959"/>
              </a:buClr>
              <a:buSzPts val="900"/>
              <a:buNone/>
              <a:defRPr sz="900"/>
            </a:lvl3pPr>
            <a:lvl4pPr marL="1828800" lvl="3" indent="-228600" algn="l">
              <a:lnSpc>
                <a:spcPct val="90000"/>
              </a:lnSpc>
              <a:spcBef>
                <a:spcPts val="400"/>
              </a:spcBef>
              <a:spcAft>
                <a:spcPts val="0"/>
              </a:spcAft>
              <a:buClr>
                <a:srgbClr val="595959"/>
              </a:buClr>
              <a:buSzPts val="800"/>
              <a:buNone/>
              <a:defRPr sz="800"/>
            </a:lvl4pPr>
            <a:lvl5pPr marL="2286000" lvl="4" indent="-228600" algn="l">
              <a:lnSpc>
                <a:spcPct val="90000"/>
              </a:lnSpc>
              <a:spcBef>
                <a:spcPts val="400"/>
              </a:spcBef>
              <a:spcAft>
                <a:spcPts val="0"/>
              </a:spcAft>
              <a:buClr>
                <a:srgbClr val="59595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3" name="Google Shape;73;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4" name="Google Shape;74;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ntent - No logo">
  <p:cSld name="1_Content - No logo">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2" name="Google Shape;32;p6"/>
          <p:cNvSpPr txBox="1">
            <a:spLocks noGrp="1"/>
          </p:cNvSpPr>
          <p:nvPr>
            <p:ph type="title"/>
          </p:nvPr>
        </p:nvSpPr>
        <p:spPr>
          <a:xfrm>
            <a:off x="1820498" y="1599028"/>
            <a:ext cx="6485301" cy="1306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6"/>
          <p:cNvSpPr/>
          <p:nvPr/>
        </p:nvSpPr>
        <p:spPr>
          <a:xfrm>
            <a:off x="1820499" y="1423417"/>
            <a:ext cx="7323600" cy="70800"/>
          </a:xfrm>
          <a:prstGeom prst="rect">
            <a:avLst/>
          </a:prstGeom>
          <a:solidFill>
            <a:srgbClr val="72BD8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3"/>
          <p:cNvSpPr txBox="1">
            <a:spLocks noGrp="1"/>
          </p:cNvSpPr>
          <p:nvPr>
            <p:ph type="body" idx="1"/>
          </p:nvPr>
        </p:nvSpPr>
        <p:spPr>
          <a:xfrm rot="5400000">
            <a:off x="2940300" y="-942431"/>
            <a:ext cx="3263400" cy="78867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 name="Google Shape;79;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0" name="Google Shape;80;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13"/>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rot="5400000">
            <a:off x="5350050" y="1467544"/>
            <a:ext cx="4359000" cy="19716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 name="Google Shape;84;p14"/>
          <p:cNvSpPr txBox="1">
            <a:spLocks noGrp="1"/>
          </p:cNvSpPr>
          <p:nvPr>
            <p:ph type="body" idx="1"/>
          </p:nvPr>
        </p:nvSpPr>
        <p:spPr>
          <a:xfrm rot="5400000">
            <a:off x="1349475" y="-447056"/>
            <a:ext cx="4359000" cy="58008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6" name="Google Shape;86;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7" name="Google Shape;87;p14"/>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311700" y="445025"/>
            <a:ext cx="8520600" cy="572700"/>
          </a:xfrm>
          <a:prstGeom prst="rect">
            <a:avLst/>
          </a:prstGeom>
        </p:spPr>
        <p:txBody>
          <a:bodyPr spcFirstLastPara="1" wrap="square" lIns="0"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 name="Google Shape;90;p15"/>
          <p:cNvSpPr txBox="1">
            <a:spLocks noGrp="1"/>
          </p:cNvSpPr>
          <p:nvPr>
            <p:ph type="body" idx="1"/>
          </p:nvPr>
        </p:nvSpPr>
        <p:spPr>
          <a:xfrm>
            <a:off x="311700" y="1152475"/>
            <a:ext cx="8520600" cy="3416400"/>
          </a:xfrm>
          <a:prstGeom prst="rect">
            <a:avLst/>
          </a:prstGeom>
        </p:spPr>
        <p:txBody>
          <a:bodyPr spcFirstLastPara="1" wrap="square" lIns="0" tIns="34275" rIns="68575" bIns="34275" anchor="t" anchorCtr="0">
            <a:noAutofit/>
          </a:bodyPr>
          <a:lstStyle>
            <a:lvl1pPr marL="457200" lvl="0" indent="-228600" rtl="0">
              <a:spcBef>
                <a:spcPts val="800"/>
              </a:spcBef>
              <a:spcAft>
                <a:spcPts val="0"/>
              </a:spcAft>
              <a:buSzPts val="2100"/>
              <a:buNone/>
              <a:defRPr/>
            </a:lvl1pPr>
            <a:lvl2pPr marL="914400" lvl="1" indent="-342900" rtl="0">
              <a:spcBef>
                <a:spcPts val="500"/>
              </a:spcBef>
              <a:spcAft>
                <a:spcPts val="0"/>
              </a:spcAft>
              <a:buSzPts val="1800"/>
              <a:buChar char="▪"/>
              <a:defRPr/>
            </a:lvl2pPr>
            <a:lvl3pPr marL="1371600" lvl="2" indent="-323850" rtl="0">
              <a:spcBef>
                <a:spcPts val="5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91" name="Google Shape;91;p1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311700" y="2150850"/>
            <a:ext cx="8520600" cy="841800"/>
          </a:xfrm>
          <a:prstGeom prst="rect">
            <a:avLst/>
          </a:prstGeom>
        </p:spPr>
        <p:txBody>
          <a:bodyPr spcFirstLastPara="1" wrap="square" lIns="0"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4" name="Google Shape;94;p1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95"/>
        <p:cNvGrpSpPr/>
        <p:nvPr/>
      </p:nvGrpSpPr>
      <p:grpSpPr>
        <a:xfrm>
          <a:off x="0" y="0"/>
          <a:ext cx="0" cy="0"/>
          <a:chOff x="0" y="0"/>
          <a:chExt cx="0" cy="0"/>
        </a:xfrm>
      </p:grpSpPr>
      <p:sp>
        <p:nvSpPr>
          <p:cNvPr id="96" name="Google Shape;96;p17"/>
          <p:cNvSpPr txBox="1">
            <a:spLocks noGrp="1"/>
          </p:cNvSpPr>
          <p:nvPr>
            <p:ph type="sldNum" idx="12"/>
          </p:nvPr>
        </p:nvSpPr>
        <p:spPr>
          <a:xfrm>
            <a:off x="109075" y="146024"/>
            <a:ext cx="1807200" cy="1252800"/>
          </a:xfrm>
          <a:prstGeom prst="rect">
            <a:avLst/>
          </a:prstGeom>
        </p:spPr>
        <p:txBody>
          <a:bodyPr spcFirstLastPara="1" wrap="square" lIns="68575" tIns="68575" rIns="68575" bIns="68575" anchor="ctr" anchorCtr="0">
            <a:noAutofit/>
          </a:bodyPr>
          <a:lstStyle>
            <a:lvl1pPr lvl="0" rtl="0">
              <a:buNone/>
              <a:defRPr sz="1100">
                <a:solidFill>
                  <a:srgbClr val="9FC5E8"/>
                </a:solidFill>
              </a:defRPr>
            </a:lvl1pPr>
            <a:lvl2pPr lvl="1" rtl="0">
              <a:buNone/>
              <a:defRPr sz="1100">
                <a:solidFill>
                  <a:srgbClr val="9FC5E8"/>
                </a:solidFill>
              </a:defRPr>
            </a:lvl2pPr>
            <a:lvl3pPr lvl="2" rtl="0">
              <a:buNone/>
              <a:defRPr sz="1100">
                <a:solidFill>
                  <a:srgbClr val="9FC5E8"/>
                </a:solidFill>
              </a:defRPr>
            </a:lvl3pPr>
            <a:lvl4pPr lvl="3" rtl="0">
              <a:buNone/>
              <a:defRPr sz="1100">
                <a:solidFill>
                  <a:srgbClr val="9FC5E8"/>
                </a:solidFill>
              </a:defRPr>
            </a:lvl4pPr>
            <a:lvl5pPr lvl="4" rtl="0">
              <a:buNone/>
              <a:defRPr sz="1100">
                <a:solidFill>
                  <a:srgbClr val="9FC5E8"/>
                </a:solidFill>
              </a:defRPr>
            </a:lvl5pPr>
            <a:lvl6pPr lvl="5" rtl="0">
              <a:buNone/>
              <a:defRPr sz="1100">
                <a:solidFill>
                  <a:srgbClr val="9FC5E8"/>
                </a:solidFill>
              </a:defRPr>
            </a:lvl6pPr>
            <a:lvl7pPr lvl="6" rtl="0">
              <a:buNone/>
              <a:defRPr sz="1100">
                <a:solidFill>
                  <a:srgbClr val="9FC5E8"/>
                </a:solidFill>
              </a:defRPr>
            </a:lvl7pPr>
            <a:lvl8pPr lvl="7" rtl="0">
              <a:buNone/>
              <a:defRPr sz="1100">
                <a:solidFill>
                  <a:srgbClr val="9FC5E8"/>
                </a:solidFill>
              </a:defRPr>
            </a:lvl8pPr>
            <a:lvl9pPr lvl="8" rtl="0">
              <a:buNone/>
              <a:defRPr sz="1100">
                <a:solidFill>
                  <a:srgbClr val="9FC5E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_HEADER_2">
  <p:cSld name="SECTION_HEADER_2">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2150850"/>
            <a:ext cx="8520600" cy="841800"/>
          </a:xfrm>
          <a:prstGeom prst="rect">
            <a:avLst/>
          </a:prstGeom>
        </p:spPr>
        <p:txBody>
          <a:bodyPr spcFirstLastPara="1" wrap="square" lIns="0"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9" name="Google Shape;99;p1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se Slide (No Content)">
  <p:cSld name="Base Slide (No Content)_2">
    <p:spTree>
      <p:nvGrpSpPr>
        <p:cNvPr id="1" name="Shape 100"/>
        <p:cNvGrpSpPr/>
        <p:nvPr/>
      </p:nvGrpSpPr>
      <p:grpSpPr>
        <a:xfrm>
          <a:off x="0" y="0"/>
          <a:ext cx="0" cy="0"/>
          <a:chOff x="0" y="0"/>
          <a:chExt cx="0" cy="0"/>
        </a:xfrm>
      </p:grpSpPr>
      <p:sp>
        <p:nvSpPr>
          <p:cNvPr id="101" name="Google Shape;101;p19"/>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02" name="Google Shape;102;p19"/>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Slade - BASE 2">
  <p:cSld name="Content Slade - BASE">
    <p:spTree>
      <p:nvGrpSpPr>
        <p:cNvPr id="1" name="Shape 103"/>
        <p:cNvGrpSpPr/>
        <p:nvPr/>
      </p:nvGrpSpPr>
      <p:grpSpPr>
        <a:xfrm>
          <a:off x="0" y="0"/>
          <a:ext cx="0" cy="0"/>
          <a:chOff x="0" y="0"/>
          <a:chExt cx="0" cy="0"/>
        </a:xfrm>
      </p:grpSpPr>
      <p:pic>
        <p:nvPicPr>
          <p:cNvPr id="104" name="Google Shape;104;p2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5" name="Google Shape;105;p20"/>
          <p:cNvSpPr txBox="1">
            <a:spLocks noGrp="1"/>
          </p:cNvSpPr>
          <p:nvPr>
            <p:ph type="title"/>
          </p:nvPr>
        </p:nvSpPr>
        <p:spPr>
          <a:xfrm>
            <a:off x="459137" y="701201"/>
            <a:ext cx="8260200" cy="8901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400"/>
              <a:buFont typeface="Corbel"/>
              <a:buNone/>
              <a:defRPr sz="3400" b="1" i="0" u="none" strike="noStrike" cap="none">
                <a:solidFill>
                  <a:schemeClr val="dk1"/>
                </a:solidFill>
                <a:latin typeface="Corbel"/>
                <a:ea typeface="Corbel"/>
                <a:cs typeface="Corbel"/>
                <a:sym typeface="Corbel"/>
              </a:defRPr>
            </a:lvl1pPr>
            <a:lvl2pPr lvl="1" rtl="0">
              <a:spcBef>
                <a:spcPts val="50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6" name="Google Shape;106;p20"/>
          <p:cNvSpPr txBox="1">
            <a:spLocks noGrp="1"/>
          </p:cNvSpPr>
          <p:nvPr>
            <p:ph type="body" idx="1"/>
          </p:nvPr>
        </p:nvSpPr>
        <p:spPr>
          <a:xfrm>
            <a:off x="459137" y="1710374"/>
            <a:ext cx="8260200" cy="29223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2"/>
              </a:buClr>
              <a:buSzPts val="2100"/>
              <a:buFont typeface="Arial"/>
              <a:buNone/>
              <a:defRPr sz="2100" b="1" i="0" u="none" strike="noStrike" cap="none">
                <a:solidFill>
                  <a:schemeClr val="dk2"/>
                </a:solidFill>
                <a:latin typeface="Arial"/>
                <a:ea typeface="Arial"/>
                <a:cs typeface="Arial"/>
                <a:sym typeface="Arial"/>
              </a:defRPr>
            </a:lvl1pPr>
            <a:lvl2pPr marL="914400" marR="0" lvl="1" indent="-342900" algn="l" rtl="0">
              <a:lnSpc>
                <a:spcPct val="90000"/>
              </a:lnSpc>
              <a:spcBef>
                <a:spcPts val="8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3pPr>
            <a:lvl4pPr marL="1828800" marR="0" lvl="3"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p:nvPr/>
        </p:nvSpPr>
        <p:spPr>
          <a:xfrm>
            <a:off x="270860" y="4824134"/>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pic>
        <p:nvPicPr>
          <p:cNvPr id="108" name="Google Shape;108;p20"/>
          <p:cNvPicPr preferRelativeResize="0"/>
          <p:nvPr/>
        </p:nvPicPr>
        <p:blipFill rotWithShape="1">
          <a:blip r:embed="rId3">
            <a:alphaModFix/>
          </a:blip>
          <a:srcRect/>
          <a:stretch/>
        </p:blipFill>
        <p:spPr>
          <a:xfrm>
            <a:off x="7224148" y="199117"/>
            <a:ext cx="1495310" cy="332706"/>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se Slide (No Content) 1">
  <p:cSld name="Base Slide (No Content)_3">
    <p:spTree>
      <p:nvGrpSpPr>
        <p:cNvPr id="1" name="Shape 109"/>
        <p:cNvGrpSpPr/>
        <p:nvPr/>
      </p:nvGrpSpPr>
      <p:grpSpPr>
        <a:xfrm>
          <a:off x="0" y="0"/>
          <a:ext cx="0" cy="0"/>
          <a:chOff x="0" y="0"/>
          <a:chExt cx="0" cy="0"/>
        </a:xfrm>
      </p:grpSpPr>
      <p:sp>
        <p:nvSpPr>
          <p:cNvPr id="110" name="Google Shape;110;p21"/>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Font typeface="Corbel"/>
              <a:buNone/>
            </a:pPr>
            <a:endParaRPr sz="3800" b="1">
              <a:solidFill>
                <a:schemeClr val="dk1"/>
              </a:solidFill>
              <a:latin typeface="Corbel"/>
              <a:ea typeface="Corbel"/>
              <a:cs typeface="Corbel"/>
              <a:sym typeface="Corbel"/>
            </a:endParaRPr>
          </a:p>
        </p:txBody>
      </p:sp>
      <p:sp>
        <p:nvSpPr>
          <p:cNvPr id="111" name="Google Shape;111;p21"/>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a:solidFill>
                  <a:schemeClr val="lt1"/>
                </a:solidFill>
                <a:latin typeface="Trebuchet MS"/>
                <a:ea typeface="Trebuchet MS"/>
                <a:cs typeface="Trebuchet MS"/>
                <a:sym typeface="Trebuchet MS"/>
              </a:rPr>
              <a:t>‹#›</a:t>
            </a:fld>
            <a:endParaRPr sz="1000" b="1">
              <a:solidFill>
                <a:schemeClr val="lt1"/>
              </a:solidFill>
              <a:latin typeface="Trebuchet MS"/>
              <a:ea typeface="Trebuchet MS"/>
              <a:cs typeface="Trebuchet MS"/>
              <a:sym typeface="Trebuchet M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Intro (No Image)">
  <p:cSld name="Section Intro (No Image)">
    <p:spTree>
      <p:nvGrpSpPr>
        <p:cNvPr id="1" name="Shape 112"/>
        <p:cNvGrpSpPr/>
        <p:nvPr/>
      </p:nvGrpSpPr>
      <p:grpSpPr>
        <a:xfrm>
          <a:off x="0" y="0"/>
          <a:ext cx="0" cy="0"/>
          <a:chOff x="0" y="0"/>
          <a:chExt cx="0" cy="0"/>
        </a:xfrm>
      </p:grpSpPr>
      <p:pic>
        <p:nvPicPr>
          <p:cNvPr id="113" name="Google Shape;113;p22"/>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14" name="Google Shape;114;p22"/>
          <p:cNvPicPr preferRelativeResize="0"/>
          <p:nvPr/>
        </p:nvPicPr>
        <p:blipFill rotWithShape="1">
          <a:blip r:embed="rId3">
            <a:alphaModFix/>
          </a:blip>
          <a:srcRect/>
          <a:stretch/>
        </p:blipFill>
        <p:spPr>
          <a:xfrm>
            <a:off x="7617278" y="199117"/>
            <a:ext cx="1298122" cy="288832"/>
          </a:xfrm>
          <a:prstGeom prst="rect">
            <a:avLst/>
          </a:prstGeom>
          <a:noFill/>
          <a:ln>
            <a:noFill/>
          </a:ln>
        </p:spPr>
      </p:pic>
      <p:sp>
        <p:nvSpPr>
          <p:cNvPr id="115" name="Google Shape;115;p22"/>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16" name="Google Shape;116;p22"/>
          <p:cNvSpPr txBox="1">
            <a:spLocks noGrp="1"/>
          </p:cNvSpPr>
          <p:nvPr>
            <p:ph type="ctrTitle"/>
          </p:nvPr>
        </p:nvSpPr>
        <p:spPr>
          <a:xfrm>
            <a:off x="831613" y="1589312"/>
            <a:ext cx="6785700" cy="1206300"/>
          </a:xfrm>
          <a:prstGeom prst="rect">
            <a:avLst/>
          </a:prstGeom>
          <a:noFill/>
          <a:ln>
            <a:noFill/>
          </a:ln>
        </p:spPr>
        <p:txBody>
          <a:bodyPr spcFirstLastPara="1" wrap="square" lIns="68575" tIns="34275" rIns="68575" bIns="34275" anchor="t" anchorCtr="0">
            <a:noAutofit/>
          </a:bodyPr>
          <a:lstStyle>
            <a:lvl1pPr marR="0" lvl="0" algn="l" rtl="0">
              <a:lnSpc>
                <a:spcPct val="85000"/>
              </a:lnSpc>
              <a:spcBef>
                <a:spcPts val="0"/>
              </a:spcBef>
              <a:spcAft>
                <a:spcPts val="0"/>
              </a:spcAft>
              <a:buClr>
                <a:schemeClr val="dk1"/>
              </a:buClr>
              <a:buSzPts val="3400"/>
              <a:buFont typeface="Corbel"/>
              <a:buNone/>
              <a:defRPr sz="3400" b="1" i="0" u="none" strike="noStrike" cap="none">
                <a:solidFill>
                  <a:schemeClr val="dk1"/>
                </a:solidFill>
                <a:latin typeface="Corbel"/>
                <a:ea typeface="Corbel"/>
                <a:cs typeface="Corbel"/>
                <a:sym typeface="Corbel"/>
              </a:defRPr>
            </a:lvl1pPr>
            <a:lvl2pPr lvl="1" algn="l" rtl="0">
              <a:lnSpc>
                <a:spcPct val="100000"/>
              </a:lnSpc>
              <a:spcBef>
                <a:spcPts val="50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7" name="Google Shape;117;p22"/>
          <p:cNvSpPr txBox="1">
            <a:spLocks noGrp="1"/>
          </p:cNvSpPr>
          <p:nvPr>
            <p:ph type="subTitle" idx="1"/>
          </p:nvPr>
        </p:nvSpPr>
        <p:spPr>
          <a:xfrm>
            <a:off x="1422218" y="2955835"/>
            <a:ext cx="6195300" cy="8508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800"/>
              </a:spcBef>
              <a:spcAft>
                <a:spcPts val="0"/>
              </a:spcAft>
              <a:buClr>
                <a:schemeClr val="dk2"/>
              </a:buClr>
              <a:buSzPts val="2000"/>
              <a:buFont typeface="Corbel"/>
              <a:buNone/>
              <a:defRPr sz="2000" b="1" i="0" u="none" strike="noStrike" cap="none">
                <a:solidFill>
                  <a:schemeClr val="dk2"/>
                </a:solidFill>
                <a:latin typeface="Corbel"/>
                <a:ea typeface="Corbel"/>
                <a:cs typeface="Corbel"/>
                <a:sym typeface="Corbel"/>
              </a:defRPr>
            </a:lvl1pPr>
            <a:lvl2pPr marR="0" lvl="1" algn="ctr" rtl="0">
              <a:lnSpc>
                <a:spcPct val="90000"/>
              </a:lnSpc>
              <a:spcBef>
                <a:spcPts val="800"/>
              </a:spcBef>
              <a:spcAft>
                <a:spcPts val="0"/>
              </a:spcAft>
              <a:buClr>
                <a:schemeClr val="dk2"/>
              </a:buClr>
              <a:buSzPts val="1500"/>
              <a:buFont typeface="Arial"/>
              <a:buNone/>
              <a:defRPr sz="1500" b="0" i="0" u="none" strike="noStrike" cap="none">
                <a:solidFill>
                  <a:schemeClr val="dk2"/>
                </a:solidFill>
                <a:latin typeface="Arial"/>
                <a:ea typeface="Arial"/>
                <a:cs typeface="Arial"/>
                <a:sym typeface="Arial"/>
              </a:defRPr>
            </a:lvl2pPr>
            <a:lvl3pPr marR="0" lvl="2" algn="ctr" rtl="0">
              <a:lnSpc>
                <a:spcPct val="90000"/>
              </a:lnSpc>
              <a:spcBef>
                <a:spcPts val="800"/>
              </a:spcBef>
              <a:spcAft>
                <a:spcPts val="0"/>
              </a:spcAft>
              <a:buClr>
                <a:schemeClr val="accent1"/>
              </a:buClr>
              <a:buSzPts val="1400"/>
              <a:buFont typeface="Arial"/>
              <a:buNone/>
              <a:defRPr sz="1400" b="1" i="0" u="none" strike="noStrike" cap="none">
                <a:solidFill>
                  <a:schemeClr val="accent1"/>
                </a:solidFill>
                <a:latin typeface="Arial"/>
                <a:ea typeface="Arial"/>
                <a:cs typeface="Arial"/>
                <a:sym typeface="Arial"/>
              </a:defRPr>
            </a:lvl3pPr>
            <a:lvl4pPr marR="0" lvl="3" algn="ctr" rtl="0">
              <a:lnSpc>
                <a:spcPct val="90000"/>
              </a:lnSpc>
              <a:spcBef>
                <a:spcPts val="80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R="0" lvl="4" algn="ctr" rtl="0">
              <a:lnSpc>
                <a:spcPct val="90000"/>
              </a:lnSpc>
              <a:spcBef>
                <a:spcPts val="4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18" name="Google Shape;118;p22"/>
          <p:cNvSpPr txBox="1">
            <a:spLocks noGrp="1"/>
          </p:cNvSpPr>
          <p:nvPr>
            <p:ph type="sldNum" idx="12"/>
          </p:nvPr>
        </p:nvSpPr>
        <p:spPr>
          <a:xfrm>
            <a:off x="212741" y="4710940"/>
            <a:ext cx="305400" cy="219600"/>
          </a:xfrm>
          <a:prstGeom prst="rect">
            <a:avLst/>
          </a:prstGeom>
          <a:noFill/>
          <a:ln>
            <a:noFill/>
          </a:ln>
        </p:spPr>
        <p:txBody>
          <a:bodyPr spcFirstLastPara="1" wrap="square" lIns="68575" tIns="34275" rIns="68575" bIns="34275" anchor="ctr" anchorCtr="1">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
        <p:cNvGrpSpPr/>
        <p:nvPr/>
      </p:nvGrpSpPr>
      <p:grpSpPr>
        <a:xfrm>
          <a:off x="0" y="0"/>
          <a:ext cx="0" cy="0"/>
          <a:chOff x="0" y="0"/>
          <a:chExt cx="0" cy="0"/>
        </a:xfrm>
      </p:grpSpPr>
      <p:pic>
        <p:nvPicPr>
          <p:cNvPr id="10" name="Google Shape;10;p2"/>
          <p:cNvPicPr preferRelativeResize="0"/>
          <p:nvPr/>
        </p:nvPicPr>
        <p:blipFill>
          <a:blip r:embed="rId2"/>
          <a:stretch>
            <a:fillRect/>
          </a:stretch>
        </p:blipFill>
        <p:spPr>
          <a:xfrm>
            <a:off x="572" y="0"/>
            <a:ext cx="9144000" cy="5143500"/>
          </a:xfrm>
          <a:prstGeom prst="rect">
            <a:avLst/>
          </a:prstGeom>
          <a:noFill/>
          <a:ln>
            <a:noFill/>
          </a:ln>
        </p:spPr>
      </p:pic>
      <p:sp>
        <p:nvSpPr>
          <p:cNvPr id="5" name="Google Shape;141;p28">
            <a:extLst>
              <a:ext uri="{FF2B5EF4-FFF2-40B4-BE49-F238E27FC236}">
                <a16:creationId xmlns:a16="http://schemas.microsoft.com/office/drawing/2014/main" id="{8E8CFDC7-19E0-4C0E-93C9-498AFD0EA38D}"/>
              </a:ext>
            </a:extLst>
          </p:cNvPr>
          <p:cNvSpPr txBox="1">
            <a:spLocks noGrp="1"/>
          </p:cNvSpPr>
          <p:nvPr>
            <p:ph type="ctrTitle"/>
          </p:nvPr>
        </p:nvSpPr>
        <p:spPr>
          <a:xfrm>
            <a:off x="750300" y="2905350"/>
            <a:ext cx="8082000" cy="8991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US"/>
              <a:t>Click to edit Master title style</a:t>
            </a:r>
            <a:endParaRPr dirty="0"/>
          </a:p>
        </p:txBody>
      </p:sp>
      <p:sp>
        <p:nvSpPr>
          <p:cNvPr id="6" name="Google Shape;142;p28">
            <a:extLst>
              <a:ext uri="{FF2B5EF4-FFF2-40B4-BE49-F238E27FC236}">
                <a16:creationId xmlns:a16="http://schemas.microsoft.com/office/drawing/2014/main" id="{39FE1318-65A2-4401-B83E-5954CB29F7A9}"/>
              </a:ext>
            </a:extLst>
          </p:cNvPr>
          <p:cNvSpPr txBox="1">
            <a:spLocks noGrp="1"/>
          </p:cNvSpPr>
          <p:nvPr>
            <p:ph type="subTitle" idx="4294967295"/>
          </p:nvPr>
        </p:nvSpPr>
        <p:spPr>
          <a:xfrm>
            <a:off x="750300" y="3510275"/>
            <a:ext cx="8082000" cy="792600"/>
          </a:xfrm>
          <a:prstGeom prst="rect">
            <a:avLst/>
          </a:prstGeom>
        </p:spPr>
        <p:txBody>
          <a:bodyPr spcFirstLastPara="1" wrap="square" lIns="0" tIns="34275" rIns="68575" bIns="34275" anchor="t" anchorCtr="0">
            <a:noAutofit/>
          </a:bodyPr>
          <a:lstStyle/>
          <a:p>
            <a:pPr marL="0" lvl="0" indent="0" algn="l" rtl="0">
              <a:lnSpc>
                <a:spcPct val="115000"/>
              </a:lnSpc>
              <a:spcBef>
                <a:spcPts val="800"/>
              </a:spcBef>
              <a:spcAft>
                <a:spcPts val="0"/>
              </a:spcAft>
              <a:buNone/>
            </a:pPr>
            <a:r>
              <a:rPr lang="en-US"/>
              <a:t>Click to edit Master subtitle style</a:t>
            </a:r>
            <a:endParaRPr lang="en-US" dirty="0"/>
          </a:p>
        </p:txBody>
      </p:sp>
    </p:spTree>
    <p:extLst>
      <p:ext uri="{BB962C8B-B14F-4D97-AF65-F5344CB8AC3E}">
        <p14:creationId xmlns:p14="http://schemas.microsoft.com/office/powerpoint/2010/main" val="15335404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se Slide (No Content) 2">
  <p:cSld name="Base Slide (No Content)_4">
    <p:spTree>
      <p:nvGrpSpPr>
        <p:cNvPr id="1" name="Shape 119"/>
        <p:cNvGrpSpPr/>
        <p:nvPr/>
      </p:nvGrpSpPr>
      <p:grpSpPr>
        <a:xfrm>
          <a:off x="0" y="0"/>
          <a:ext cx="0" cy="0"/>
          <a:chOff x="0" y="0"/>
          <a:chExt cx="0" cy="0"/>
        </a:xfrm>
      </p:grpSpPr>
      <p:sp>
        <p:nvSpPr>
          <p:cNvPr id="120" name="Google Shape;120;p23"/>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21" name="Google Shape;121;p23"/>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_HEADER_3">
  <p:cSld name="SECTION_HEADER_3">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2150850"/>
            <a:ext cx="8520600" cy="841800"/>
          </a:xfrm>
          <a:prstGeom prst="rect">
            <a:avLst/>
          </a:prstGeom>
        </p:spPr>
        <p:txBody>
          <a:bodyPr spcFirstLastPara="1" wrap="square" lIns="0"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4" name="Google Shape;124;p2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se Slide (No Content) 3">
  <p:cSld name="Base Slide (No Content)_5">
    <p:spTree>
      <p:nvGrpSpPr>
        <p:cNvPr id="1" name="Shape 125"/>
        <p:cNvGrpSpPr/>
        <p:nvPr/>
      </p:nvGrpSpPr>
      <p:grpSpPr>
        <a:xfrm>
          <a:off x="0" y="0"/>
          <a:ext cx="0" cy="0"/>
          <a:chOff x="0" y="0"/>
          <a:chExt cx="0" cy="0"/>
        </a:xfrm>
      </p:grpSpPr>
      <p:sp>
        <p:nvSpPr>
          <p:cNvPr id="126" name="Google Shape;126;p25"/>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27" name="Google Shape;127;p25"/>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Slide - Split Layout (No WestEd Logo)">
  <p:cSld name="Content Slide - Split Layout (No WestEd Logo)">
    <p:spTree>
      <p:nvGrpSpPr>
        <p:cNvPr id="1" name="Shape 128"/>
        <p:cNvGrpSpPr/>
        <p:nvPr/>
      </p:nvGrpSpPr>
      <p:grpSpPr>
        <a:xfrm>
          <a:off x="0" y="0"/>
          <a:ext cx="0" cy="0"/>
          <a:chOff x="0" y="0"/>
          <a:chExt cx="0" cy="0"/>
        </a:xfrm>
      </p:grpSpPr>
      <p:sp>
        <p:nvSpPr>
          <p:cNvPr id="129" name="Google Shape;129;p26"/>
          <p:cNvSpPr txBox="1"/>
          <p:nvPr/>
        </p:nvSpPr>
        <p:spPr>
          <a:xfrm>
            <a:off x="270860" y="4824134"/>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a:solidFill>
                  <a:schemeClr val="lt1"/>
                </a:solidFill>
                <a:latin typeface="Trebuchet MS"/>
                <a:ea typeface="Trebuchet MS"/>
                <a:cs typeface="Trebuchet MS"/>
                <a:sym typeface="Trebuchet MS"/>
              </a:rPr>
              <a:t>‹#›</a:t>
            </a:fld>
            <a:endParaRPr sz="1000" b="1">
              <a:solidFill>
                <a:schemeClr val="lt1"/>
              </a:solidFill>
              <a:latin typeface="Trebuchet MS"/>
              <a:ea typeface="Trebuchet MS"/>
              <a:cs typeface="Trebuchet MS"/>
              <a:sym typeface="Trebuchet MS"/>
            </a:endParaRPr>
          </a:p>
        </p:txBody>
      </p:sp>
      <p:sp>
        <p:nvSpPr>
          <p:cNvPr id="130" name="Google Shape;130;p26"/>
          <p:cNvSpPr txBox="1">
            <a:spLocks noGrp="1"/>
          </p:cNvSpPr>
          <p:nvPr>
            <p:ph type="title"/>
          </p:nvPr>
        </p:nvSpPr>
        <p:spPr>
          <a:xfrm>
            <a:off x="447514" y="253720"/>
            <a:ext cx="8271900" cy="994200"/>
          </a:xfrm>
          <a:prstGeom prst="rect">
            <a:avLst/>
          </a:prstGeom>
          <a:noFill/>
          <a:ln>
            <a:noFill/>
          </a:ln>
        </p:spPr>
        <p:txBody>
          <a:bodyPr spcFirstLastPara="1" wrap="square" lIns="68575" tIns="34275" rIns="68575" bIns="0" anchor="b" anchorCtr="0">
            <a:noAutofit/>
          </a:bodyPr>
          <a:lstStyle>
            <a:lvl1pPr marR="0" lvl="0" algn="l" rtl="0">
              <a:lnSpc>
                <a:spcPct val="90000"/>
              </a:lnSpc>
              <a:spcBef>
                <a:spcPts val="0"/>
              </a:spcBef>
              <a:spcAft>
                <a:spcPts val="0"/>
              </a:spcAft>
              <a:buClr>
                <a:schemeClr val="dk1"/>
              </a:buClr>
              <a:buSzPts val="3400"/>
              <a:buFont typeface="Corbel"/>
              <a:buNone/>
              <a:defRPr sz="3400" b="1" i="0" u="none" strike="noStrike" cap="none">
                <a:solidFill>
                  <a:schemeClr val="dk1"/>
                </a:solidFill>
                <a:latin typeface="Corbel"/>
                <a:ea typeface="Corbel"/>
                <a:cs typeface="Corbel"/>
                <a:sym typeface="Corbel"/>
              </a:defRPr>
            </a:lvl1pPr>
            <a:lvl2pPr lvl="1" rtl="0">
              <a:spcBef>
                <a:spcPts val="50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1" name="Google Shape;131;p26"/>
          <p:cNvSpPr txBox="1">
            <a:spLocks noGrp="1"/>
          </p:cNvSpPr>
          <p:nvPr>
            <p:ph type="body" idx="1"/>
          </p:nvPr>
        </p:nvSpPr>
        <p:spPr>
          <a:xfrm>
            <a:off x="447514" y="1442665"/>
            <a:ext cx="4050900" cy="30666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2"/>
              </a:buClr>
              <a:buSzPts val="2100"/>
              <a:buFont typeface="Arial"/>
              <a:buNone/>
              <a:defRPr sz="2100" b="1" i="0" u="none" strike="noStrike" cap="none">
                <a:solidFill>
                  <a:schemeClr val="dk2"/>
                </a:solidFill>
                <a:latin typeface="Arial"/>
                <a:ea typeface="Arial"/>
                <a:cs typeface="Arial"/>
                <a:sym typeface="Arial"/>
              </a:defRPr>
            </a:lvl1pPr>
            <a:lvl2pPr marL="914400" marR="0" lvl="1" indent="-342900" algn="l" rtl="0">
              <a:lnSpc>
                <a:spcPct val="90000"/>
              </a:lnSpc>
              <a:spcBef>
                <a:spcPts val="8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3pPr>
            <a:lvl4pPr marL="1828800" marR="0" lvl="3"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2" name="Google Shape;132;p26"/>
          <p:cNvSpPr txBox="1">
            <a:spLocks noGrp="1"/>
          </p:cNvSpPr>
          <p:nvPr>
            <p:ph type="body" idx="2"/>
          </p:nvPr>
        </p:nvSpPr>
        <p:spPr>
          <a:xfrm>
            <a:off x="4602998" y="1442665"/>
            <a:ext cx="4116300" cy="30666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2"/>
              </a:buClr>
              <a:buSzPts val="2100"/>
              <a:buFont typeface="Arial"/>
              <a:buNone/>
              <a:defRPr sz="2100" b="1" i="0" u="none" strike="noStrike" cap="none">
                <a:solidFill>
                  <a:schemeClr val="dk2"/>
                </a:solidFill>
                <a:latin typeface="Arial"/>
                <a:ea typeface="Arial"/>
                <a:cs typeface="Arial"/>
                <a:sym typeface="Arial"/>
              </a:defRPr>
            </a:lvl1pPr>
            <a:lvl2pPr marL="914400" marR="0" lvl="1" indent="-342900" algn="l" rtl="0">
              <a:lnSpc>
                <a:spcPct val="90000"/>
              </a:lnSpc>
              <a:spcBef>
                <a:spcPts val="8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3pPr>
            <a:lvl4pPr marL="1828800" marR="0" lvl="3"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_AND_BODY_9">
  <p:cSld name="TITLE_AND_BODY_9">
    <p:spTree>
      <p:nvGrpSpPr>
        <p:cNvPr id="1" name="Shape 133"/>
        <p:cNvGrpSpPr/>
        <p:nvPr/>
      </p:nvGrpSpPr>
      <p:grpSpPr>
        <a:xfrm>
          <a:off x="0" y="0"/>
          <a:ext cx="0" cy="0"/>
          <a:chOff x="0" y="0"/>
          <a:chExt cx="0" cy="0"/>
        </a:xfrm>
      </p:grpSpPr>
      <p:sp>
        <p:nvSpPr>
          <p:cNvPr id="134" name="Google Shape;134;p27"/>
          <p:cNvSpPr txBox="1">
            <a:spLocks noGrp="1"/>
          </p:cNvSpPr>
          <p:nvPr>
            <p:ph type="title"/>
          </p:nvPr>
        </p:nvSpPr>
        <p:spPr>
          <a:xfrm>
            <a:off x="311700" y="445025"/>
            <a:ext cx="8520600" cy="572700"/>
          </a:xfrm>
          <a:prstGeom prst="rect">
            <a:avLst/>
          </a:prstGeom>
        </p:spPr>
        <p:txBody>
          <a:bodyPr spcFirstLastPara="1" wrap="square" lIns="0"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5" name="Google Shape;135;p27"/>
          <p:cNvSpPr txBox="1">
            <a:spLocks noGrp="1"/>
          </p:cNvSpPr>
          <p:nvPr>
            <p:ph type="body" idx="1"/>
          </p:nvPr>
        </p:nvSpPr>
        <p:spPr>
          <a:xfrm>
            <a:off x="311700" y="1152475"/>
            <a:ext cx="8520600" cy="3416400"/>
          </a:xfrm>
          <a:prstGeom prst="rect">
            <a:avLst/>
          </a:prstGeom>
        </p:spPr>
        <p:txBody>
          <a:bodyPr spcFirstLastPara="1" wrap="square" lIns="0" tIns="34275" rIns="68575" bIns="34275" anchor="t" anchorCtr="0">
            <a:noAutofit/>
          </a:bodyPr>
          <a:lstStyle>
            <a:lvl1pPr marL="457200" lvl="0" indent="-228600" rtl="0">
              <a:spcBef>
                <a:spcPts val="800"/>
              </a:spcBef>
              <a:spcAft>
                <a:spcPts val="0"/>
              </a:spcAft>
              <a:buSzPts val="2100"/>
              <a:buNone/>
              <a:defRPr/>
            </a:lvl1pPr>
            <a:lvl2pPr marL="914400" lvl="1" indent="-342900" rtl="0">
              <a:spcBef>
                <a:spcPts val="500"/>
              </a:spcBef>
              <a:spcAft>
                <a:spcPts val="0"/>
              </a:spcAft>
              <a:buSzPts val="1800"/>
              <a:buChar char="▪"/>
              <a:defRPr/>
            </a:lvl2pPr>
            <a:lvl3pPr marL="1371600" lvl="2" indent="-323850" rtl="0">
              <a:spcBef>
                <a:spcPts val="5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36" name="Google Shape;136;p2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16" name="Google Shape;16;p3"/>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17" name="Google Shape;17;p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2" name="Title 1">
            <a:extLst>
              <a:ext uri="{FF2B5EF4-FFF2-40B4-BE49-F238E27FC236}">
                <a16:creationId xmlns:a16="http://schemas.microsoft.com/office/drawing/2014/main" id="{315D9F6F-02F2-1E46-AD72-D66973A1B8DC}"/>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2671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3"/>
        <p:cNvGrpSpPr/>
        <p:nvPr/>
      </p:nvGrpSpPr>
      <p:grpSpPr>
        <a:xfrm>
          <a:off x="0" y="0"/>
          <a:ext cx="0" cy="0"/>
          <a:chOff x="0" y="0"/>
          <a:chExt cx="0" cy="0"/>
        </a:xfrm>
      </p:grpSpPr>
      <p:pic>
        <p:nvPicPr>
          <p:cNvPr id="14" name="Google Shape;14;p3"/>
          <p:cNvPicPr preferRelativeResize="0"/>
          <p:nvPr/>
        </p:nvPicPr>
        <p:blipFill>
          <a:blip r:embed="rId2"/>
          <a:stretch>
            <a:fillRect/>
          </a:stretch>
        </p:blipFill>
        <p:spPr>
          <a:xfrm>
            <a:off x="-11210" y="0"/>
            <a:ext cx="9154638" cy="5149484"/>
          </a:xfrm>
          <a:prstGeom prst="rect">
            <a:avLst/>
          </a:prstGeom>
          <a:noFill/>
          <a:ln>
            <a:noFill/>
          </a:ln>
        </p:spPr>
      </p:pic>
      <p:sp>
        <p:nvSpPr>
          <p:cNvPr id="16" name="Google Shape;16;p3"/>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17" name="Google Shape;17;p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 name="Title 1">
            <a:extLst>
              <a:ext uri="{FF2B5EF4-FFF2-40B4-BE49-F238E27FC236}">
                <a16:creationId xmlns:a16="http://schemas.microsoft.com/office/drawing/2014/main" id="{315D9F6F-02F2-1E46-AD72-D66973A1B8DC}"/>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29630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20" name="Google Shape;20;p4"/>
          <p:cNvSpPr txBox="1">
            <a:spLocks noGrp="1"/>
          </p:cNvSpPr>
          <p:nvPr>
            <p:ph type="title"/>
          </p:nvPr>
        </p:nvSpPr>
        <p:spPr>
          <a:xfrm>
            <a:off x="623888" y="1282304"/>
            <a:ext cx="7886700" cy="2139600"/>
          </a:xfrm>
          <a:prstGeom prst="rect">
            <a:avLst/>
          </a:prstGeom>
          <a:noFill/>
          <a:ln>
            <a:noFill/>
          </a:ln>
        </p:spPr>
        <p:txBody>
          <a:bodyPr spcFirstLastPara="1" wrap="square" lIns="0" tIns="34275" rIns="68575" bIns="34275" anchor="b" anchorCtr="0">
            <a:noAutofit/>
          </a:bodyPr>
          <a:lstStyle>
            <a:lvl1pPr marL="0" lvl="0" algn="l">
              <a:lnSpc>
                <a:spcPct val="90000"/>
              </a:lnSpc>
              <a:spcBef>
                <a:spcPts val="0"/>
              </a:spcBef>
              <a:spcAft>
                <a:spcPts val="0"/>
              </a:spcAft>
              <a:buClr>
                <a:srgbClr val="483692"/>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21" name="Google Shape;21;p4"/>
          <p:cNvSpPr txBox="1">
            <a:spLocks noGrp="1"/>
          </p:cNvSpPr>
          <p:nvPr>
            <p:ph type="body" idx="1"/>
          </p:nvPr>
        </p:nvSpPr>
        <p:spPr>
          <a:xfrm>
            <a:off x="623888" y="3442097"/>
            <a:ext cx="7886700" cy="11250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888888"/>
              </a:buClr>
              <a:buSzPts val="1800"/>
              <a:buNone/>
              <a:tabLst/>
              <a:defRPr sz="1800">
                <a:solidFill>
                  <a:srgbClr val="888888"/>
                </a:solidFill>
              </a:defRPr>
            </a:lvl1pPr>
            <a:lvl2pPr marL="914400" lvl="1" indent="-228600" algn="l">
              <a:lnSpc>
                <a:spcPct val="90000"/>
              </a:lnSpc>
              <a:spcBef>
                <a:spcPts val="500"/>
              </a:spcBef>
              <a:spcAft>
                <a:spcPts val="0"/>
              </a:spcAft>
              <a:buSzPts val="1500"/>
              <a:buNone/>
              <a:defRPr sz="1500">
                <a:solidFill>
                  <a:srgbClr val="888888"/>
                </a:solidFill>
              </a:defRPr>
            </a:lvl2pPr>
            <a:lvl3pPr marL="1371600" lvl="2" indent="-228600" algn="l">
              <a:lnSpc>
                <a:spcPct val="90000"/>
              </a:lnSpc>
              <a:spcBef>
                <a:spcPts val="5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pPr lvl="0"/>
            <a:r>
              <a:rPr lang="en-US"/>
              <a:t>Click to edit Master text styles</a:t>
            </a:r>
          </a:p>
        </p:txBody>
      </p:sp>
      <p:sp>
        <p:nvSpPr>
          <p:cNvPr id="22" name="Google Shape;22;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b="0" i="0" u="none" strike="noStrike" cap="none">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23" name="Google Shape;23;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b="0" i="0" u="none" strike="noStrike" cap="none">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24" name="Google Shape;24;p4"/>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27257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a:stretch/>
        </p:blipFill>
        <p:spPr>
          <a:xfrm>
            <a:off x="-11209" y="0"/>
            <a:ext cx="9154635" cy="5149484"/>
          </a:xfrm>
          <a:prstGeom prst="rect">
            <a:avLst/>
          </a:prstGeom>
          <a:noFill/>
          <a:ln>
            <a:noFill/>
          </a:ln>
        </p:spPr>
      </p:pic>
      <p:sp>
        <p:nvSpPr>
          <p:cNvPr id="27" name="Google Shape;27;p5"/>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L="0"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28" name="Google Shape;28;p5"/>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29" name="Google Shape;29;p5"/>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0523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ontent - No logo">
  <p:cSld name="1_Content - No logo">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2" name="Google Shape;32;p6"/>
          <p:cNvSpPr txBox="1">
            <a:spLocks noGrp="1"/>
          </p:cNvSpPr>
          <p:nvPr>
            <p:ph type="title"/>
          </p:nvPr>
        </p:nvSpPr>
        <p:spPr>
          <a:xfrm>
            <a:off x="1820498" y="1599028"/>
            <a:ext cx="6485301" cy="1306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34" name="Google Shape;34;p6"/>
          <p:cNvSpPr/>
          <p:nvPr/>
        </p:nvSpPr>
        <p:spPr>
          <a:xfrm>
            <a:off x="1820499" y="1423417"/>
            <a:ext cx="7323600" cy="70800"/>
          </a:xfrm>
          <a:prstGeom prst="rect">
            <a:avLst/>
          </a:prstGeom>
          <a:solidFill>
            <a:srgbClr val="72BD8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725571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R="0" lvl="0" algn="l" rtl="0">
              <a:lnSpc>
                <a:spcPct val="90000"/>
              </a:lnSpc>
              <a:spcBef>
                <a:spcPts val="0"/>
              </a:spcBef>
              <a:spcAft>
                <a:spcPts val="0"/>
              </a:spcAft>
              <a:buClr>
                <a:srgbClr val="483692"/>
              </a:buClr>
              <a:buSzPts val="3300"/>
              <a:buFont typeface="Arial"/>
              <a:buNone/>
              <a:defRPr sz="3300" b="1" i="0" u="none" strike="noStrike" cap="none">
                <a:solidFill>
                  <a:srgbClr val="483692"/>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marR="0" lvl="0" indent="-228600" algn="l" rtl="0">
              <a:lnSpc>
                <a:spcPct val="90000"/>
              </a:lnSpc>
              <a:spcBef>
                <a:spcPts val="800"/>
              </a:spcBef>
              <a:spcAft>
                <a:spcPts val="0"/>
              </a:spcAft>
              <a:buClr>
                <a:srgbClr val="548135"/>
              </a:buClr>
              <a:buSzPts val="2100"/>
              <a:buFont typeface="Noto Sans Symbols"/>
              <a:buNone/>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sp>
        <p:nvSpPr>
          <p:cNvPr id="8" name="Google Shape;8;p1"/>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1" i="0" u="none" strike="noStrike" cap="none">
                <a:solidFill>
                  <a:srgbClr val="483692"/>
                </a:solidFill>
                <a:latin typeface="Arial"/>
                <a:ea typeface="Arial"/>
                <a:cs typeface="Arial"/>
                <a:sym typeface="Arial"/>
              </a:defRPr>
            </a:lvl1pPr>
            <a:lvl2pPr marL="0" marR="0" lvl="1" indent="0" algn="r" rtl="0">
              <a:spcBef>
                <a:spcPts val="0"/>
              </a:spcBef>
              <a:buNone/>
              <a:defRPr sz="900" b="1" i="0" u="none" strike="noStrike" cap="none">
                <a:solidFill>
                  <a:srgbClr val="483692"/>
                </a:solidFill>
                <a:latin typeface="Arial"/>
                <a:ea typeface="Arial"/>
                <a:cs typeface="Arial"/>
                <a:sym typeface="Arial"/>
              </a:defRPr>
            </a:lvl2pPr>
            <a:lvl3pPr marL="0" marR="0" lvl="2" indent="0" algn="r" rtl="0">
              <a:spcBef>
                <a:spcPts val="0"/>
              </a:spcBef>
              <a:buNone/>
              <a:defRPr sz="900" b="1" i="0" u="none" strike="noStrike" cap="none">
                <a:solidFill>
                  <a:srgbClr val="483692"/>
                </a:solidFill>
                <a:latin typeface="Arial"/>
                <a:ea typeface="Arial"/>
                <a:cs typeface="Arial"/>
                <a:sym typeface="Arial"/>
              </a:defRPr>
            </a:lvl3pPr>
            <a:lvl4pPr marL="0" marR="0" lvl="3" indent="0" algn="r" rtl="0">
              <a:spcBef>
                <a:spcPts val="0"/>
              </a:spcBef>
              <a:buNone/>
              <a:defRPr sz="900" b="1" i="0" u="none" strike="noStrike" cap="none">
                <a:solidFill>
                  <a:srgbClr val="483692"/>
                </a:solidFill>
                <a:latin typeface="Arial"/>
                <a:ea typeface="Arial"/>
                <a:cs typeface="Arial"/>
                <a:sym typeface="Arial"/>
              </a:defRPr>
            </a:lvl4pPr>
            <a:lvl5pPr marL="0" marR="0" lvl="4" indent="0" algn="r" rtl="0">
              <a:spcBef>
                <a:spcPts val="0"/>
              </a:spcBef>
              <a:buNone/>
              <a:defRPr sz="900" b="1" i="0" u="none" strike="noStrike" cap="none">
                <a:solidFill>
                  <a:srgbClr val="483692"/>
                </a:solidFill>
                <a:latin typeface="Arial"/>
                <a:ea typeface="Arial"/>
                <a:cs typeface="Arial"/>
                <a:sym typeface="Arial"/>
              </a:defRPr>
            </a:lvl5pPr>
            <a:lvl6pPr marL="0" marR="0" lvl="5" indent="0" algn="r" rtl="0">
              <a:spcBef>
                <a:spcPts val="0"/>
              </a:spcBef>
              <a:buNone/>
              <a:defRPr sz="900" b="1" i="0" u="none" strike="noStrike" cap="none">
                <a:solidFill>
                  <a:srgbClr val="483692"/>
                </a:solidFill>
                <a:latin typeface="Arial"/>
                <a:ea typeface="Arial"/>
                <a:cs typeface="Arial"/>
                <a:sym typeface="Arial"/>
              </a:defRPr>
            </a:lvl6pPr>
            <a:lvl7pPr marL="0" marR="0" lvl="6" indent="0" algn="r" rtl="0">
              <a:spcBef>
                <a:spcPts val="0"/>
              </a:spcBef>
              <a:buNone/>
              <a:defRPr sz="900" b="1" i="0" u="none" strike="noStrike" cap="none">
                <a:solidFill>
                  <a:srgbClr val="483692"/>
                </a:solidFill>
                <a:latin typeface="Arial"/>
                <a:ea typeface="Arial"/>
                <a:cs typeface="Arial"/>
                <a:sym typeface="Arial"/>
              </a:defRPr>
            </a:lvl7pPr>
            <a:lvl8pPr marL="0" marR="0" lvl="7" indent="0" algn="r" rtl="0">
              <a:spcBef>
                <a:spcPts val="0"/>
              </a:spcBef>
              <a:buNone/>
              <a:defRPr sz="900" b="1" i="0" u="none" strike="noStrike" cap="none">
                <a:solidFill>
                  <a:srgbClr val="483692"/>
                </a:solidFill>
                <a:latin typeface="Arial"/>
                <a:ea typeface="Arial"/>
                <a:cs typeface="Arial"/>
                <a:sym typeface="Arial"/>
              </a:defRPr>
            </a:lvl8pPr>
            <a:lvl9pPr marL="0" marR="0" lvl="8" indent="0" algn="r" rtl="0">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R="0" lvl="0" algn="l" rtl="0">
              <a:lnSpc>
                <a:spcPct val="90000"/>
              </a:lnSpc>
              <a:spcBef>
                <a:spcPts val="0"/>
              </a:spcBef>
              <a:spcAft>
                <a:spcPts val="0"/>
              </a:spcAft>
              <a:buClr>
                <a:srgbClr val="483692"/>
              </a:buClr>
              <a:buSzPts val="3300"/>
              <a:buFont typeface="Arial"/>
              <a:buNone/>
              <a:defRPr sz="3300" b="1" i="0" u="none" strike="noStrike" cap="none">
                <a:solidFill>
                  <a:srgbClr val="483692"/>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marR="0" lvl="0" indent="-228600" algn="l" rtl="0">
              <a:lnSpc>
                <a:spcPct val="90000"/>
              </a:lnSpc>
              <a:spcBef>
                <a:spcPts val="800"/>
              </a:spcBef>
              <a:spcAft>
                <a:spcPts val="0"/>
              </a:spcAft>
              <a:buClr>
                <a:srgbClr val="548135"/>
              </a:buClr>
              <a:buSzPts val="2100"/>
              <a:buFont typeface="Noto Sans Symbols"/>
              <a:buNone/>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sp>
        <p:nvSpPr>
          <p:cNvPr id="8" name="Google Shape;8;p1"/>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1" i="0" u="none" strike="noStrike" cap="none">
                <a:solidFill>
                  <a:srgbClr val="483692"/>
                </a:solidFill>
                <a:latin typeface="Arial"/>
                <a:ea typeface="Arial"/>
                <a:cs typeface="Arial"/>
                <a:sym typeface="Arial"/>
              </a:defRPr>
            </a:lvl1pPr>
            <a:lvl2pPr marL="0" marR="0" lvl="1" indent="0" algn="r" rtl="0">
              <a:spcBef>
                <a:spcPts val="0"/>
              </a:spcBef>
              <a:buNone/>
              <a:defRPr sz="900" b="1" i="0" u="none" strike="noStrike" cap="none">
                <a:solidFill>
                  <a:srgbClr val="483692"/>
                </a:solidFill>
                <a:latin typeface="Arial"/>
                <a:ea typeface="Arial"/>
                <a:cs typeface="Arial"/>
                <a:sym typeface="Arial"/>
              </a:defRPr>
            </a:lvl2pPr>
            <a:lvl3pPr marL="0" marR="0" lvl="2" indent="0" algn="r" rtl="0">
              <a:spcBef>
                <a:spcPts val="0"/>
              </a:spcBef>
              <a:buNone/>
              <a:defRPr sz="900" b="1" i="0" u="none" strike="noStrike" cap="none">
                <a:solidFill>
                  <a:srgbClr val="483692"/>
                </a:solidFill>
                <a:latin typeface="Arial"/>
                <a:ea typeface="Arial"/>
                <a:cs typeface="Arial"/>
                <a:sym typeface="Arial"/>
              </a:defRPr>
            </a:lvl3pPr>
            <a:lvl4pPr marL="0" marR="0" lvl="3" indent="0" algn="r" rtl="0">
              <a:spcBef>
                <a:spcPts val="0"/>
              </a:spcBef>
              <a:buNone/>
              <a:defRPr sz="900" b="1" i="0" u="none" strike="noStrike" cap="none">
                <a:solidFill>
                  <a:srgbClr val="483692"/>
                </a:solidFill>
                <a:latin typeface="Arial"/>
                <a:ea typeface="Arial"/>
                <a:cs typeface="Arial"/>
                <a:sym typeface="Arial"/>
              </a:defRPr>
            </a:lvl4pPr>
            <a:lvl5pPr marL="0" marR="0" lvl="4" indent="0" algn="r" rtl="0">
              <a:spcBef>
                <a:spcPts val="0"/>
              </a:spcBef>
              <a:buNone/>
              <a:defRPr sz="900" b="1" i="0" u="none" strike="noStrike" cap="none">
                <a:solidFill>
                  <a:srgbClr val="483692"/>
                </a:solidFill>
                <a:latin typeface="Arial"/>
                <a:ea typeface="Arial"/>
                <a:cs typeface="Arial"/>
                <a:sym typeface="Arial"/>
              </a:defRPr>
            </a:lvl5pPr>
            <a:lvl6pPr marL="0" marR="0" lvl="5" indent="0" algn="r" rtl="0">
              <a:spcBef>
                <a:spcPts val="0"/>
              </a:spcBef>
              <a:buNone/>
              <a:defRPr sz="900" b="1" i="0" u="none" strike="noStrike" cap="none">
                <a:solidFill>
                  <a:srgbClr val="483692"/>
                </a:solidFill>
                <a:latin typeface="Arial"/>
                <a:ea typeface="Arial"/>
                <a:cs typeface="Arial"/>
                <a:sym typeface="Arial"/>
              </a:defRPr>
            </a:lvl6pPr>
            <a:lvl7pPr marL="0" marR="0" lvl="6" indent="0" algn="r" rtl="0">
              <a:spcBef>
                <a:spcPts val="0"/>
              </a:spcBef>
              <a:buNone/>
              <a:defRPr sz="900" b="1" i="0" u="none" strike="noStrike" cap="none">
                <a:solidFill>
                  <a:srgbClr val="483692"/>
                </a:solidFill>
                <a:latin typeface="Arial"/>
                <a:ea typeface="Arial"/>
                <a:cs typeface="Arial"/>
                <a:sym typeface="Arial"/>
              </a:defRPr>
            </a:lvl7pPr>
            <a:lvl8pPr marL="0" marR="0" lvl="7" indent="0" algn="r" rtl="0">
              <a:spcBef>
                <a:spcPts val="0"/>
              </a:spcBef>
              <a:buNone/>
              <a:defRPr sz="900" b="1" i="0" u="none" strike="noStrike" cap="none">
                <a:solidFill>
                  <a:srgbClr val="483692"/>
                </a:solidFill>
                <a:latin typeface="Arial"/>
                <a:ea typeface="Arial"/>
                <a:cs typeface="Arial"/>
                <a:sym typeface="Arial"/>
              </a:defRPr>
            </a:lvl8pPr>
            <a:lvl9pPr marL="0" marR="0" lvl="8" indent="0" algn="r" rtl="0">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54254847"/>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888888"/>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R="0" lvl="0" algn="l" rtl="0">
              <a:lnSpc>
                <a:spcPct val="90000"/>
              </a:lnSpc>
              <a:spcBef>
                <a:spcPts val="0"/>
              </a:spcBef>
              <a:spcAft>
                <a:spcPts val="0"/>
              </a:spcAft>
              <a:buClr>
                <a:srgbClr val="483692"/>
              </a:buClr>
              <a:buSzPts val="3300"/>
              <a:buFont typeface="Arial"/>
              <a:buNone/>
              <a:defRPr sz="3300" b="1" i="0" u="none" strike="noStrike" cap="none">
                <a:solidFill>
                  <a:srgbClr val="483692"/>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marR="0" lvl="0" indent="-228600" algn="l" rtl="0">
              <a:lnSpc>
                <a:spcPct val="90000"/>
              </a:lnSpc>
              <a:spcBef>
                <a:spcPts val="800"/>
              </a:spcBef>
              <a:spcAft>
                <a:spcPts val="0"/>
              </a:spcAft>
              <a:buClr>
                <a:srgbClr val="548135"/>
              </a:buClr>
              <a:buSzPts val="2100"/>
              <a:buFont typeface="Noto Sans Symbols"/>
              <a:buNone/>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1" i="0" u="none" strike="noStrike" cap="none">
                <a:solidFill>
                  <a:srgbClr val="483692"/>
                </a:solidFill>
                <a:latin typeface="Arial"/>
                <a:ea typeface="Arial"/>
                <a:cs typeface="Arial"/>
                <a:sym typeface="Arial"/>
              </a:defRPr>
            </a:lvl1pPr>
            <a:lvl2pPr marL="0" marR="0" lvl="1" indent="0" algn="r" rtl="0">
              <a:spcBef>
                <a:spcPts val="0"/>
              </a:spcBef>
              <a:buNone/>
              <a:defRPr sz="900" b="1" i="0" u="none" strike="noStrike" cap="none">
                <a:solidFill>
                  <a:srgbClr val="483692"/>
                </a:solidFill>
                <a:latin typeface="Arial"/>
                <a:ea typeface="Arial"/>
                <a:cs typeface="Arial"/>
                <a:sym typeface="Arial"/>
              </a:defRPr>
            </a:lvl2pPr>
            <a:lvl3pPr marL="0" marR="0" lvl="2" indent="0" algn="r" rtl="0">
              <a:spcBef>
                <a:spcPts val="0"/>
              </a:spcBef>
              <a:buNone/>
              <a:defRPr sz="900" b="1" i="0" u="none" strike="noStrike" cap="none">
                <a:solidFill>
                  <a:srgbClr val="483692"/>
                </a:solidFill>
                <a:latin typeface="Arial"/>
                <a:ea typeface="Arial"/>
                <a:cs typeface="Arial"/>
                <a:sym typeface="Arial"/>
              </a:defRPr>
            </a:lvl3pPr>
            <a:lvl4pPr marL="0" marR="0" lvl="3" indent="0" algn="r" rtl="0">
              <a:spcBef>
                <a:spcPts val="0"/>
              </a:spcBef>
              <a:buNone/>
              <a:defRPr sz="900" b="1" i="0" u="none" strike="noStrike" cap="none">
                <a:solidFill>
                  <a:srgbClr val="483692"/>
                </a:solidFill>
                <a:latin typeface="Arial"/>
                <a:ea typeface="Arial"/>
                <a:cs typeface="Arial"/>
                <a:sym typeface="Arial"/>
              </a:defRPr>
            </a:lvl4pPr>
            <a:lvl5pPr marL="0" marR="0" lvl="4" indent="0" algn="r" rtl="0">
              <a:spcBef>
                <a:spcPts val="0"/>
              </a:spcBef>
              <a:buNone/>
              <a:defRPr sz="900" b="1" i="0" u="none" strike="noStrike" cap="none">
                <a:solidFill>
                  <a:srgbClr val="483692"/>
                </a:solidFill>
                <a:latin typeface="Arial"/>
                <a:ea typeface="Arial"/>
                <a:cs typeface="Arial"/>
                <a:sym typeface="Arial"/>
              </a:defRPr>
            </a:lvl5pPr>
            <a:lvl6pPr marL="0" marR="0" lvl="5" indent="0" algn="r" rtl="0">
              <a:spcBef>
                <a:spcPts val="0"/>
              </a:spcBef>
              <a:buNone/>
              <a:defRPr sz="900" b="1" i="0" u="none" strike="noStrike" cap="none">
                <a:solidFill>
                  <a:srgbClr val="483692"/>
                </a:solidFill>
                <a:latin typeface="Arial"/>
                <a:ea typeface="Arial"/>
                <a:cs typeface="Arial"/>
                <a:sym typeface="Arial"/>
              </a:defRPr>
            </a:lvl6pPr>
            <a:lvl7pPr marL="0" marR="0" lvl="6" indent="0" algn="r" rtl="0">
              <a:spcBef>
                <a:spcPts val="0"/>
              </a:spcBef>
              <a:buNone/>
              <a:defRPr sz="900" b="1" i="0" u="none" strike="noStrike" cap="none">
                <a:solidFill>
                  <a:srgbClr val="483692"/>
                </a:solidFill>
                <a:latin typeface="Arial"/>
                <a:ea typeface="Arial"/>
                <a:cs typeface="Arial"/>
                <a:sym typeface="Arial"/>
              </a:defRPr>
            </a:lvl7pPr>
            <a:lvl8pPr marL="0" marR="0" lvl="7" indent="0" algn="r" rtl="0">
              <a:spcBef>
                <a:spcPts val="0"/>
              </a:spcBef>
              <a:buNone/>
              <a:defRPr sz="900" b="1" i="0" u="none" strike="noStrike" cap="none">
                <a:solidFill>
                  <a:srgbClr val="483692"/>
                </a:solidFill>
                <a:latin typeface="Arial"/>
                <a:ea typeface="Arial"/>
                <a:cs typeface="Arial"/>
                <a:sym typeface="Arial"/>
              </a:defRPr>
            </a:lvl8pPr>
            <a:lvl9pPr marL="0" marR="0" lvl="8" indent="0" algn="r" rtl="0">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723" r:id="rId2"/>
    <p:sldLayoutId id="2147483650" r:id="rId3"/>
    <p:sldLayoutId id="2147483724" r:id="rId4"/>
    <p:sldLayoutId id="2147483725"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www.wested.org/wested-insights/rel-west-data-based-inquiry-cycles/" TargetMode="External"/><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hyperlink" Target="https://www.ascd.org/el/articles/the-culture-builder" TargetMode="External"/><Relationship Id="rId2" Type="http://schemas.openxmlformats.org/officeDocument/2006/relationships/hyperlink" Target="https://dschool.stanford.edu/resources/equity-centered-design-framework" TargetMode="External"/><Relationship Id="rId1" Type="http://schemas.openxmlformats.org/officeDocument/2006/relationships/slideLayout" Target="../slideLayouts/slideLayout5.xml"/><Relationship Id="rId5" Type="http://schemas.openxmlformats.org/officeDocument/2006/relationships/hyperlink" Target="https://www.carnegiefoundation.org/" TargetMode="External"/><Relationship Id="rId4" Type="http://schemas.openxmlformats.org/officeDocument/2006/relationships/hyperlink" Target="https://dschool.stanford.edu/resources/the-bootcamp-bootleg"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journals.sagepub.com/stoken/rbtfl/hYeKyHG/tlbNA/full" TargetMode="External"/><Relationship Id="rId7" Type="http://schemas.openxmlformats.org/officeDocument/2006/relationships/hyperlink" Target="https://heckmanequation.org/resource/starts-at-birth/" TargetMode="External"/><Relationship Id="rId2" Type="http://schemas.openxmlformats.org/officeDocument/2006/relationships/hyperlink" Target="https://doi.org/10.1037/a0032896" TargetMode="External"/><Relationship Id="rId1" Type="http://schemas.openxmlformats.org/officeDocument/2006/relationships/slideLayout" Target="../slideLayouts/slideLayout5.xml"/><Relationship Id="rId6" Type="http://schemas.openxmlformats.org/officeDocument/2006/relationships/hyperlink" Target="https://ies.ed.gov/ncee/wwc/PracticeGuide/12" TargetMode="External"/><Relationship Id="rId5" Type="http://schemas.openxmlformats.org/officeDocument/2006/relationships/hyperlink" Target="https://www.wested.org/wested-insights/rel-west-data-based-inquiry-cycles/" TargetMode="External"/><Relationship Id="rId4" Type="http://schemas.openxmlformats.org/officeDocument/2006/relationships/hyperlink" Target="https://doi.org/10.1016/j.tate.2009.02.019"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edpolicyinca.org/publications/continuous-improvement-practice" TargetMode="External"/><Relationship Id="rId7" Type="http://schemas.openxmlformats.org/officeDocument/2006/relationships/hyperlink" Target="https://www.ies.ncsu.edu/blog/how-to-conduct-needs-assessment-part-1-what-is-it-and-why-do-it/" TargetMode="External"/><Relationship Id="rId2" Type="http://schemas.openxmlformats.org/officeDocument/2006/relationships/hyperlink" Target="https://doi.org/10.1080/09243453.2012.731004" TargetMode="External"/><Relationship Id="rId1" Type="http://schemas.openxmlformats.org/officeDocument/2006/relationships/slideLayout" Target="../slideLayouts/slideLayout5.xml"/><Relationship Id="rId6" Type="http://schemas.openxmlformats.org/officeDocument/2006/relationships/hyperlink" Target="https://doi.org/10.3758/bf03202454" TargetMode="External"/><Relationship Id="rId5" Type="http://schemas.openxmlformats.org/officeDocument/2006/relationships/hyperlink" Target="https://www.nationalequityproject.org/" TargetMode="External"/><Relationship Id="rId4" Type="http://schemas.openxmlformats.org/officeDocument/2006/relationships/hyperlink" Target="https://www.fsg.org/publications/water_of_systems_chang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2"/>
        <p:cNvGrpSpPr/>
        <p:nvPr/>
      </p:nvGrpSpPr>
      <p:grpSpPr>
        <a:xfrm>
          <a:off x="0" y="0"/>
          <a:ext cx="0" cy="0"/>
          <a:chOff x="0" y="0"/>
          <a:chExt cx="0" cy="0"/>
        </a:xfrm>
      </p:grpSpPr>
      <p:sp>
        <p:nvSpPr>
          <p:cNvPr id="9" name="Google Shape;141;p28">
            <a:extLst>
              <a:ext uri="{FF2B5EF4-FFF2-40B4-BE49-F238E27FC236}">
                <a16:creationId xmlns:a16="http://schemas.microsoft.com/office/drawing/2014/main" id="{96C04162-3B28-4C28-BF38-FEEB75904EF6}"/>
              </a:ext>
            </a:extLst>
          </p:cNvPr>
          <p:cNvSpPr txBox="1">
            <a:spLocks noGrp="1"/>
          </p:cNvSpPr>
          <p:nvPr>
            <p:ph type="ctrTitle"/>
          </p:nvPr>
        </p:nvSpPr>
        <p:spPr>
          <a:xfrm>
            <a:off x="750300" y="2861808"/>
            <a:ext cx="8082000" cy="899100"/>
          </a:xfrm>
          <a:prstGeom prst="rect">
            <a:avLst/>
          </a:prstGeom>
        </p:spPr>
        <p:txBody>
          <a:bodyPr spcFirstLastPara="1" wrap="square" lIns="0" tIns="34275" rIns="68575" bIns="34275" anchor="ctr" anchorCtr="0">
            <a:noAutofit/>
          </a:bodyPr>
          <a:lstStyle/>
          <a:p>
            <a:pPr>
              <a:lnSpc>
                <a:spcPct val="80000"/>
              </a:lnSpc>
            </a:pPr>
            <a:r>
              <a:rPr lang="en" sz="2900" dirty="0"/>
              <a:t>Facilitating Improvement in Teacher Practice</a:t>
            </a:r>
            <a:endParaRPr lang="en-US" dirty="0"/>
          </a:p>
        </p:txBody>
      </p:sp>
      <p:sp>
        <p:nvSpPr>
          <p:cNvPr id="4" name="Google Shape;142;p28">
            <a:extLst>
              <a:ext uri="{FF2B5EF4-FFF2-40B4-BE49-F238E27FC236}">
                <a16:creationId xmlns:a16="http://schemas.microsoft.com/office/drawing/2014/main" id="{DD311658-3CCC-4BDE-BF66-A7FD1922EA57}"/>
              </a:ext>
            </a:extLst>
          </p:cNvPr>
          <p:cNvSpPr txBox="1">
            <a:spLocks/>
          </p:cNvSpPr>
          <p:nvPr/>
        </p:nvSpPr>
        <p:spPr>
          <a:xfrm>
            <a:off x="750300" y="3510275"/>
            <a:ext cx="8082000" cy="792600"/>
          </a:xfrm>
          <a:prstGeom prst="rect">
            <a:avLst/>
          </a:prstGeom>
        </p:spPr>
        <p:txBody>
          <a:bodyPr spcFirstLastPara="1" wrap="square" lIns="0" tIns="34275" rIns="68575" bIns="3427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888888"/>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spcBef>
                <a:spcPts val="800"/>
              </a:spcBef>
              <a:buClr>
                <a:srgbClr val="483692"/>
              </a:buClr>
              <a:buSzPts val="1800"/>
            </a:pPr>
            <a:r>
              <a:rPr lang="en-US" sz="1800" b="1" dirty="0">
                <a:solidFill>
                  <a:srgbClr val="483692"/>
                </a:solidFill>
              </a:rPr>
              <a:t>Learning Module 2</a:t>
            </a:r>
          </a:p>
          <a:p>
            <a:pPr>
              <a:lnSpc>
                <a:spcPct val="115000"/>
              </a:lnSpc>
              <a:spcBef>
                <a:spcPts val="800"/>
              </a:spcBef>
              <a:spcAft>
                <a:spcPts val="500"/>
              </a:spcAft>
              <a:buClr>
                <a:srgbClr val="483692"/>
              </a:buClr>
              <a:buSzPts val="1800"/>
            </a:pPr>
            <a:r>
              <a:rPr lang="en-US" sz="1800" b="1">
                <a:solidFill>
                  <a:srgbClr val="483692"/>
                </a:solidFill>
              </a:rPr>
              <a:t>Systems Change</a:t>
            </a:r>
            <a:endParaRPr lang="en-US" sz="1800" b="1" dirty="0">
              <a:solidFill>
                <a:srgbClr val="48369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84"/>
        <p:cNvGrpSpPr/>
        <p:nvPr/>
      </p:nvGrpSpPr>
      <p:grpSpPr>
        <a:xfrm>
          <a:off x="0" y="0"/>
          <a:ext cx="0" cy="0"/>
          <a:chOff x="0" y="0"/>
          <a:chExt cx="0" cy="0"/>
        </a:xfrm>
      </p:grpSpPr>
      <p:sp>
        <p:nvSpPr>
          <p:cNvPr id="185" name="Google Shape;185;p30"/>
          <p:cNvSpPr txBox="1">
            <a:spLocks noGrp="1"/>
          </p:cNvSpPr>
          <p:nvPr>
            <p:ph type="title"/>
          </p:nvPr>
        </p:nvSpPr>
        <p:spPr>
          <a:xfrm>
            <a:off x="1820501" y="1599025"/>
            <a:ext cx="5025300" cy="1306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Definition of a system</a:t>
            </a:r>
            <a:endParaRPr dirty="0"/>
          </a:p>
        </p:txBody>
      </p:sp>
      <p:sp>
        <p:nvSpPr>
          <p:cNvPr id="2" name="Slide Number Placeholder 1">
            <a:extLst>
              <a:ext uri="{FF2B5EF4-FFF2-40B4-BE49-F238E27FC236}">
                <a16:creationId xmlns:a16="http://schemas.microsoft.com/office/drawing/2014/main" id="{B408BF69-7C88-4C7A-996B-D403DA090E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31"/>
          <p:cNvSpPr txBox="1">
            <a:spLocks noGrp="1"/>
          </p:cNvSpPr>
          <p:nvPr>
            <p:ph type="body" idx="1"/>
          </p:nvPr>
        </p:nvSpPr>
        <p:spPr>
          <a:prstGeom prst="rect">
            <a:avLst/>
          </a:prstGeom>
          <a:noFill/>
          <a:ln>
            <a:noFill/>
          </a:ln>
        </p:spPr>
        <p:txBody>
          <a:bodyPr spcFirstLastPara="1" wrap="square" lIns="0" tIns="34275" rIns="68575" bIns="34275" anchor="t" anchorCtr="0">
            <a:noAutofit/>
          </a:bodyPr>
          <a:lstStyle/>
          <a:p>
            <a:r>
              <a:rPr lang="en" dirty="0">
                <a:sym typeface="Calibri"/>
              </a:rPr>
              <a:t>A system is an interacting or interdependent group of things that form a unified whole.</a:t>
            </a:r>
          </a:p>
          <a:p>
            <a:pPr>
              <a:spcBef>
                <a:spcPts val="1200"/>
              </a:spcBef>
            </a:pPr>
            <a:r>
              <a:rPr lang="en" dirty="0">
                <a:sym typeface="Calibri"/>
              </a:rPr>
              <a:t>An organizational system is “characterized by a set of interactions among the people who work there, the tools and materials they have at their disposal, and the processes through which these people and resources join together to accomplish its goals.” </a:t>
            </a:r>
            <a:endParaRPr dirty="0">
              <a:sym typeface="Calibri"/>
            </a:endParaRPr>
          </a:p>
        </p:txBody>
      </p:sp>
      <p:sp>
        <p:nvSpPr>
          <p:cNvPr id="190" name="Google Shape;190;p31"/>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What is a system?</a:t>
            </a:r>
            <a:endParaRPr dirty="0"/>
          </a:p>
        </p:txBody>
      </p:sp>
      <p:sp>
        <p:nvSpPr>
          <p:cNvPr id="2" name="Slide Number Placeholder 1">
            <a:extLst>
              <a:ext uri="{FF2B5EF4-FFF2-40B4-BE49-F238E27FC236}">
                <a16:creationId xmlns:a16="http://schemas.microsoft.com/office/drawing/2014/main" id="{A286B4D4-9C69-4D66-AF34-5344D815F1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3" name="TextBox 2">
            <a:extLst>
              <a:ext uri="{FF2B5EF4-FFF2-40B4-BE49-F238E27FC236}">
                <a16:creationId xmlns:a16="http://schemas.microsoft.com/office/drawing/2014/main" id="{A1BD88EC-F3F6-46EB-9236-452AF836892C}"/>
              </a:ext>
            </a:extLst>
          </p:cNvPr>
          <p:cNvSpPr txBox="1"/>
          <p:nvPr/>
        </p:nvSpPr>
        <p:spPr>
          <a:xfrm>
            <a:off x="628649" y="4321419"/>
            <a:ext cx="454562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dirty="0">
                <a:solidFill>
                  <a:srgbClr val="888888"/>
                </a:solidFill>
                <a:latin typeface="Arial"/>
              </a:rPr>
              <a:t>Source: Bryk, Gomez, Grunow, &amp; LeMahieu (2015).</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32"/>
          <p:cNvSpPr txBox="1">
            <a:spLocks noGrp="1"/>
          </p:cNvSpPr>
          <p:nvPr>
            <p:ph type="body" idx="1"/>
          </p:nvPr>
        </p:nvSpPr>
        <p:spPr>
          <a:xfrm>
            <a:off x="628650" y="1268050"/>
            <a:ext cx="3406500" cy="3263400"/>
          </a:xfrm>
          <a:prstGeom prst="rect">
            <a:avLst/>
          </a:prstGeom>
          <a:noFill/>
          <a:ln>
            <a:noFill/>
          </a:ln>
        </p:spPr>
        <p:txBody>
          <a:bodyPr spcFirstLastPara="1" wrap="square" lIns="0" tIns="34275" rIns="68575" bIns="34275" anchor="t" anchorCtr="0">
            <a:noAutofit/>
          </a:bodyPr>
          <a:lstStyle/>
          <a:p>
            <a:r>
              <a:rPr lang="en" dirty="0">
                <a:sym typeface="Calibri"/>
              </a:rPr>
              <a:t>Our public school system exists as systems within systems. This is a complex system.</a:t>
            </a:r>
            <a:endParaRPr dirty="0">
              <a:sym typeface="Calibri"/>
            </a:endParaRPr>
          </a:p>
        </p:txBody>
      </p:sp>
      <p:sp>
        <p:nvSpPr>
          <p:cNvPr id="196" name="Google Shape;196;p32"/>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a:t>What is a system?</a:t>
            </a:r>
            <a:endParaRPr/>
          </a:p>
        </p:txBody>
      </p:sp>
      <p:pic>
        <p:nvPicPr>
          <p:cNvPr id="198" name="Google Shape;198;p32"/>
          <p:cNvPicPr preferRelativeResize="0"/>
          <p:nvPr/>
        </p:nvPicPr>
        <p:blipFill>
          <a:blip r:embed="rId3">
            <a:alphaModFix/>
          </a:blip>
          <a:stretch>
            <a:fillRect/>
          </a:stretch>
        </p:blipFill>
        <p:spPr>
          <a:xfrm>
            <a:off x="4572000" y="725703"/>
            <a:ext cx="3722750" cy="3508475"/>
          </a:xfrm>
          <a:prstGeom prst="rect">
            <a:avLst/>
          </a:prstGeom>
          <a:noFill/>
          <a:ln>
            <a:noFill/>
          </a:ln>
        </p:spPr>
      </p:pic>
      <p:sp>
        <p:nvSpPr>
          <p:cNvPr id="2" name="Slide Number Placeholder 1">
            <a:extLst>
              <a:ext uri="{FF2B5EF4-FFF2-40B4-BE49-F238E27FC236}">
                <a16:creationId xmlns:a16="http://schemas.microsoft.com/office/drawing/2014/main" id="{B69C9B0F-F319-42A4-A6C8-168908F0B4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3"/>
          <p:cNvSpPr txBox="1">
            <a:spLocks noGrp="1"/>
          </p:cNvSpPr>
          <p:nvPr>
            <p:ph type="title"/>
          </p:nvPr>
        </p:nvSpPr>
        <p:spPr>
          <a:xfrm>
            <a:off x="628650" y="220054"/>
            <a:ext cx="7886700" cy="994200"/>
          </a:xfrm>
          <a:prstGeom prst="rect">
            <a:avLst/>
          </a:prstGeom>
          <a:noFill/>
          <a:ln>
            <a:noFill/>
          </a:ln>
        </p:spPr>
        <p:txBody>
          <a:bodyPr spcFirstLastPara="1" wrap="square" lIns="0" tIns="34275" rIns="68575" bIns="34275" anchor="ctr" anchorCtr="0">
            <a:noAutofit/>
          </a:bodyPr>
          <a:lstStyle/>
          <a:p>
            <a:r>
              <a:rPr lang="en" dirty="0"/>
              <a:t>What is a system?</a:t>
            </a:r>
            <a:endParaRPr dirty="0"/>
          </a:p>
        </p:txBody>
      </p:sp>
      <p:sp>
        <p:nvSpPr>
          <p:cNvPr id="204" name="Google Shape;204;p33"/>
          <p:cNvSpPr txBox="1">
            <a:spLocks noGrp="1"/>
          </p:cNvSpPr>
          <p:nvPr>
            <p:ph type="body" idx="1"/>
          </p:nvPr>
        </p:nvSpPr>
        <p:spPr>
          <a:xfrm>
            <a:off x="4414150" y="1369225"/>
            <a:ext cx="4101300" cy="3263400"/>
          </a:xfrm>
          <a:prstGeom prst="rect">
            <a:avLst/>
          </a:prstGeom>
          <a:noFill/>
          <a:ln>
            <a:noFill/>
          </a:ln>
        </p:spPr>
        <p:txBody>
          <a:bodyPr spcFirstLastPara="1" wrap="square" lIns="0" tIns="34275" rIns="68575" bIns="34275" anchor="t" anchorCtr="0">
            <a:noAutofit/>
          </a:bodyPr>
          <a:lstStyle/>
          <a:p>
            <a:r>
              <a:rPr lang="en" dirty="0">
                <a:sym typeface="Calibri"/>
              </a:rPr>
              <a:t>Complex systems are made up of many parts interacting with one another and their environment in multiple ways. </a:t>
            </a:r>
            <a:endParaRPr dirty="0">
              <a:sym typeface="Calibri"/>
            </a:endParaRPr>
          </a:p>
          <a:p>
            <a:pPr>
              <a:spcBef>
                <a:spcPts val="1200"/>
              </a:spcBef>
            </a:pPr>
            <a:r>
              <a:rPr lang="en" dirty="0">
                <a:sym typeface="Calibri"/>
              </a:rPr>
              <a:t>These parts form networks that constantly interact with one another.</a:t>
            </a:r>
            <a:endParaRPr dirty="0">
              <a:sym typeface="Calibri"/>
            </a:endParaRPr>
          </a:p>
          <a:p>
            <a:endParaRPr dirty="0">
              <a:sym typeface="Calibri"/>
            </a:endParaRPr>
          </a:p>
        </p:txBody>
      </p:sp>
      <p:pic>
        <p:nvPicPr>
          <p:cNvPr id="205" name="Google Shape;205;p33"/>
          <p:cNvPicPr preferRelativeResize="0"/>
          <p:nvPr/>
        </p:nvPicPr>
        <p:blipFill>
          <a:blip r:embed="rId3">
            <a:alphaModFix amt="83000"/>
          </a:blip>
          <a:stretch>
            <a:fillRect/>
          </a:stretch>
        </p:blipFill>
        <p:spPr>
          <a:xfrm>
            <a:off x="328475" y="984625"/>
            <a:ext cx="3846701" cy="3846701"/>
          </a:xfrm>
          <a:prstGeom prst="rect">
            <a:avLst/>
          </a:prstGeom>
          <a:noFill/>
          <a:ln>
            <a:noFill/>
          </a:ln>
        </p:spPr>
      </p:pic>
      <p:sp>
        <p:nvSpPr>
          <p:cNvPr id="206" name="Google Shape;206;p33"/>
          <p:cNvSpPr txBox="1"/>
          <p:nvPr/>
        </p:nvSpPr>
        <p:spPr>
          <a:xfrm>
            <a:off x="2427125" y="4388950"/>
            <a:ext cx="390000" cy="5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33"/>
          <p:cNvSpPr txBox="1"/>
          <p:nvPr/>
        </p:nvSpPr>
        <p:spPr>
          <a:xfrm>
            <a:off x="2452275" y="4426675"/>
            <a:ext cx="704100" cy="15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Calibri"/>
                <a:ea typeface="Calibri"/>
                <a:cs typeface="Calibri"/>
                <a:sym typeface="Calibri"/>
              </a:rPr>
              <a:t>Federal</a:t>
            </a:r>
            <a:endParaRPr sz="1000">
              <a:latin typeface="Calibri"/>
              <a:ea typeface="Calibri"/>
              <a:cs typeface="Calibri"/>
              <a:sym typeface="Calibri"/>
            </a:endParaRPr>
          </a:p>
        </p:txBody>
      </p:sp>
      <p:sp>
        <p:nvSpPr>
          <p:cNvPr id="208" name="Google Shape;208;p33"/>
          <p:cNvSpPr txBox="1"/>
          <p:nvPr/>
        </p:nvSpPr>
        <p:spPr>
          <a:xfrm>
            <a:off x="2025475" y="2490000"/>
            <a:ext cx="452700" cy="15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State</a:t>
            </a:r>
            <a:endParaRPr sz="1000">
              <a:latin typeface="Calibri"/>
              <a:ea typeface="Calibri"/>
              <a:cs typeface="Calibri"/>
              <a:sym typeface="Calibri"/>
            </a:endParaRPr>
          </a:p>
        </p:txBody>
      </p:sp>
      <p:sp>
        <p:nvSpPr>
          <p:cNvPr id="209" name="Google Shape;209;p33"/>
          <p:cNvSpPr txBox="1"/>
          <p:nvPr/>
        </p:nvSpPr>
        <p:spPr>
          <a:xfrm>
            <a:off x="1442615" y="1823500"/>
            <a:ext cx="704100" cy="15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latin typeface="Calibri"/>
                <a:ea typeface="Calibri"/>
                <a:cs typeface="Calibri"/>
                <a:sym typeface="Calibri"/>
              </a:rPr>
              <a:t>County</a:t>
            </a:r>
            <a:endParaRPr sz="1000" dirty="0">
              <a:latin typeface="Calibri"/>
              <a:ea typeface="Calibri"/>
              <a:cs typeface="Calibri"/>
              <a:sym typeface="Calibri"/>
            </a:endParaRPr>
          </a:p>
        </p:txBody>
      </p:sp>
      <p:sp>
        <p:nvSpPr>
          <p:cNvPr id="210" name="Google Shape;210;p33"/>
          <p:cNvSpPr txBox="1"/>
          <p:nvPr/>
        </p:nvSpPr>
        <p:spPr>
          <a:xfrm>
            <a:off x="2434345" y="1823500"/>
            <a:ext cx="704100" cy="15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latin typeface="Calibri"/>
                <a:ea typeface="Calibri"/>
                <a:cs typeface="Calibri"/>
                <a:sym typeface="Calibri"/>
              </a:rPr>
              <a:t>County</a:t>
            </a:r>
            <a:endParaRPr sz="1000" dirty="0">
              <a:latin typeface="Calibri"/>
              <a:ea typeface="Calibri"/>
              <a:cs typeface="Calibri"/>
              <a:sym typeface="Calibri"/>
            </a:endParaRPr>
          </a:p>
        </p:txBody>
      </p:sp>
      <p:sp>
        <p:nvSpPr>
          <p:cNvPr id="211" name="Google Shape;211;p33"/>
          <p:cNvSpPr txBox="1"/>
          <p:nvPr/>
        </p:nvSpPr>
        <p:spPr>
          <a:xfrm>
            <a:off x="1115005" y="2832525"/>
            <a:ext cx="704100" cy="15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latin typeface="Calibri"/>
                <a:ea typeface="Calibri"/>
                <a:cs typeface="Calibri"/>
                <a:sym typeface="Calibri"/>
              </a:rPr>
              <a:t>County</a:t>
            </a:r>
            <a:endParaRPr sz="1000" dirty="0">
              <a:latin typeface="Calibri"/>
              <a:ea typeface="Calibri"/>
              <a:cs typeface="Calibri"/>
              <a:sym typeface="Calibri"/>
            </a:endParaRPr>
          </a:p>
        </p:txBody>
      </p:sp>
      <p:sp>
        <p:nvSpPr>
          <p:cNvPr id="212" name="Google Shape;212;p33"/>
          <p:cNvSpPr txBox="1"/>
          <p:nvPr/>
        </p:nvSpPr>
        <p:spPr>
          <a:xfrm>
            <a:off x="2845825" y="2832525"/>
            <a:ext cx="586500" cy="15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Calibri"/>
                <a:ea typeface="Calibri"/>
                <a:cs typeface="Calibri"/>
                <a:sym typeface="Calibri"/>
              </a:rPr>
              <a:t>County</a:t>
            </a:r>
            <a:endParaRPr sz="1000">
              <a:latin typeface="Calibri"/>
              <a:ea typeface="Calibri"/>
              <a:cs typeface="Calibri"/>
              <a:sym typeface="Calibri"/>
            </a:endParaRPr>
          </a:p>
        </p:txBody>
      </p:sp>
      <p:sp>
        <p:nvSpPr>
          <p:cNvPr id="213" name="Google Shape;213;p33"/>
          <p:cNvSpPr txBox="1"/>
          <p:nvPr/>
        </p:nvSpPr>
        <p:spPr>
          <a:xfrm>
            <a:off x="1974400" y="3439475"/>
            <a:ext cx="704100" cy="15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Calibri"/>
                <a:ea typeface="Calibri"/>
                <a:cs typeface="Calibri"/>
                <a:sym typeface="Calibri"/>
              </a:rPr>
              <a:t>County</a:t>
            </a:r>
            <a:endParaRPr sz="1000">
              <a:latin typeface="Calibri"/>
              <a:ea typeface="Calibri"/>
              <a:cs typeface="Calibri"/>
              <a:sym typeface="Calibri"/>
            </a:endParaRPr>
          </a:p>
        </p:txBody>
      </p:sp>
      <p:sp>
        <p:nvSpPr>
          <p:cNvPr id="214" name="Google Shape;214;p33"/>
          <p:cNvSpPr txBox="1"/>
          <p:nvPr/>
        </p:nvSpPr>
        <p:spPr>
          <a:xfrm>
            <a:off x="3311930" y="2106425"/>
            <a:ext cx="586500" cy="15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000" dirty="0">
                <a:latin typeface="Calibri"/>
                <a:ea typeface="Calibri"/>
                <a:cs typeface="Calibri"/>
                <a:sym typeface="Calibri"/>
              </a:rPr>
              <a:t>College </a:t>
            </a:r>
            <a:endParaRPr sz="1000" dirty="0">
              <a:latin typeface="Calibri"/>
              <a:ea typeface="Calibri"/>
              <a:cs typeface="Calibri"/>
              <a:sym typeface="Calibri"/>
            </a:endParaRPr>
          </a:p>
        </p:txBody>
      </p:sp>
      <p:cxnSp>
        <p:nvCxnSpPr>
          <p:cNvPr id="215" name="Google Shape;215;p33"/>
          <p:cNvCxnSpPr>
            <a:stCxn id="214" idx="1"/>
          </p:cNvCxnSpPr>
          <p:nvPr/>
        </p:nvCxnSpPr>
        <p:spPr>
          <a:xfrm flipH="1">
            <a:off x="3061130" y="2181875"/>
            <a:ext cx="250800" cy="113100"/>
          </a:xfrm>
          <a:prstGeom prst="straightConnector1">
            <a:avLst/>
          </a:prstGeom>
          <a:noFill/>
          <a:ln w="9525" cap="flat" cmpd="sng">
            <a:solidFill>
              <a:schemeClr val="dk2"/>
            </a:solidFill>
            <a:prstDash val="solid"/>
            <a:round/>
            <a:headEnd type="none" w="med" len="med"/>
            <a:tailEnd type="triangle" w="med" len="med"/>
          </a:ln>
        </p:spPr>
      </p:cxnSp>
      <p:cxnSp>
        <p:nvCxnSpPr>
          <p:cNvPr id="216" name="Google Shape;216;p33"/>
          <p:cNvCxnSpPr/>
          <p:nvPr/>
        </p:nvCxnSpPr>
        <p:spPr>
          <a:xfrm>
            <a:off x="666525" y="2703800"/>
            <a:ext cx="138300" cy="201300"/>
          </a:xfrm>
          <a:prstGeom prst="straightConnector1">
            <a:avLst/>
          </a:prstGeom>
          <a:noFill/>
          <a:ln w="9525" cap="flat" cmpd="sng">
            <a:solidFill>
              <a:schemeClr val="dk2"/>
            </a:solidFill>
            <a:prstDash val="solid"/>
            <a:round/>
            <a:headEnd type="none" w="med" len="med"/>
            <a:tailEnd type="triangle" w="med" len="med"/>
          </a:ln>
        </p:spPr>
      </p:cxnSp>
      <p:sp>
        <p:nvSpPr>
          <p:cNvPr id="217" name="Google Shape;217;p33"/>
          <p:cNvSpPr txBox="1"/>
          <p:nvPr/>
        </p:nvSpPr>
        <p:spPr>
          <a:xfrm>
            <a:off x="415000" y="2477425"/>
            <a:ext cx="586500" cy="2263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Calibri"/>
                <a:ea typeface="Calibri"/>
                <a:cs typeface="Calibri"/>
                <a:sym typeface="Calibri"/>
              </a:rPr>
              <a:t>District</a:t>
            </a:r>
            <a:endParaRPr dirty="0"/>
          </a:p>
        </p:txBody>
      </p:sp>
      <p:sp>
        <p:nvSpPr>
          <p:cNvPr id="218" name="Google Shape;218;p33"/>
          <p:cNvSpPr txBox="1"/>
          <p:nvPr/>
        </p:nvSpPr>
        <p:spPr>
          <a:xfrm>
            <a:off x="1605040" y="1033020"/>
            <a:ext cx="586500" cy="15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latin typeface="Calibri"/>
                <a:ea typeface="Calibri"/>
                <a:cs typeface="Calibri"/>
                <a:sym typeface="Calibri"/>
              </a:rPr>
              <a:t>School</a:t>
            </a:r>
            <a:endParaRPr sz="1000" dirty="0">
              <a:latin typeface="Calibri"/>
              <a:ea typeface="Calibri"/>
              <a:cs typeface="Calibri"/>
              <a:sym typeface="Calibri"/>
            </a:endParaRPr>
          </a:p>
        </p:txBody>
      </p:sp>
      <p:cxnSp>
        <p:nvCxnSpPr>
          <p:cNvPr id="219" name="Google Shape;219;p33"/>
          <p:cNvCxnSpPr/>
          <p:nvPr/>
        </p:nvCxnSpPr>
        <p:spPr>
          <a:xfrm flipH="1">
            <a:off x="1358175" y="1131825"/>
            <a:ext cx="314400" cy="25200"/>
          </a:xfrm>
          <a:prstGeom prst="straightConnector1">
            <a:avLst/>
          </a:prstGeom>
          <a:noFill/>
          <a:ln w="9525" cap="flat" cmpd="sng">
            <a:solidFill>
              <a:schemeClr val="dk2"/>
            </a:solidFill>
            <a:prstDash val="solid"/>
            <a:round/>
            <a:headEnd type="none" w="med" len="med"/>
            <a:tailEnd type="triangle" w="med" len="med"/>
          </a:ln>
        </p:spPr>
      </p:cxnSp>
      <p:sp>
        <p:nvSpPr>
          <p:cNvPr id="220" name="Google Shape;220;p33"/>
          <p:cNvSpPr txBox="1"/>
          <p:nvPr/>
        </p:nvSpPr>
        <p:spPr>
          <a:xfrm>
            <a:off x="4968825" y="4692113"/>
            <a:ext cx="3775800" cy="26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None/>
              <a:defRPr sz="1000">
                <a:solidFill>
                  <a:srgbClr val="44546A"/>
                </a:solidFill>
                <a:latin typeface="+mn-lt"/>
                <a:ea typeface="Calibri"/>
                <a:cs typeface="Calibri"/>
              </a:defRPr>
            </a:lvl1pPr>
          </a:lstStyle>
          <a:p>
            <a:r>
              <a:rPr lang="en" dirty="0">
                <a:ea typeface="+mn-lt"/>
                <a:cs typeface="+mn-lt"/>
                <a:sym typeface="Calibri"/>
              </a:rPr>
              <a:t>Source: Bowman, Dolle, &amp; Takahashi (2019).</a:t>
            </a:r>
            <a:endParaRPr lang="en-US" dirty="0"/>
          </a:p>
        </p:txBody>
      </p:sp>
      <p:sp>
        <p:nvSpPr>
          <p:cNvPr id="2" name="Slide Number Placeholder 1">
            <a:extLst>
              <a:ext uri="{FF2B5EF4-FFF2-40B4-BE49-F238E27FC236}">
                <a16:creationId xmlns:a16="http://schemas.microsoft.com/office/drawing/2014/main" id="{5EB5A812-6EDB-47E6-A1A6-3721EF56F2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6" name="Google Shape;226;p34"/>
          <p:cNvSpPr txBox="1">
            <a:spLocks noGrp="1"/>
          </p:cNvSpPr>
          <p:nvPr>
            <p:ph type="body" idx="1"/>
          </p:nvPr>
        </p:nvSpPr>
        <p:spPr>
          <a:prstGeom prst="rect">
            <a:avLst/>
          </a:prstGeom>
        </p:spPr>
        <p:txBody>
          <a:bodyPr spcFirstLastPara="1" wrap="square" lIns="0" tIns="34275" rIns="68575" bIns="34275" anchor="t" anchorCtr="0">
            <a:noAutofit/>
          </a:bodyPr>
          <a:lstStyle/>
          <a:p>
            <a:pPr marL="0" lvl="0" indent="0">
              <a:lnSpc>
                <a:spcPct val="100000"/>
              </a:lnSpc>
              <a:spcBef>
                <a:spcPts val="0"/>
              </a:spcBef>
              <a:buNone/>
            </a:pPr>
            <a:r>
              <a:rPr lang="en" dirty="0">
                <a:sym typeface="Calibri"/>
              </a:rPr>
              <a:t>Within each of these layered systems, </a:t>
            </a:r>
            <a:br>
              <a:rPr lang="en" dirty="0">
                <a:sym typeface="Calibri"/>
              </a:rPr>
            </a:br>
            <a:r>
              <a:rPr lang="en" dirty="0">
                <a:sym typeface="Calibri"/>
              </a:rPr>
              <a:t>there are some common interdependent </a:t>
            </a:r>
            <a:br>
              <a:rPr lang="en" dirty="0">
                <a:sym typeface="Calibri"/>
              </a:rPr>
            </a:br>
            <a:r>
              <a:rPr lang="en" dirty="0">
                <a:sym typeface="Calibri"/>
              </a:rPr>
              <a:t>elements: </a:t>
            </a:r>
            <a:endParaRPr dirty="0">
              <a:sym typeface="Calibri"/>
            </a:endParaRPr>
          </a:p>
          <a:p>
            <a:pPr marL="461963" lvl="0" indent="-233363">
              <a:lnSpc>
                <a:spcPct val="100000"/>
              </a:lnSpc>
              <a:spcBef>
                <a:spcPts val="600"/>
              </a:spcBef>
              <a:buFont typeface="Arial" panose="020B0604020202020204" pitchFamily="34" charset="0"/>
              <a:buChar char="•"/>
            </a:pPr>
            <a:r>
              <a:rPr lang="en" dirty="0">
                <a:sym typeface="Calibri"/>
              </a:rPr>
              <a:t>Leadership.</a:t>
            </a:r>
            <a:endParaRPr dirty="0">
              <a:sym typeface="Calibri"/>
            </a:endParaRPr>
          </a:p>
          <a:p>
            <a:pPr marL="461963" lvl="0" indent="-233363">
              <a:lnSpc>
                <a:spcPct val="100000"/>
              </a:lnSpc>
              <a:spcBef>
                <a:spcPts val="0"/>
              </a:spcBef>
              <a:buFont typeface="Arial" panose="020B0604020202020204" pitchFamily="34" charset="0"/>
              <a:buChar char="•"/>
            </a:pPr>
            <a:r>
              <a:rPr lang="en" dirty="0">
                <a:sym typeface="Calibri"/>
              </a:rPr>
              <a:t>Context.</a:t>
            </a:r>
            <a:endParaRPr dirty="0">
              <a:sym typeface="Calibri"/>
            </a:endParaRPr>
          </a:p>
          <a:p>
            <a:pPr marL="461963" lvl="0" indent="-233363">
              <a:lnSpc>
                <a:spcPct val="100000"/>
              </a:lnSpc>
              <a:spcBef>
                <a:spcPts val="0"/>
              </a:spcBef>
              <a:buFont typeface="Arial" panose="020B0604020202020204" pitchFamily="34" charset="0"/>
              <a:buChar char="•"/>
            </a:pPr>
            <a:r>
              <a:rPr lang="en" dirty="0">
                <a:sym typeface="Calibri"/>
              </a:rPr>
              <a:t>Culture.</a:t>
            </a:r>
            <a:endParaRPr dirty="0">
              <a:sym typeface="Calibri"/>
            </a:endParaRPr>
          </a:p>
          <a:p>
            <a:pPr marL="461963" lvl="0" indent="-233363">
              <a:lnSpc>
                <a:spcPct val="100000"/>
              </a:lnSpc>
              <a:spcBef>
                <a:spcPts val="0"/>
              </a:spcBef>
              <a:buFont typeface="Arial" panose="020B0604020202020204" pitchFamily="34" charset="0"/>
              <a:buChar char="•"/>
            </a:pPr>
            <a:r>
              <a:rPr lang="en" dirty="0">
                <a:sym typeface="Calibri"/>
              </a:rPr>
              <a:t>Resources.</a:t>
            </a:r>
            <a:endParaRPr dirty="0">
              <a:sym typeface="Calibri"/>
            </a:endParaRPr>
          </a:p>
          <a:p>
            <a:pPr marL="461963" lvl="0" indent="-233363">
              <a:lnSpc>
                <a:spcPct val="100000"/>
              </a:lnSpc>
              <a:spcBef>
                <a:spcPts val="0"/>
              </a:spcBef>
              <a:buFont typeface="Arial" panose="020B0604020202020204" pitchFamily="34" charset="0"/>
              <a:buChar char="•"/>
            </a:pPr>
            <a:r>
              <a:rPr lang="en" dirty="0">
                <a:sym typeface="Calibri"/>
              </a:rPr>
              <a:t>Processes.</a:t>
            </a:r>
            <a:endParaRPr dirty="0"/>
          </a:p>
        </p:txBody>
      </p:sp>
      <p:sp>
        <p:nvSpPr>
          <p:cNvPr id="225" name="Google Shape;225;p34"/>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a:t>What is a system?</a:t>
            </a:r>
            <a:endParaRPr/>
          </a:p>
        </p:txBody>
      </p:sp>
      <p:pic>
        <p:nvPicPr>
          <p:cNvPr id="227" name="Google Shape;227;p34"/>
          <p:cNvPicPr preferRelativeResize="0"/>
          <p:nvPr/>
        </p:nvPicPr>
        <p:blipFill rotWithShape="1">
          <a:blip r:embed="rId3">
            <a:alphaModFix/>
          </a:blip>
          <a:srcRect l="4594" t="4150" r="4956"/>
          <a:stretch/>
        </p:blipFill>
        <p:spPr>
          <a:xfrm>
            <a:off x="5853349" y="1139925"/>
            <a:ext cx="2828925" cy="2580899"/>
          </a:xfrm>
          <a:prstGeom prst="rect">
            <a:avLst/>
          </a:prstGeom>
          <a:noFill/>
          <a:ln>
            <a:noFill/>
          </a:ln>
        </p:spPr>
      </p:pic>
      <p:sp>
        <p:nvSpPr>
          <p:cNvPr id="2" name="Slide Number Placeholder 1">
            <a:extLst>
              <a:ext uri="{FF2B5EF4-FFF2-40B4-BE49-F238E27FC236}">
                <a16:creationId xmlns:a16="http://schemas.microsoft.com/office/drawing/2014/main" id="{1249DD06-2332-418F-94FE-D28EFA563D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Google Shape;233;p35"/>
          <p:cNvSpPr txBox="1">
            <a:spLocks noGrp="1"/>
          </p:cNvSpPr>
          <p:nvPr>
            <p:ph type="body" idx="1"/>
          </p:nvPr>
        </p:nvSpPr>
        <p:spPr>
          <a:xfrm>
            <a:off x="628650" y="1001681"/>
            <a:ext cx="6583183" cy="3889227"/>
          </a:xfrm>
          <a:prstGeom prst="rect">
            <a:avLst/>
          </a:prstGeom>
        </p:spPr>
        <p:txBody>
          <a:bodyPr spcFirstLastPara="1" wrap="square" lIns="0" tIns="34275" rIns="68575" bIns="34275" anchor="t" anchorCtr="0">
            <a:noAutofit/>
          </a:bodyPr>
          <a:lstStyle/>
          <a:p>
            <a:pPr marL="0" indent="0">
              <a:lnSpc>
                <a:spcPct val="100000"/>
              </a:lnSpc>
              <a:spcBef>
                <a:spcPts val="0"/>
              </a:spcBef>
              <a:buNone/>
            </a:pPr>
            <a:r>
              <a:rPr lang="en" dirty="0">
                <a:sym typeface="Calibri"/>
              </a:rPr>
              <a:t>Leadership, in this system model, refers to the actions of leadership that build and sustain the system. </a:t>
            </a:r>
          </a:p>
          <a:p>
            <a:pPr marL="0" indent="0">
              <a:lnSpc>
                <a:spcPct val="100000"/>
              </a:lnSpc>
              <a:spcBef>
                <a:spcPts val="1200"/>
              </a:spcBef>
              <a:buNone/>
            </a:pPr>
            <a:r>
              <a:rPr lang="en" dirty="0">
                <a:sym typeface="Calibri"/>
              </a:rPr>
              <a:t>These include, but are not limited to …</a:t>
            </a:r>
            <a:endParaRPr dirty="0">
              <a:sym typeface="Calibri"/>
            </a:endParaRPr>
          </a:p>
          <a:p>
            <a:pPr marL="457200" indent="-228600">
              <a:lnSpc>
                <a:spcPct val="100000"/>
              </a:lnSpc>
              <a:spcBef>
                <a:spcPts val="0"/>
              </a:spcBef>
              <a:buFont typeface="Arial" panose="020B0604020202020204" pitchFamily="34" charset="0"/>
              <a:buChar char="•"/>
            </a:pPr>
            <a:r>
              <a:rPr lang="en" dirty="0">
                <a:sym typeface="Calibri"/>
              </a:rPr>
              <a:t>Communicating a clear mission, vision, and goals.</a:t>
            </a:r>
            <a:endParaRPr dirty="0">
              <a:sym typeface="Calibri"/>
            </a:endParaRPr>
          </a:p>
          <a:p>
            <a:pPr marL="457200" indent="-228600">
              <a:lnSpc>
                <a:spcPct val="100000"/>
              </a:lnSpc>
              <a:spcBef>
                <a:spcPts val="0"/>
              </a:spcBef>
              <a:buFont typeface="Arial" panose="020B0604020202020204" pitchFamily="34" charset="0"/>
              <a:buChar char="•"/>
            </a:pPr>
            <a:r>
              <a:rPr lang="en" dirty="0">
                <a:sym typeface="Calibri"/>
              </a:rPr>
              <a:t>Engaging all stakeholders and leveraging multiple perspectives.</a:t>
            </a:r>
            <a:endParaRPr dirty="0">
              <a:sym typeface="Calibri"/>
            </a:endParaRPr>
          </a:p>
          <a:p>
            <a:pPr marL="457200" indent="-228600">
              <a:lnSpc>
                <a:spcPct val="100000"/>
              </a:lnSpc>
              <a:spcBef>
                <a:spcPts val="0"/>
              </a:spcBef>
              <a:buFont typeface="Arial" panose="020B0604020202020204" pitchFamily="34" charset="0"/>
              <a:buChar char="•"/>
            </a:pPr>
            <a:r>
              <a:rPr lang="en" dirty="0">
                <a:sym typeface="Calibri"/>
              </a:rPr>
              <a:t>Using data and evidence to drive decisions.</a:t>
            </a:r>
            <a:endParaRPr dirty="0">
              <a:sym typeface="Calibri"/>
            </a:endParaRPr>
          </a:p>
          <a:p>
            <a:pPr marL="457200" indent="-228600">
              <a:lnSpc>
                <a:spcPct val="100000"/>
              </a:lnSpc>
              <a:spcBef>
                <a:spcPts val="0"/>
              </a:spcBef>
              <a:buFont typeface="Arial" panose="020B0604020202020204" pitchFamily="34" charset="0"/>
              <a:buChar char="•"/>
            </a:pPr>
            <a:r>
              <a:rPr lang="en" dirty="0">
                <a:sym typeface="Calibri"/>
              </a:rPr>
              <a:t>Focusing attention on what is important</a:t>
            </a:r>
            <a:endParaRPr dirty="0">
              <a:sym typeface="Calibri"/>
            </a:endParaRPr>
          </a:p>
          <a:p>
            <a:pPr marL="457200" indent="-228600">
              <a:lnSpc>
                <a:spcPct val="100000"/>
              </a:lnSpc>
              <a:spcBef>
                <a:spcPts val="0"/>
              </a:spcBef>
              <a:buFont typeface="Arial" panose="020B0604020202020204" pitchFamily="34" charset="0"/>
              <a:buChar char="•"/>
            </a:pPr>
            <a:r>
              <a:rPr lang="en" dirty="0">
                <a:sym typeface="Calibri"/>
              </a:rPr>
              <a:t>Modeling effective practices. </a:t>
            </a:r>
            <a:endParaRPr dirty="0">
              <a:sym typeface="Calibri"/>
            </a:endParaRPr>
          </a:p>
        </p:txBody>
      </p:sp>
      <p:sp>
        <p:nvSpPr>
          <p:cNvPr id="232" name="Google Shape;232;p35"/>
          <p:cNvSpPr txBox="1">
            <a:spLocks noGrp="1"/>
          </p:cNvSpPr>
          <p:nvPr>
            <p:ph type="title"/>
          </p:nvPr>
        </p:nvSpPr>
        <p:spPr>
          <a:xfrm>
            <a:off x="628650" y="220054"/>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Leadership</a:t>
            </a:r>
            <a:endParaRPr dirty="0"/>
          </a:p>
        </p:txBody>
      </p:sp>
      <p:sp>
        <p:nvSpPr>
          <p:cNvPr id="234" name="Google Shape;234;p35"/>
          <p:cNvSpPr txBox="1"/>
          <p:nvPr/>
        </p:nvSpPr>
        <p:spPr>
          <a:xfrm>
            <a:off x="2060775" y="4769400"/>
            <a:ext cx="4942500" cy="374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None/>
              <a:defRPr sz="1000">
                <a:solidFill>
                  <a:srgbClr val="44546A"/>
                </a:solidFill>
                <a:latin typeface="+mn-lt"/>
                <a:ea typeface="Calibri"/>
                <a:cs typeface="Calibri"/>
              </a:defRPr>
            </a:lvl1pPr>
          </a:lstStyle>
          <a:p>
            <a:r>
              <a:rPr lang="en" dirty="0">
                <a:sym typeface="Calibri"/>
              </a:rPr>
              <a:t>Source: Adapted from </a:t>
            </a:r>
            <a:r>
              <a:rPr lang="en" sz="1000" b="0" dirty="0"/>
              <a:t>Center on School Turnaround (2017). </a:t>
            </a:r>
            <a:endParaRPr dirty="0">
              <a:sym typeface="Calibri"/>
            </a:endParaRPr>
          </a:p>
        </p:txBody>
      </p:sp>
      <p:pic>
        <p:nvPicPr>
          <p:cNvPr id="235" name="Google Shape;235;p35"/>
          <p:cNvPicPr preferRelativeResize="0"/>
          <p:nvPr/>
        </p:nvPicPr>
        <p:blipFill rotWithShape="1">
          <a:blip r:embed="rId3">
            <a:alphaModFix/>
          </a:blip>
          <a:srcRect l="4594" t="4150" r="4956"/>
          <a:stretch/>
        </p:blipFill>
        <p:spPr>
          <a:xfrm>
            <a:off x="7003275" y="505525"/>
            <a:ext cx="2069001" cy="1887599"/>
          </a:xfrm>
          <a:prstGeom prst="rect">
            <a:avLst/>
          </a:prstGeom>
          <a:noFill/>
          <a:ln>
            <a:noFill/>
          </a:ln>
        </p:spPr>
      </p:pic>
      <p:sp>
        <p:nvSpPr>
          <p:cNvPr id="2" name="Slide Number Placeholder 1">
            <a:extLst>
              <a:ext uri="{FF2B5EF4-FFF2-40B4-BE49-F238E27FC236}">
                <a16:creationId xmlns:a16="http://schemas.microsoft.com/office/drawing/2014/main" id="{57BA9BF1-7F2C-43F4-897C-1BB93365ED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Google Shape;241;p36"/>
          <p:cNvSpPr txBox="1">
            <a:spLocks noGrp="1"/>
          </p:cNvSpPr>
          <p:nvPr>
            <p:ph type="body" idx="1"/>
          </p:nvPr>
        </p:nvSpPr>
        <p:spPr>
          <a:xfrm>
            <a:off x="628650" y="1268044"/>
            <a:ext cx="6374625" cy="3263400"/>
          </a:xfrm>
          <a:prstGeom prst="rect">
            <a:avLst/>
          </a:prstGeom>
        </p:spPr>
        <p:txBody>
          <a:bodyPr spcFirstLastPara="1" wrap="square" lIns="0" tIns="34275" rIns="68575" bIns="34275" anchor="t" anchorCtr="0">
            <a:noAutofit/>
          </a:bodyPr>
          <a:lstStyle/>
          <a:p>
            <a:pPr lvl="0">
              <a:lnSpc>
                <a:spcPct val="100000"/>
              </a:lnSpc>
              <a:spcBef>
                <a:spcPts val="0"/>
              </a:spcBef>
            </a:pPr>
            <a:r>
              <a:rPr lang="en" dirty="0">
                <a:sym typeface="Calibri"/>
              </a:rPr>
              <a:t>Context, in this system model, refers to all of the contributing factors that make a particular system unique. </a:t>
            </a:r>
          </a:p>
          <a:p>
            <a:pPr lvl="0">
              <a:lnSpc>
                <a:spcPct val="100000"/>
              </a:lnSpc>
              <a:spcBef>
                <a:spcPts val="0"/>
              </a:spcBef>
            </a:pPr>
            <a:endParaRPr lang="en" dirty="0">
              <a:sym typeface="Calibri"/>
            </a:endParaRPr>
          </a:p>
          <a:p>
            <a:pPr lvl="0">
              <a:lnSpc>
                <a:spcPct val="100000"/>
              </a:lnSpc>
              <a:spcBef>
                <a:spcPts val="0"/>
              </a:spcBef>
            </a:pPr>
            <a:r>
              <a:rPr lang="en" dirty="0">
                <a:sym typeface="Calibri"/>
              </a:rPr>
              <a:t>These include, but are not limited to</a:t>
            </a:r>
            <a:r>
              <a:rPr lang="en-US" dirty="0">
                <a:sym typeface="Calibri"/>
              </a:rPr>
              <a:t> …</a:t>
            </a:r>
            <a:endParaRPr dirty="0">
              <a:sym typeface="Calibri"/>
            </a:endParaRPr>
          </a:p>
          <a:p>
            <a:pPr marL="457200" lvl="0" indent="-228600">
              <a:lnSpc>
                <a:spcPct val="100000"/>
              </a:lnSpc>
              <a:spcBef>
                <a:spcPts val="600"/>
              </a:spcBef>
              <a:buFont typeface="Arial" panose="020B0604020202020204" pitchFamily="34" charset="0"/>
              <a:buChar char="•"/>
            </a:pPr>
            <a:r>
              <a:rPr lang="en" dirty="0">
                <a:sym typeface="Calibri"/>
              </a:rPr>
              <a:t>Historical context.</a:t>
            </a:r>
            <a:endParaRPr dirty="0">
              <a:sym typeface="Calibri"/>
            </a:endParaRPr>
          </a:p>
          <a:p>
            <a:pPr marL="457200" lvl="0" indent="-228600">
              <a:lnSpc>
                <a:spcPct val="100000"/>
              </a:lnSpc>
              <a:spcBef>
                <a:spcPts val="0"/>
              </a:spcBef>
              <a:buFont typeface="Arial" panose="020B0604020202020204" pitchFamily="34" charset="0"/>
              <a:buChar char="•"/>
            </a:pPr>
            <a:r>
              <a:rPr lang="en" dirty="0">
                <a:sym typeface="Calibri"/>
              </a:rPr>
              <a:t>Policy and power structures.</a:t>
            </a:r>
            <a:endParaRPr dirty="0">
              <a:sym typeface="Calibri"/>
            </a:endParaRPr>
          </a:p>
          <a:p>
            <a:pPr marL="457200" lvl="0" indent="-228600">
              <a:lnSpc>
                <a:spcPct val="100000"/>
              </a:lnSpc>
              <a:spcBef>
                <a:spcPts val="0"/>
              </a:spcBef>
              <a:buFont typeface="Arial" panose="020B0604020202020204" pitchFamily="34" charset="0"/>
              <a:buChar char="•"/>
            </a:pPr>
            <a:r>
              <a:rPr lang="en" dirty="0">
                <a:sym typeface="Calibri"/>
              </a:rPr>
              <a:t>Demographics (such as location, population, existing disparities).</a:t>
            </a:r>
            <a:endParaRPr dirty="0">
              <a:sym typeface="Calibri"/>
            </a:endParaRPr>
          </a:p>
          <a:p>
            <a:pPr marL="457200" lvl="0" indent="-228600">
              <a:lnSpc>
                <a:spcPct val="100000"/>
              </a:lnSpc>
              <a:spcBef>
                <a:spcPts val="0"/>
              </a:spcBef>
              <a:buFont typeface="Arial" panose="020B0604020202020204" pitchFamily="34" charset="0"/>
              <a:buChar char="•"/>
            </a:pPr>
            <a:r>
              <a:rPr lang="en" dirty="0">
                <a:sym typeface="Calibri"/>
              </a:rPr>
              <a:t>Organizational structures.</a:t>
            </a:r>
            <a:endParaRPr dirty="0">
              <a:sym typeface="Calibri"/>
            </a:endParaRPr>
          </a:p>
          <a:p>
            <a:pPr marL="457200" lvl="0" indent="0" algn="l" rtl="0">
              <a:spcBef>
                <a:spcPts val="800"/>
              </a:spcBef>
              <a:spcAft>
                <a:spcPts val="500"/>
              </a:spcAft>
              <a:buNone/>
            </a:pPr>
            <a:endParaRPr sz="2000" b="0" dirty="0">
              <a:solidFill>
                <a:schemeClr val="dk2"/>
              </a:solidFill>
              <a:latin typeface="Calibri"/>
              <a:ea typeface="Calibri"/>
              <a:cs typeface="Calibri"/>
              <a:sym typeface="Calibri"/>
            </a:endParaRPr>
          </a:p>
        </p:txBody>
      </p:sp>
      <p:sp>
        <p:nvSpPr>
          <p:cNvPr id="240" name="Google Shape;240;p36"/>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a:t>Context</a:t>
            </a:r>
            <a:endParaRPr/>
          </a:p>
        </p:txBody>
      </p:sp>
      <p:pic>
        <p:nvPicPr>
          <p:cNvPr id="5" name="Google Shape;235;p35">
            <a:extLst>
              <a:ext uri="{FF2B5EF4-FFF2-40B4-BE49-F238E27FC236}">
                <a16:creationId xmlns:a16="http://schemas.microsoft.com/office/drawing/2014/main" id="{28E59D2D-513D-406A-BE1F-0A9A51DBC38B}"/>
              </a:ext>
            </a:extLst>
          </p:cNvPr>
          <p:cNvPicPr preferRelativeResize="0"/>
          <p:nvPr/>
        </p:nvPicPr>
        <p:blipFill rotWithShape="1">
          <a:blip r:embed="rId3">
            <a:alphaModFix/>
          </a:blip>
          <a:srcRect l="4594" t="4150" r="4956"/>
          <a:stretch/>
        </p:blipFill>
        <p:spPr>
          <a:xfrm>
            <a:off x="7003275" y="505525"/>
            <a:ext cx="2069001" cy="1887599"/>
          </a:xfrm>
          <a:prstGeom prst="rect">
            <a:avLst/>
          </a:prstGeom>
          <a:noFill/>
          <a:ln>
            <a:noFill/>
          </a:ln>
        </p:spPr>
      </p:pic>
      <p:sp>
        <p:nvSpPr>
          <p:cNvPr id="2" name="Slide Number Placeholder 1">
            <a:extLst>
              <a:ext uri="{FF2B5EF4-FFF2-40B4-BE49-F238E27FC236}">
                <a16:creationId xmlns:a16="http://schemas.microsoft.com/office/drawing/2014/main" id="{FC8D014B-1477-4856-BE2C-30F88B1C3C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8" name="Google Shape;248;p37"/>
          <p:cNvSpPr txBox="1">
            <a:spLocks noGrp="1"/>
          </p:cNvSpPr>
          <p:nvPr>
            <p:ph type="body" idx="1"/>
          </p:nvPr>
        </p:nvSpPr>
        <p:spPr>
          <a:xfrm>
            <a:off x="628650" y="1077856"/>
            <a:ext cx="6374625" cy="3628252"/>
          </a:xfrm>
          <a:prstGeom prst="rect">
            <a:avLst/>
          </a:prstGeom>
        </p:spPr>
        <p:txBody>
          <a:bodyPr spcFirstLastPara="1" wrap="square" lIns="0" tIns="34275" rIns="68575" bIns="34275" anchor="t" anchorCtr="0">
            <a:noAutofit/>
          </a:bodyPr>
          <a:lstStyle/>
          <a:p>
            <a:pPr>
              <a:lnSpc>
                <a:spcPct val="100000"/>
              </a:lnSpc>
              <a:spcBef>
                <a:spcPts val="0"/>
              </a:spcBef>
            </a:pPr>
            <a:r>
              <a:rPr lang="en" dirty="0">
                <a:sym typeface="Calibri"/>
              </a:rPr>
              <a:t>Culture, in this system model, refers to how people work together and interact with one another, as well as shared beliefs and dispositions. </a:t>
            </a:r>
          </a:p>
          <a:p>
            <a:pPr>
              <a:lnSpc>
                <a:spcPct val="100000"/>
              </a:lnSpc>
              <a:spcBef>
                <a:spcPts val="0"/>
              </a:spcBef>
            </a:pPr>
            <a:endParaRPr lang="en" sz="1200" dirty="0">
              <a:sym typeface="Calibri"/>
            </a:endParaRPr>
          </a:p>
          <a:p>
            <a:pPr>
              <a:lnSpc>
                <a:spcPct val="100000"/>
              </a:lnSpc>
              <a:spcBef>
                <a:spcPts val="0"/>
              </a:spcBef>
            </a:pPr>
            <a:r>
              <a:rPr lang="en" dirty="0">
                <a:sym typeface="Calibri"/>
              </a:rPr>
              <a:t>Components of culture include, but are not limited to …</a:t>
            </a:r>
            <a:endParaRPr dirty="0">
              <a:sym typeface="Calibri"/>
            </a:endParaRPr>
          </a:p>
          <a:p>
            <a:pPr marL="461963" indent="-233363">
              <a:lnSpc>
                <a:spcPct val="100000"/>
              </a:lnSpc>
              <a:spcBef>
                <a:spcPts val="600"/>
              </a:spcBef>
              <a:buFont typeface="Arial" panose="020B0604020202020204" pitchFamily="34" charset="0"/>
              <a:buChar char="•"/>
            </a:pPr>
            <a:r>
              <a:rPr lang="en" dirty="0">
                <a:sym typeface="Calibri"/>
              </a:rPr>
              <a:t>Shared purpose.</a:t>
            </a:r>
            <a:endParaRPr dirty="0">
              <a:sym typeface="Calibri"/>
            </a:endParaRPr>
          </a:p>
          <a:p>
            <a:pPr marL="461963" indent="-233363">
              <a:lnSpc>
                <a:spcPct val="100000"/>
              </a:lnSpc>
              <a:spcBef>
                <a:spcPts val="0"/>
              </a:spcBef>
              <a:buFont typeface="Arial" panose="020B0604020202020204" pitchFamily="34" charset="0"/>
              <a:buChar char="•"/>
            </a:pPr>
            <a:r>
              <a:rPr lang="en" dirty="0">
                <a:sym typeface="Calibri"/>
              </a:rPr>
              <a:t>Relational trust.</a:t>
            </a:r>
            <a:endParaRPr dirty="0">
              <a:sym typeface="Calibri"/>
            </a:endParaRPr>
          </a:p>
          <a:p>
            <a:pPr marL="461963" indent="-233363">
              <a:lnSpc>
                <a:spcPct val="100000"/>
              </a:lnSpc>
              <a:spcBef>
                <a:spcPts val="0"/>
              </a:spcBef>
              <a:buFont typeface="Arial" panose="020B0604020202020204" pitchFamily="34" charset="0"/>
              <a:buChar char="•"/>
            </a:pPr>
            <a:r>
              <a:rPr lang="en" dirty="0">
                <a:sym typeface="Calibri"/>
              </a:rPr>
              <a:t>Collective and self-efficacy.</a:t>
            </a:r>
            <a:endParaRPr dirty="0">
              <a:sym typeface="Calibri"/>
            </a:endParaRPr>
          </a:p>
          <a:p>
            <a:pPr marL="461963" indent="-233363">
              <a:lnSpc>
                <a:spcPct val="100000"/>
              </a:lnSpc>
              <a:spcBef>
                <a:spcPts val="0"/>
              </a:spcBef>
              <a:buFont typeface="Arial" panose="020B0604020202020204" pitchFamily="34" charset="0"/>
              <a:buChar char="•"/>
            </a:pPr>
            <a:r>
              <a:rPr lang="en" dirty="0">
                <a:sym typeface="Calibri"/>
              </a:rPr>
              <a:t>Collaboration.</a:t>
            </a:r>
            <a:endParaRPr dirty="0">
              <a:sym typeface="Calibri"/>
            </a:endParaRPr>
          </a:p>
          <a:p>
            <a:pPr marL="461963" indent="-233363">
              <a:lnSpc>
                <a:spcPct val="100000"/>
              </a:lnSpc>
              <a:spcBef>
                <a:spcPts val="0"/>
              </a:spcBef>
              <a:buFont typeface="Arial" panose="020B0604020202020204" pitchFamily="34" charset="0"/>
              <a:buChar char="•"/>
            </a:pPr>
            <a:r>
              <a:rPr lang="en" dirty="0">
                <a:sym typeface="Calibri"/>
              </a:rPr>
              <a:t>Common practices.</a:t>
            </a:r>
            <a:endParaRPr dirty="0">
              <a:sym typeface="Calibri"/>
            </a:endParaRPr>
          </a:p>
          <a:p>
            <a:pPr marL="457200" lvl="0" indent="0" algn="l" rtl="0">
              <a:spcBef>
                <a:spcPts val="800"/>
              </a:spcBef>
              <a:spcAft>
                <a:spcPts val="500"/>
              </a:spcAft>
              <a:buNone/>
            </a:pPr>
            <a:endParaRPr sz="2000" b="0" dirty="0">
              <a:solidFill>
                <a:schemeClr val="dk2"/>
              </a:solidFill>
              <a:latin typeface="Calibri"/>
              <a:ea typeface="Calibri"/>
              <a:cs typeface="Calibri"/>
              <a:sym typeface="Calibri"/>
            </a:endParaRPr>
          </a:p>
        </p:txBody>
      </p:sp>
      <p:sp>
        <p:nvSpPr>
          <p:cNvPr id="247" name="Google Shape;247;p37"/>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a:t>Culture</a:t>
            </a:r>
            <a:endParaRPr/>
          </a:p>
        </p:txBody>
      </p:sp>
      <p:pic>
        <p:nvPicPr>
          <p:cNvPr id="5" name="Google Shape;235;p35">
            <a:extLst>
              <a:ext uri="{FF2B5EF4-FFF2-40B4-BE49-F238E27FC236}">
                <a16:creationId xmlns:a16="http://schemas.microsoft.com/office/drawing/2014/main" id="{1175F6AB-83DE-4925-97CB-8751257C82AD}"/>
              </a:ext>
            </a:extLst>
          </p:cNvPr>
          <p:cNvPicPr preferRelativeResize="0"/>
          <p:nvPr/>
        </p:nvPicPr>
        <p:blipFill rotWithShape="1">
          <a:blip r:embed="rId3">
            <a:alphaModFix/>
          </a:blip>
          <a:srcRect l="4594" t="4150" r="4956"/>
          <a:stretch/>
        </p:blipFill>
        <p:spPr>
          <a:xfrm>
            <a:off x="7003275" y="505525"/>
            <a:ext cx="2069001" cy="1887599"/>
          </a:xfrm>
          <a:prstGeom prst="rect">
            <a:avLst/>
          </a:prstGeom>
          <a:noFill/>
          <a:ln>
            <a:noFill/>
          </a:ln>
        </p:spPr>
      </p:pic>
      <p:sp>
        <p:nvSpPr>
          <p:cNvPr id="2" name="Slide Number Placeholder 1">
            <a:extLst>
              <a:ext uri="{FF2B5EF4-FFF2-40B4-BE49-F238E27FC236}">
                <a16:creationId xmlns:a16="http://schemas.microsoft.com/office/drawing/2014/main" id="{BD1D8B24-DA63-468F-A2A7-5FB949C1DFC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5" name="Google Shape;255;p38"/>
          <p:cNvSpPr txBox="1">
            <a:spLocks noGrp="1"/>
          </p:cNvSpPr>
          <p:nvPr>
            <p:ph type="body" idx="1"/>
          </p:nvPr>
        </p:nvSpPr>
        <p:spPr>
          <a:xfrm>
            <a:off x="628650" y="1309205"/>
            <a:ext cx="6173700" cy="3263400"/>
          </a:xfrm>
          <a:prstGeom prst="rect">
            <a:avLst/>
          </a:prstGeom>
        </p:spPr>
        <p:txBody>
          <a:bodyPr spcFirstLastPara="1" wrap="square" lIns="0" tIns="34275" rIns="68575" bIns="34275" anchor="t" anchorCtr="0">
            <a:noAutofit/>
          </a:bodyPr>
          <a:lstStyle/>
          <a:p>
            <a:pPr lvl="0">
              <a:lnSpc>
                <a:spcPct val="100000"/>
              </a:lnSpc>
              <a:spcBef>
                <a:spcPts val="0"/>
              </a:spcBef>
            </a:pPr>
            <a:r>
              <a:rPr lang="en" dirty="0">
                <a:sym typeface="Calibri"/>
              </a:rPr>
              <a:t>Resources, in this system model, refer to access to the necessary sources of supply and support that enable the system to function. </a:t>
            </a:r>
          </a:p>
          <a:p>
            <a:pPr lvl="0">
              <a:lnSpc>
                <a:spcPct val="100000"/>
              </a:lnSpc>
              <a:spcBef>
                <a:spcPts val="0"/>
              </a:spcBef>
            </a:pPr>
            <a:endParaRPr lang="en" dirty="0">
              <a:sym typeface="Calibri"/>
            </a:endParaRPr>
          </a:p>
          <a:p>
            <a:pPr lvl="0">
              <a:lnSpc>
                <a:spcPct val="100000"/>
              </a:lnSpc>
              <a:spcBef>
                <a:spcPts val="0"/>
              </a:spcBef>
            </a:pPr>
            <a:r>
              <a:rPr lang="en" dirty="0">
                <a:sym typeface="Calibri"/>
              </a:rPr>
              <a:t>Resources include, but are not limited to …</a:t>
            </a:r>
            <a:endParaRPr dirty="0">
              <a:sym typeface="Calibri"/>
            </a:endParaRPr>
          </a:p>
          <a:p>
            <a:pPr marL="457200" lvl="0" indent="-228600">
              <a:lnSpc>
                <a:spcPct val="100000"/>
              </a:lnSpc>
              <a:spcBef>
                <a:spcPts val="600"/>
              </a:spcBef>
              <a:buFont typeface="Arial" panose="020B0604020202020204" pitchFamily="34" charset="0"/>
              <a:buChar char="•"/>
            </a:pPr>
            <a:r>
              <a:rPr lang="en" dirty="0">
                <a:sym typeface="Calibri"/>
              </a:rPr>
              <a:t>People.</a:t>
            </a:r>
            <a:endParaRPr dirty="0">
              <a:sym typeface="Calibri"/>
            </a:endParaRPr>
          </a:p>
          <a:p>
            <a:pPr marL="457200" lvl="0" indent="-228600">
              <a:lnSpc>
                <a:spcPct val="100000"/>
              </a:lnSpc>
              <a:spcBef>
                <a:spcPts val="0"/>
              </a:spcBef>
              <a:buFont typeface="Arial" panose="020B0604020202020204" pitchFamily="34" charset="0"/>
              <a:buChar char="•"/>
            </a:pPr>
            <a:r>
              <a:rPr lang="en" dirty="0">
                <a:sym typeface="Calibri"/>
              </a:rPr>
              <a:t>Time.</a:t>
            </a:r>
            <a:endParaRPr dirty="0">
              <a:sym typeface="Calibri"/>
            </a:endParaRPr>
          </a:p>
          <a:p>
            <a:pPr marL="457200" lvl="0" indent="-228600">
              <a:lnSpc>
                <a:spcPct val="100000"/>
              </a:lnSpc>
              <a:spcBef>
                <a:spcPts val="0"/>
              </a:spcBef>
              <a:buFont typeface="Arial" panose="020B0604020202020204" pitchFamily="34" charset="0"/>
              <a:buChar char="•"/>
            </a:pPr>
            <a:r>
              <a:rPr lang="en" dirty="0">
                <a:sym typeface="Calibri"/>
              </a:rPr>
              <a:t>Money.</a:t>
            </a:r>
            <a:endParaRPr dirty="0">
              <a:sym typeface="Calibri"/>
            </a:endParaRPr>
          </a:p>
          <a:p>
            <a:pPr marL="457200" lvl="0" indent="-228600">
              <a:lnSpc>
                <a:spcPct val="100000"/>
              </a:lnSpc>
              <a:spcBef>
                <a:spcPts val="0"/>
              </a:spcBef>
              <a:buFont typeface="Arial" panose="020B0604020202020204" pitchFamily="34" charset="0"/>
              <a:buChar char="•"/>
            </a:pPr>
            <a:r>
              <a:rPr lang="en" dirty="0">
                <a:sym typeface="Calibri"/>
              </a:rPr>
              <a:t>Materials.</a:t>
            </a:r>
            <a:endParaRPr dirty="0">
              <a:sym typeface="Calibri"/>
            </a:endParaRPr>
          </a:p>
          <a:p>
            <a:pPr marL="457200" lvl="0" indent="-228600">
              <a:lnSpc>
                <a:spcPct val="100000"/>
              </a:lnSpc>
              <a:spcBef>
                <a:spcPts val="0"/>
              </a:spcBef>
              <a:buFont typeface="Arial" panose="020B0604020202020204" pitchFamily="34" charset="0"/>
              <a:buChar char="•"/>
            </a:pPr>
            <a:r>
              <a:rPr lang="en" dirty="0">
                <a:sym typeface="Calibri"/>
              </a:rPr>
              <a:t>Technology.</a:t>
            </a:r>
            <a:endParaRPr dirty="0">
              <a:sym typeface="Calibri"/>
            </a:endParaRPr>
          </a:p>
        </p:txBody>
      </p:sp>
      <p:sp>
        <p:nvSpPr>
          <p:cNvPr id="254" name="Google Shape;254;p38"/>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a:t>Resources</a:t>
            </a:r>
            <a:endParaRPr/>
          </a:p>
        </p:txBody>
      </p:sp>
      <p:sp>
        <p:nvSpPr>
          <p:cNvPr id="256" name="Google Shape;256;p38"/>
          <p:cNvSpPr txBox="1"/>
          <p:nvPr/>
        </p:nvSpPr>
        <p:spPr>
          <a:xfrm>
            <a:off x="513250" y="4644325"/>
            <a:ext cx="6289200" cy="37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pic>
        <p:nvPicPr>
          <p:cNvPr id="6" name="Google Shape;235;p35">
            <a:extLst>
              <a:ext uri="{FF2B5EF4-FFF2-40B4-BE49-F238E27FC236}">
                <a16:creationId xmlns:a16="http://schemas.microsoft.com/office/drawing/2014/main" id="{2F71BD35-8E80-492B-820D-B5ADA4661333}"/>
              </a:ext>
            </a:extLst>
          </p:cNvPr>
          <p:cNvPicPr preferRelativeResize="0"/>
          <p:nvPr/>
        </p:nvPicPr>
        <p:blipFill rotWithShape="1">
          <a:blip r:embed="rId3">
            <a:alphaModFix/>
          </a:blip>
          <a:srcRect l="4594" t="4150" r="4956"/>
          <a:stretch/>
        </p:blipFill>
        <p:spPr>
          <a:xfrm>
            <a:off x="7003275" y="505525"/>
            <a:ext cx="2069001" cy="1887599"/>
          </a:xfrm>
          <a:prstGeom prst="rect">
            <a:avLst/>
          </a:prstGeom>
          <a:noFill/>
          <a:ln>
            <a:noFill/>
          </a:ln>
        </p:spPr>
      </p:pic>
      <p:sp>
        <p:nvSpPr>
          <p:cNvPr id="2" name="Slide Number Placeholder 1">
            <a:extLst>
              <a:ext uri="{FF2B5EF4-FFF2-40B4-BE49-F238E27FC236}">
                <a16:creationId xmlns:a16="http://schemas.microsoft.com/office/drawing/2014/main" id="{956E4D1A-4F0E-4365-93C5-B2FC7AB538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39"/>
          <p:cNvSpPr txBox="1">
            <a:spLocks noGrp="1"/>
          </p:cNvSpPr>
          <p:nvPr>
            <p:ph type="body" idx="1"/>
          </p:nvPr>
        </p:nvSpPr>
        <p:spPr>
          <a:xfrm>
            <a:off x="628650" y="1118677"/>
            <a:ext cx="6374625" cy="3596446"/>
          </a:xfrm>
          <a:prstGeom prst="rect">
            <a:avLst/>
          </a:prstGeom>
        </p:spPr>
        <p:txBody>
          <a:bodyPr spcFirstLastPara="1" wrap="square" lIns="0" tIns="34275" rIns="68575" bIns="34275" anchor="t" anchorCtr="0">
            <a:noAutofit/>
          </a:bodyPr>
          <a:lstStyle/>
          <a:p>
            <a:pPr>
              <a:lnSpc>
                <a:spcPct val="100000"/>
              </a:lnSpc>
              <a:spcBef>
                <a:spcPts val="0"/>
              </a:spcBef>
            </a:pPr>
            <a:r>
              <a:rPr lang="en" dirty="0">
                <a:sym typeface="Calibri"/>
              </a:rPr>
              <a:t>Processes, in this system model, refer to continuous and/or repetitive actions and operations that are used to accomplish work and manage day-to-day activities. </a:t>
            </a:r>
          </a:p>
          <a:p>
            <a:pPr>
              <a:lnSpc>
                <a:spcPct val="100000"/>
              </a:lnSpc>
              <a:spcBef>
                <a:spcPts val="1200"/>
              </a:spcBef>
            </a:pPr>
            <a:r>
              <a:rPr lang="en" dirty="0">
                <a:sym typeface="Calibri"/>
              </a:rPr>
              <a:t>Processes include, but are not limited to …</a:t>
            </a:r>
            <a:endParaRPr dirty="0">
              <a:sym typeface="Calibri"/>
            </a:endParaRPr>
          </a:p>
          <a:p>
            <a:pPr marL="457200" indent="-228600">
              <a:lnSpc>
                <a:spcPct val="100000"/>
              </a:lnSpc>
              <a:spcBef>
                <a:spcPts val="600"/>
              </a:spcBef>
              <a:buFont typeface="Arial" panose="020B0604020202020204" pitchFamily="34" charset="0"/>
              <a:buChar char="•"/>
            </a:pPr>
            <a:r>
              <a:rPr lang="en" dirty="0">
                <a:sym typeface="Calibri"/>
              </a:rPr>
              <a:t>Planning. </a:t>
            </a:r>
            <a:endParaRPr dirty="0">
              <a:sym typeface="Calibri"/>
            </a:endParaRPr>
          </a:p>
          <a:p>
            <a:pPr marL="457200" indent="-228600">
              <a:lnSpc>
                <a:spcPct val="100000"/>
              </a:lnSpc>
              <a:spcBef>
                <a:spcPts val="0"/>
              </a:spcBef>
              <a:buFont typeface="Arial" panose="020B0604020202020204" pitchFamily="34" charset="0"/>
              <a:buChar char="•"/>
            </a:pPr>
            <a:r>
              <a:rPr lang="en" dirty="0">
                <a:sym typeface="Calibri"/>
              </a:rPr>
              <a:t>Meeting structures.</a:t>
            </a:r>
            <a:endParaRPr dirty="0">
              <a:sym typeface="Calibri"/>
            </a:endParaRPr>
          </a:p>
          <a:p>
            <a:pPr marL="457200" indent="-228600">
              <a:lnSpc>
                <a:spcPct val="100000"/>
              </a:lnSpc>
              <a:spcBef>
                <a:spcPts val="0"/>
              </a:spcBef>
              <a:buFont typeface="Arial" panose="020B0604020202020204" pitchFamily="34" charset="0"/>
              <a:buChar char="•"/>
            </a:pPr>
            <a:r>
              <a:rPr lang="en" dirty="0">
                <a:sym typeface="Calibri"/>
              </a:rPr>
              <a:t>Communication methods.</a:t>
            </a:r>
            <a:endParaRPr dirty="0">
              <a:sym typeface="Calibri"/>
            </a:endParaRPr>
          </a:p>
          <a:p>
            <a:pPr marL="457200" indent="-228600">
              <a:lnSpc>
                <a:spcPct val="100000"/>
              </a:lnSpc>
              <a:spcBef>
                <a:spcPts val="0"/>
              </a:spcBef>
              <a:buFont typeface="Arial" panose="020B0604020202020204" pitchFamily="34" charset="0"/>
              <a:buChar char="•"/>
            </a:pPr>
            <a:r>
              <a:rPr lang="en" dirty="0">
                <a:sym typeface="Calibri"/>
              </a:rPr>
              <a:t>Common routines and practices.</a:t>
            </a:r>
            <a:endParaRPr dirty="0">
              <a:sym typeface="Calibri"/>
            </a:endParaRPr>
          </a:p>
          <a:p>
            <a:pPr marL="457200" indent="-228600">
              <a:lnSpc>
                <a:spcPct val="100000"/>
              </a:lnSpc>
              <a:spcBef>
                <a:spcPts val="0"/>
              </a:spcBef>
              <a:buFont typeface="Arial" panose="020B0604020202020204" pitchFamily="34" charset="0"/>
              <a:buChar char="•"/>
            </a:pPr>
            <a:r>
              <a:rPr lang="en" dirty="0">
                <a:sym typeface="Calibri"/>
              </a:rPr>
              <a:t>Decisionmaking.</a:t>
            </a:r>
            <a:endParaRPr dirty="0">
              <a:sym typeface="Calibri"/>
            </a:endParaRPr>
          </a:p>
          <a:p>
            <a:pPr marL="0" lvl="0" indent="0" algn="l" rtl="0">
              <a:spcBef>
                <a:spcPts val="800"/>
              </a:spcBef>
              <a:spcAft>
                <a:spcPts val="500"/>
              </a:spcAft>
              <a:buNone/>
            </a:pPr>
            <a:endParaRPr sz="2000" b="0" dirty="0">
              <a:solidFill>
                <a:schemeClr val="dk2"/>
              </a:solidFill>
              <a:latin typeface="Calibri"/>
              <a:ea typeface="Calibri"/>
              <a:cs typeface="Calibri"/>
              <a:sym typeface="Calibri"/>
            </a:endParaRPr>
          </a:p>
        </p:txBody>
      </p:sp>
      <p:sp>
        <p:nvSpPr>
          <p:cNvPr id="262" name="Google Shape;262;p39"/>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a:t>Processes</a:t>
            </a:r>
            <a:endParaRPr/>
          </a:p>
        </p:txBody>
      </p:sp>
      <p:sp>
        <p:nvSpPr>
          <p:cNvPr id="265" name="Google Shape;265;p39"/>
          <p:cNvSpPr txBox="1"/>
          <p:nvPr/>
        </p:nvSpPr>
        <p:spPr>
          <a:xfrm>
            <a:off x="560025" y="4644325"/>
            <a:ext cx="5997000" cy="246221"/>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a:defRPr sz="1000">
                <a:solidFill>
                  <a:srgbClr val="44546A"/>
                </a:solidFill>
                <a:ea typeface="Calibri"/>
                <a:cs typeface="Calibri"/>
              </a:defRPr>
            </a:lvl1pPr>
          </a:lstStyle>
          <a:p>
            <a:pPr>
              <a:buSzPts val="1100"/>
            </a:pPr>
            <a:r>
              <a:rPr lang="en" dirty="0">
                <a:latin typeface="+mn-lt"/>
                <a:sym typeface="Calibri"/>
              </a:rPr>
              <a:t>Source: Adapted from </a:t>
            </a:r>
            <a:r>
              <a:rPr lang="en" dirty="0">
                <a:latin typeface="+mn-lt"/>
                <a:cs typeface="Arial"/>
                <a:sym typeface="Calibri"/>
              </a:rPr>
              <a:t>Bowman, Dolle, &amp; Takahashi (2019).</a:t>
            </a:r>
            <a:endParaRPr lang="en" dirty="0">
              <a:latin typeface="+mn-lt"/>
            </a:endParaRPr>
          </a:p>
        </p:txBody>
      </p:sp>
      <p:pic>
        <p:nvPicPr>
          <p:cNvPr id="6" name="Google Shape;235;p35">
            <a:extLst>
              <a:ext uri="{FF2B5EF4-FFF2-40B4-BE49-F238E27FC236}">
                <a16:creationId xmlns:a16="http://schemas.microsoft.com/office/drawing/2014/main" id="{ED3BE0E4-A115-4F68-B62E-106E4AC38555}"/>
              </a:ext>
            </a:extLst>
          </p:cNvPr>
          <p:cNvPicPr preferRelativeResize="0"/>
          <p:nvPr/>
        </p:nvPicPr>
        <p:blipFill rotWithShape="1">
          <a:blip r:embed="rId3">
            <a:alphaModFix/>
          </a:blip>
          <a:srcRect l="4594" t="4150" r="4956"/>
          <a:stretch/>
        </p:blipFill>
        <p:spPr>
          <a:xfrm>
            <a:off x="7003275" y="505525"/>
            <a:ext cx="2069001" cy="1887599"/>
          </a:xfrm>
          <a:prstGeom prst="rect">
            <a:avLst/>
          </a:prstGeom>
          <a:noFill/>
          <a:ln>
            <a:noFill/>
          </a:ln>
        </p:spPr>
      </p:pic>
      <p:sp>
        <p:nvSpPr>
          <p:cNvPr id="2" name="Slide Number Placeholder 1">
            <a:extLst>
              <a:ext uri="{FF2B5EF4-FFF2-40B4-BE49-F238E27FC236}">
                <a16:creationId xmlns:a16="http://schemas.microsoft.com/office/drawing/2014/main" id="{1A1CC86A-FD9C-4580-AA0E-DDBD14C7BE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Acknowledgments</a:t>
            </a:r>
            <a:endParaRPr dirty="0"/>
          </a:p>
        </p:txBody>
      </p:sp>
      <p:sp>
        <p:nvSpPr>
          <p:cNvPr id="124" name="Google Shape;124;p1"/>
          <p:cNvSpPr txBox="1">
            <a:spLocks noGrp="1"/>
          </p:cNvSpPr>
          <p:nvPr>
            <p:ph type="body" idx="1"/>
          </p:nvPr>
        </p:nvSpPr>
        <p:spPr>
          <a:xfrm>
            <a:off x="628650" y="1002480"/>
            <a:ext cx="7886700" cy="24750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SzPts val="2100"/>
              <a:buNone/>
            </a:pPr>
            <a:r>
              <a:rPr lang="en" sz="2000" b="0" dirty="0">
                <a:solidFill>
                  <a:srgbClr val="000000"/>
                </a:solidFill>
                <a:latin typeface="Calibri"/>
                <a:ea typeface="Calibri"/>
                <a:cs typeface="Calibri"/>
                <a:sym typeface="Calibri"/>
              </a:rPr>
              <a:t>This module series includes work that has been adapted from successful strategies developed by Alicia Bowman and Kim Austin for the Regional Educational Laboratory West (REL West) at WestEd.</a:t>
            </a:r>
            <a:endParaRPr sz="2000" b="0" dirty="0">
              <a:solidFill>
                <a:srgbClr val="000000"/>
              </a:solidFill>
              <a:latin typeface="Calibri"/>
              <a:ea typeface="Calibri"/>
              <a:cs typeface="Calibri"/>
              <a:sym typeface="Calibri"/>
            </a:endParaRPr>
          </a:p>
          <a:p>
            <a:pPr marL="0" lvl="0" indent="0" algn="l" rtl="0">
              <a:lnSpc>
                <a:spcPct val="90000"/>
              </a:lnSpc>
              <a:spcBef>
                <a:spcPts val="800"/>
              </a:spcBef>
              <a:spcAft>
                <a:spcPts val="0"/>
              </a:spcAft>
              <a:buSzPts val="2100"/>
              <a:buNone/>
            </a:pPr>
            <a:r>
              <a:rPr lang="en" sz="2000" b="0" dirty="0">
                <a:solidFill>
                  <a:srgbClr val="000000"/>
                </a:solidFill>
                <a:latin typeface="Calibri"/>
                <a:ea typeface="Calibri"/>
                <a:cs typeface="Calibri"/>
                <a:sym typeface="Calibri"/>
              </a:rPr>
              <a:t>We would like to acknowledge the Center for the Collaborative Classroom and Washoe County School District for their partnership in this work. We would also like to acknowledge </a:t>
            </a:r>
            <a:r>
              <a:rPr lang="en" sz="2000" b="0" dirty="0">
                <a:solidFill>
                  <a:schemeClr val="dk1"/>
                </a:solidFill>
                <a:latin typeface="Calibri"/>
                <a:ea typeface="Calibri"/>
                <a:cs typeface="Calibri"/>
                <a:sym typeface="Calibri"/>
              </a:rPr>
              <a:t>the </a:t>
            </a:r>
            <a:r>
              <a:rPr lang="en" sz="2000" b="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Carn</a:t>
            </a:r>
            <a:r>
              <a:rPr lang="en" sz="2000" b="0" dirty="0">
                <a:solidFill>
                  <a:schemeClr val="dk1"/>
                </a:solidFill>
                <a:latin typeface="Calibri"/>
                <a:ea typeface="Calibri"/>
                <a:cs typeface="Calibri"/>
                <a:sym typeface="Calibri"/>
              </a:rPr>
              <a:t>egie Foundation for the Advancement of Teaching for its contributions to the field</a:t>
            </a:r>
            <a:r>
              <a:rPr lang="en" sz="2000" b="0" dirty="0">
                <a:solidFill>
                  <a:srgbClr val="000000"/>
                </a:solidFill>
                <a:latin typeface="Calibri"/>
                <a:ea typeface="Calibri"/>
                <a:cs typeface="Calibri"/>
                <a:sym typeface="Calibri"/>
              </a:rPr>
              <a:t> that are cited in this work.</a:t>
            </a:r>
            <a:endParaRPr sz="2000" b="0" dirty="0">
              <a:solidFill>
                <a:srgbClr val="000000"/>
              </a:solidFill>
              <a:latin typeface="Calibri"/>
              <a:ea typeface="Calibri"/>
              <a:cs typeface="Calibri"/>
              <a:sym typeface="Calibri"/>
            </a:endParaRPr>
          </a:p>
          <a:p>
            <a:pPr marL="0" indent="0"/>
            <a:r>
              <a:rPr lang="en" sz="1400" b="0" dirty="0">
                <a:solidFill>
                  <a:srgbClr val="000000"/>
                </a:solidFill>
                <a:latin typeface="Calibri"/>
                <a:ea typeface="Calibri"/>
                <a:cs typeface="Calibri"/>
                <a:sym typeface="Calibri"/>
              </a:rPr>
              <a:t>Citation: Bowman, A., </a:t>
            </a:r>
            <a:r>
              <a:rPr lang="en" sz="1400" b="0">
                <a:solidFill>
                  <a:srgbClr val="000000"/>
                </a:solidFill>
                <a:latin typeface="Calibri"/>
                <a:ea typeface="Calibri"/>
                <a:cs typeface="Calibri"/>
                <a:sym typeface="Calibri"/>
              </a:rPr>
              <a:t>&amp; Austin, </a:t>
            </a:r>
            <a:r>
              <a:rPr lang="en" sz="1400" b="0" dirty="0">
                <a:solidFill>
                  <a:srgbClr val="000000"/>
                </a:solidFill>
                <a:latin typeface="Calibri"/>
                <a:ea typeface="Calibri"/>
                <a:cs typeface="Calibri"/>
                <a:sym typeface="Calibri"/>
              </a:rPr>
              <a:t>K. (2021). </a:t>
            </a:r>
            <a:r>
              <a:rPr lang="en" sz="1400" b="0" i="1" dirty="0">
                <a:solidFill>
                  <a:srgbClr val="000000"/>
                </a:solidFill>
                <a:latin typeface="Calibri"/>
                <a:ea typeface="Calibri"/>
                <a:cs typeface="Calibri"/>
                <a:sym typeface="Calibri"/>
              </a:rPr>
              <a:t>Facilitating Improvement Professional Learning Modules—Module 2: Systems change </a:t>
            </a:r>
            <a:r>
              <a:rPr lang="en" sz="1400" b="0" dirty="0">
                <a:solidFill>
                  <a:srgbClr val="000000"/>
                </a:solidFill>
                <a:latin typeface="Calibri"/>
                <a:ea typeface="Calibri"/>
                <a:cs typeface="Calibri"/>
                <a:sym typeface="Calibri"/>
              </a:rPr>
              <a:t>[Slide deck]. </a:t>
            </a:r>
            <a:r>
              <a:rPr lang="en-US" sz="1400" b="0" dirty="0">
                <a:solidFill>
                  <a:schemeClr val="tx1"/>
                </a:solidFill>
                <a:latin typeface="Calibri" panose="020F0502020204030204" pitchFamily="34" charset="0"/>
                <a:cs typeface="Calibri" panose="020F0502020204030204" pitchFamily="34" charset="0"/>
              </a:rPr>
              <a:t>Washington, DC: U.S. Department of Education, Institute of Education Sciences, National Center for Education Evaluation and Regional Assistance, Regional Educational Laboratory West</a:t>
            </a:r>
            <a:r>
              <a:rPr lang="en-US" sz="1600" b="0" dirty="0">
                <a:solidFill>
                  <a:schemeClr val="tx1"/>
                </a:solidFill>
                <a:latin typeface="Calibri" panose="020F0502020204030204" pitchFamily="34" charset="0"/>
                <a:cs typeface="Calibri" panose="020F0502020204030204" pitchFamily="34" charset="0"/>
              </a:rPr>
              <a:t>. </a:t>
            </a:r>
            <a:endParaRPr lang="en-US" sz="1400" b="0" dirty="0">
              <a:solidFill>
                <a:srgbClr val="000000"/>
              </a:solidFill>
              <a:latin typeface="Calibri"/>
              <a:ea typeface="Calibri"/>
              <a:cs typeface="Calibri"/>
              <a:sym typeface="Calibri"/>
            </a:endParaRPr>
          </a:p>
          <a:p>
            <a:pPr marL="0" indent="0"/>
            <a:endParaRPr sz="1400" b="0" dirty="0">
              <a:solidFill>
                <a:srgbClr val="000000"/>
              </a:solidFill>
              <a:latin typeface="Calibri"/>
              <a:ea typeface="Calibri"/>
              <a:cs typeface="Calibri"/>
              <a:sym typeface="Calibri"/>
            </a:endParaRPr>
          </a:p>
          <a:p>
            <a:pPr marL="0" lvl="0" indent="0" algn="l" rtl="0">
              <a:lnSpc>
                <a:spcPct val="90000"/>
              </a:lnSpc>
              <a:spcBef>
                <a:spcPts val="800"/>
              </a:spcBef>
              <a:spcAft>
                <a:spcPts val="500"/>
              </a:spcAft>
              <a:buSzPts val="2100"/>
              <a:buNone/>
            </a:pPr>
            <a:endParaRPr dirty="0"/>
          </a:p>
        </p:txBody>
      </p:sp>
      <p:sp>
        <p:nvSpPr>
          <p:cNvPr id="125" name="Google Shape;125;p1"/>
          <p:cNvSpPr txBox="1"/>
          <p:nvPr/>
        </p:nvSpPr>
        <p:spPr>
          <a:xfrm>
            <a:off x="502894" y="4402922"/>
            <a:ext cx="6174300" cy="530884"/>
          </a:xfrm>
          <a:prstGeom prst="rect">
            <a:avLst/>
          </a:prstGeom>
          <a:noFill/>
          <a:ln>
            <a:noFill/>
          </a:ln>
        </p:spPr>
        <p:txBody>
          <a:bodyPr spcFirstLastPara="1" wrap="square" lIns="91425" tIns="91425" rIns="91425" bIns="91425" anchor="t" anchorCtr="0">
            <a:spAutoFit/>
          </a:bodyPr>
          <a:lstStyle/>
          <a:p>
            <a:pPr lvl="0">
              <a:buSzPts val="750"/>
            </a:pPr>
            <a:r>
              <a:rPr lang="en-US" sz="750" dirty="0">
                <a:solidFill>
                  <a:schemeClr val="dk1"/>
                </a:solidFill>
              </a:rPr>
              <a:t>This product was funded under Contract ED-IES-17-C-0012 by Regional Educational Laboratory West administered by WestEd. The content of this product does not necessarily reflect the views or policies of the Institute of Education Sciences or the U.S. Department of Education, nor does mention of trade names, commercial products, or organizations imply endorsement by the U.S. government.</a:t>
            </a:r>
            <a:endParaRPr lang="en-US" dirty="0"/>
          </a:p>
        </p:txBody>
      </p:sp>
    </p:spTree>
    <p:extLst>
      <p:ext uri="{BB962C8B-B14F-4D97-AF65-F5344CB8AC3E}">
        <p14:creationId xmlns:p14="http://schemas.microsoft.com/office/powerpoint/2010/main" val="1394589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40"/>
          <p:cNvSpPr txBox="1">
            <a:spLocks noGrp="1"/>
          </p:cNvSpPr>
          <p:nvPr>
            <p:ph type="body" idx="1"/>
          </p:nvPr>
        </p:nvSpPr>
        <p:spPr>
          <a:xfrm>
            <a:off x="628650" y="1476799"/>
            <a:ext cx="7886700" cy="3263400"/>
          </a:xfrm>
          <a:prstGeom prst="rect">
            <a:avLst/>
          </a:prstGeom>
        </p:spPr>
        <p:txBody>
          <a:bodyPr spcFirstLastPara="1" wrap="square" lIns="0" tIns="34275" rIns="68575" bIns="34275" anchor="t" anchorCtr="0">
            <a:noAutofit/>
          </a:bodyPr>
          <a:lstStyle/>
          <a:p>
            <a:pPr marL="457200" lvl="0" indent="-228600">
              <a:lnSpc>
                <a:spcPct val="100000"/>
              </a:lnSpc>
              <a:spcBef>
                <a:spcPts val="0"/>
              </a:spcBef>
              <a:spcAft>
                <a:spcPts val="1200"/>
              </a:spcAft>
              <a:buFont typeface="Arial" panose="020B0604020202020204" pitchFamily="34" charset="0"/>
              <a:buChar char="•"/>
            </a:pPr>
            <a:r>
              <a:rPr lang="en" dirty="0">
                <a:sym typeface="Calibri"/>
              </a:rPr>
              <a:t>What did you learn about systems?</a:t>
            </a:r>
          </a:p>
          <a:p>
            <a:pPr marL="457200" lvl="0" indent="-228600">
              <a:lnSpc>
                <a:spcPct val="100000"/>
              </a:lnSpc>
              <a:spcBef>
                <a:spcPts val="0"/>
              </a:spcBef>
              <a:spcAft>
                <a:spcPts val="1200"/>
              </a:spcAft>
              <a:buFont typeface="Arial" panose="020B0604020202020204" pitchFamily="34" charset="0"/>
              <a:buChar char="•"/>
            </a:pPr>
            <a:r>
              <a:rPr lang="en" dirty="0">
                <a:sym typeface="Calibri"/>
              </a:rPr>
              <a:t>What connections can you make to your current work?</a:t>
            </a:r>
            <a:endParaRPr dirty="0">
              <a:sym typeface="Calibri"/>
            </a:endParaRPr>
          </a:p>
          <a:p>
            <a:pPr marL="457200" lvl="0" indent="-228600">
              <a:lnSpc>
                <a:spcPct val="100000"/>
              </a:lnSpc>
              <a:spcBef>
                <a:spcPts val="0"/>
              </a:spcBef>
              <a:spcAft>
                <a:spcPts val="1200"/>
              </a:spcAft>
              <a:buFont typeface="Arial" panose="020B0604020202020204" pitchFamily="34" charset="0"/>
              <a:buChar char="•"/>
            </a:pPr>
            <a:r>
              <a:rPr lang="en" dirty="0">
                <a:sym typeface="Calibri"/>
              </a:rPr>
              <a:t>What questions do you still have?</a:t>
            </a:r>
            <a:endParaRPr dirty="0">
              <a:sym typeface="Calibri"/>
            </a:endParaRPr>
          </a:p>
        </p:txBody>
      </p:sp>
      <p:sp>
        <p:nvSpPr>
          <p:cNvPr id="270" name="Google Shape;270;p40"/>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Clr>
                <a:schemeClr val="dk1"/>
              </a:buClr>
              <a:buSzPts val="1100"/>
              <a:buFont typeface="Arial"/>
              <a:buNone/>
            </a:pPr>
            <a:r>
              <a:rPr lang="en" dirty="0"/>
              <a:t>Self-reflection</a:t>
            </a:r>
            <a:endParaRPr sz="3000" dirty="0">
              <a:latin typeface="Calibri"/>
              <a:ea typeface="Calibri"/>
              <a:cs typeface="Calibri"/>
              <a:sym typeface="Calibri"/>
            </a:endParaRPr>
          </a:p>
        </p:txBody>
      </p:sp>
      <p:pic>
        <p:nvPicPr>
          <p:cNvPr id="5" name="Google Shape;344;p53">
            <a:extLst>
              <a:ext uri="{FF2B5EF4-FFF2-40B4-BE49-F238E27FC236}">
                <a16:creationId xmlns:a16="http://schemas.microsoft.com/office/drawing/2014/main" id="{C2A58CBC-1288-4C3E-A2F4-29EFA67FB2B5}"/>
              </a:ext>
            </a:extLst>
          </p:cNvPr>
          <p:cNvPicPr preferRelativeResize="0"/>
          <p:nvPr/>
        </p:nvPicPr>
        <p:blipFill>
          <a:blip r:embed="rId3"/>
          <a:stretch>
            <a:fillRect/>
          </a:stretch>
        </p:blipFill>
        <p:spPr>
          <a:xfrm>
            <a:off x="7029292" y="-28224"/>
            <a:ext cx="1838087" cy="1598336"/>
          </a:xfrm>
          <a:prstGeom prst="rect">
            <a:avLst/>
          </a:prstGeom>
          <a:noFill/>
          <a:ln>
            <a:noFill/>
          </a:ln>
        </p:spPr>
      </p:pic>
      <p:sp>
        <p:nvSpPr>
          <p:cNvPr id="2" name="Slide Number Placeholder 1">
            <a:extLst>
              <a:ext uri="{FF2B5EF4-FFF2-40B4-BE49-F238E27FC236}">
                <a16:creationId xmlns:a16="http://schemas.microsoft.com/office/drawing/2014/main" id="{E17F218D-29D6-4651-B743-E0548FC6A2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71"/>
        <p:cNvGrpSpPr/>
        <p:nvPr/>
      </p:nvGrpSpPr>
      <p:grpSpPr>
        <a:xfrm>
          <a:off x="0" y="0"/>
          <a:ext cx="0" cy="0"/>
          <a:chOff x="0" y="0"/>
          <a:chExt cx="0" cy="0"/>
        </a:xfrm>
      </p:grpSpPr>
      <p:sp>
        <p:nvSpPr>
          <p:cNvPr id="372" name="Google Shape;372;p50"/>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Seeing the system</a:t>
            </a:r>
            <a:endParaRPr dirty="0"/>
          </a:p>
        </p:txBody>
      </p:sp>
      <p:sp>
        <p:nvSpPr>
          <p:cNvPr id="2" name="Slide Number Placeholder 1">
            <a:extLst>
              <a:ext uri="{FF2B5EF4-FFF2-40B4-BE49-F238E27FC236}">
                <a16:creationId xmlns:a16="http://schemas.microsoft.com/office/drawing/2014/main" id="{69D7B0FB-C182-48DF-8A50-C61908FE3C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21</a:t>
            </a:fld>
            <a:endParaRPr lang="e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1"/>
          <p:cNvSpPr txBox="1"/>
          <p:nvPr/>
        </p:nvSpPr>
        <p:spPr>
          <a:xfrm>
            <a:off x="4572000" y="1792478"/>
            <a:ext cx="3535500" cy="1558543"/>
          </a:xfrm>
          <a:prstGeom prst="rect">
            <a:avLst/>
          </a:prstGeom>
          <a:noFill/>
          <a:ln>
            <a:noFill/>
          </a:ln>
        </p:spPr>
        <p:txBody>
          <a:bodyPr spcFirstLastPara="1" wrap="square" lIns="91425" tIns="91425" rIns="91425" bIns="91425" anchor="t" anchorCtr="0">
            <a:noAutofit/>
          </a:bodyPr>
          <a:lstStyle/>
          <a:p>
            <a:pPr lvl="0">
              <a:lnSpc>
                <a:spcPct val="90000"/>
              </a:lnSpc>
              <a:spcBef>
                <a:spcPts val="800"/>
              </a:spcBef>
              <a:buClr>
                <a:srgbClr val="548135"/>
              </a:buClr>
              <a:buSzPts val="2100"/>
            </a:pPr>
            <a:r>
              <a:rPr lang="en" sz="2100" b="1" dirty="0">
                <a:solidFill>
                  <a:srgbClr val="888888"/>
                </a:solidFill>
                <a:sym typeface="Calibri"/>
              </a:rPr>
              <a:t>We all have mental models of how the world works, including how our systems work.</a:t>
            </a:r>
            <a:endParaRPr sz="2100" b="1" dirty="0">
              <a:solidFill>
                <a:srgbClr val="888888"/>
              </a:solidFill>
              <a:sym typeface="Calibri"/>
            </a:endParaRPr>
          </a:p>
        </p:txBody>
      </p:sp>
      <p:sp>
        <p:nvSpPr>
          <p:cNvPr id="378" name="Google Shape;378;p51"/>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Seeing the system</a:t>
            </a:r>
            <a:endParaRPr dirty="0"/>
          </a:p>
        </p:txBody>
      </p:sp>
      <p:pic>
        <p:nvPicPr>
          <p:cNvPr id="379" name="Google Shape;379;p51"/>
          <p:cNvPicPr preferRelativeResize="0"/>
          <p:nvPr/>
        </p:nvPicPr>
        <p:blipFill rotWithShape="1">
          <a:blip r:embed="rId3">
            <a:alphaModFix/>
          </a:blip>
          <a:srcRect l="4594" t="4150" r="4956"/>
          <a:stretch/>
        </p:blipFill>
        <p:spPr>
          <a:xfrm>
            <a:off x="628650" y="1268044"/>
            <a:ext cx="3160675" cy="2883551"/>
          </a:xfrm>
          <a:prstGeom prst="rect">
            <a:avLst/>
          </a:prstGeom>
          <a:noFill/>
          <a:ln>
            <a:noFill/>
          </a:ln>
        </p:spPr>
      </p:pic>
      <p:sp>
        <p:nvSpPr>
          <p:cNvPr id="3" name="Slide Number Placeholder 2">
            <a:extLst>
              <a:ext uri="{FF2B5EF4-FFF2-40B4-BE49-F238E27FC236}">
                <a16:creationId xmlns:a16="http://schemas.microsoft.com/office/drawing/2014/main" id="{9CD4D09C-2DD7-470B-BAAC-C5239171D1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8" name="Google Shape;384;p52">
            <a:extLst>
              <a:ext uri="{FF2B5EF4-FFF2-40B4-BE49-F238E27FC236}">
                <a16:creationId xmlns:a16="http://schemas.microsoft.com/office/drawing/2014/main" id="{9BAA319C-56FF-4276-ACE6-A437266370A9}"/>
              </a:ext>
            </a:extLst>
          </p:cNvPr>
          <p:cNvSpPr txBox="1">
            <a:spLocks noGrp="1"/>
          </p:cNvSpPr>
          <p:nvPr>
            <p:ph type="body" idx="1"/>
          </p:nvPr>
        </p:nvSpPr>
        <p:spPr>
          <a:xfrm>
            <a:off x="1036500" y="1369225"/>
            <a:ext cx="2967600" cy="3384204"/>
          </a:xfrm>
          <a:prstGeom prst="rect">
            <a:avLst/>
          </a:prstGeom>
          <a:solidFill>
            <a:srgbClr val="72BD89"/>
          </a:solidFill>
        </p:spPr>
        <p:txBody>
          <a:bodyPr spcFirstLastPara="1" wrap="square" lIns="0" tIns="34275" rIns="68575" bIns="34275" anchor="ctr" anchorCtr="0">
            <a:noAutofit/>
          </a:bodyPr>
          <a:lstStyle/>
          <a:p>
            <a:pPr marL="0" lvl="0" indent="0" algn="ctr" rtl="0">
              <a:spcBef>
                <a:spcPts val="800"/>
              </a:spcBef>
              <a:spcAft>
                <a:spcPts val="0"/>
              </a:spcAft>
              <a:buNone/>
            </a:pPr>
            <a:r>
              <a:rPr lang="en" sz="2000" dirty="0">
                <a:solidFill>
                  <a:schemeClr val="bg1"/>
                </a:solidFill>
                <a:latin typeface="Calibri"/>
                <a:ea typeface="Calibri"/>
                <a:cs typeface="Calibri"/>
                <a:sym typeface="Calibri"/>
              </a:rPr>
              <a:t> </a:t>
            </a:r>
            <a:r>
              <a:rPr lang="en" sz="1900" i="1" dirty="0">
                <a:solidFill>
                  <a:schemeClr val="bg1"/>
                </a:solidFill>
                <a:latin typeface="+mn-lt"/>
                <a:ea typeface="Calibri"/>
                <a:cs typeface="Calibri"/>
                <a:sym typeface="Calibri"/>
              </a:rPr>
              <a:t>“Organisations learn only through individuals who learn. Individual learning does not guarantee organisational learning, but without it no organisational learning occurs.”</a:t>
            </a:r>
            <a:endParaRPr sz="1900" i="1" dirty="0">
              <a:solidFill>
                <a:schemeClr val="bg1"/>
              </a:solidFill>
              <a:latin typeface="+mn-lt"/>
              <a:ea typeface="Calibri"/>
              <a:cs typeface="Calibri"/>
              <a:sym typeface="Calibri"/>
            </a:endParaRPr>
          </a:p>
          <a:p>
            <a:pPr marL="0" lvl="0" indent="0" algn="r" rtl="0">
              <a:spcBef>
                <a:spcPts val="800"/>
              </a:spcBef>
              <a:spcAft>
                <a:spcPts val="500"/>
              </a:spcAft>
              <a:buNone/>
            </a:pPr>
            <a:r>
              <a:rPr lang="en" sz="1300" b="0" i="1" dirty="0">
                <a:solidFill>
                  <a:schemeClr val="bg1"/>
                </a:solidFill>
                <a:latin typeface="Calibri" panose="020F0502020204030204" pitchFamily="34" charset="0"/>
                <a:ea typeface="Calibri"/>
                <a:cs typeface="Calibri" panose="020F0502020204030204" pitchFamily="34" charset="0"/>
                <a:sym typeface="Calibri"/>
              </a:rPr>
              <a:t>̶ </a:t>
            </a:r>
            <a:r>
              <a:rPr lang="en" sz="1300" b="0" dirty="0">
                <a:solidFill>
                  <a:schemeClr val="bg1"/>
                </a:solidFill>
                <a:latin typeface="+mn-lt"/>
                <a:ea typeface="Calibri"/>
                <a:cs typeface="Calibri"/>
                <a:sym typeface="Calibri"/>
              </a:rPr>
              <a:t>Peter Senge </a:t>
            </a:r>
            <a:br>
              <a:rPr lang="en" sz="1300" b="0" dirty="0">
                <a:solidFill>
                  <a:schemeClr val="bg1"/>
                </a:solidFill>
                <a:latin typeface="+mn-lt"/>
                <a:ea typeface="Calibri"/>
                <a:cs typeface="Calibri"/>
                <a:sym typeface="Calibri"/>
              </a:rPr>
            </a:br>
            <a:r>
              <a:rPr lang="en" sz="1300" b="0" i="1" dirty="0">
                <a:solidFill>
                  <a:schemeClr val="bg1"/>
                </a:solidFill>
                <a:latin typeface="+mn-lt"/>
                <a:ea typeface="Calibri"/>
                <a:cs typeface="Calibri"/>
                <a:sym typeface="Calibri"/>
              </a:rPr>
              <a:t>The fifth discipline</a:t>
            </a:r>
            <a:r>
              <a:rPr lang="en" sz="1300" b="0" dirty="0">
                <a:solidFill>
                  <a:schemeClr val="bg1"/>
                </a:solidFill>
                <a:latin typeface="+mn-lt"/>
                <a:ea typeface="Calibri"/>
                <a:cs typeface="Calibri"/>
                <a:sym typeface="Calibri"/>
              </a:rPr>
              <a:t>, 1990</a:t>
            </a:r>
            <a:endParaRPr sz="1300" b="0" dirty="0">
              <a:solidFill>
                <a:schemeClr val="bg1"/>
              </a:solidFill>
              <a:latin typeface="+mn-lt"/>
              <a:ea typeface="Calibri"/>
              <a:cs typeface="Calibri"/>
              <a:sym typeface="Calibri"/>
            </a:endParaRPr>
          </a:p>
        </p:txBody>
      </p:sp>
      <p:sp>
        <p:nvSpPr>
          <p:cNvPr id="386" name="Google Shape;386;p52"/>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Seeing the system</a:t>
            </a:r>
            <a:endParaRPr dirty="0"/>
          </a:p>
        </p:txBody>
      </p:sp>
      <p:sp>
        <p:nvSpPr>
          <p:cNvPr id="5" name="Google Shape;377;p51">
            <a:extLst>
              <a:ext uri="{FF2B5EF4-FFF2-40B4-BE49-F238E27FC236}">
                <a16:creationId xmlns:a16="http://schemas.microsoft.com/office/drawing/2014/main" id="{602874A4-6DB4-44BA-BF9E-4C78109C1A0B}"/>
              </a:ext>
            </a:extLst>
          </p:cNvPr>
          <p:cNvSpPr txBox="1"/>
          <p:nvPr/>
        </p:nvSpPr>
        <p:spPr>
          <a:xfrm>
            <a:off x="4572000" y="1792478"/>
            <a:ext cx="3535500" cy="1558543"/>
          </a:xfrm>
          <a:prstGeom prst="rect">
            <a:avLst/>
          </a:prstGeom>
          <a:noFill/>
          <a:ln>
            <a:noFill/>
          </a:ln>
        </p:spPr>
        <p:txBody>
          <a:bodyPr spcFirstLastPara="1" wrap="square" lIns="91425" tIns="91425" rIns="91425" bIns="91425" anchor="t" anchorCtr="0">
            <a:noAutofit/>
          </a:bodyPr>
          <a:lstStyle/>
          <a:p>
            <a:pPr lvl="0">
              <a:lnSpc>
                <a:spcPct val="90000"/>
              </a:lnSpc>
              <a:spcBef>
                <a:spcPts val="800"/>
              </a:spcBef>
              <a:buClr>
                <a:srgbClr val="548135"/>
              </a:buClr>
              <a:buSzPts val="2100"/>
            </a:pPr>
            <a:r>
              <a:rPr lang="en-US" sz="2100" b="1" dirty="0">
                <a:solidFill>
                  <a:srgbClr val="888888"/>
                </a:solidFill>
                <a:sym typeface="Calibri"/>
              </a:rPr>
              <a:t>How an individual or group interprets and defines a problem determines how they will approach solving it.</a:t>
            </a:r>
          </a:p>
        </p:txBody>
      </p:sp>
      <p:sp>
        <p:nvSpPr>
          <p:cNvPr id="2" name="Slide Number Placeholder 1">
            <a:extLst>
              <a:ext uri="{FF2B5EF4-FFF2-40B4-BE49-F238E27FC236}">
                <a16:creationId xmlns:a16="http://schemas.microsoft.com/office/drawing/2014/main" id="{7968C54D-B4CD-412B-998D-9D254A6FF6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2" name="Google Shape;392;p53"/>
          <p:cNvSpPr txBox="1">
            <a:spLocks noGrp="1"/>
          </p:cNvSpPr>
          <p:nvPr>
            <p:ph type="body" idx="1"/>
          </p:nvPr>
        </p:nvSpPr>
        <p:spPr>
          <a:prstGeom prst="rect">
            <a:avLst/>
          </a:prstGeom>
        </p:spPr>
        <p:txBody>
          <a:bodyPr spcFirstLastPara="1" wrap="square" lIns="0" tIns="34275" rIns="68575" bIns="34275" anchor="t" anchorCtr="0">
            <a:noAutofit/>
          </a:bodyPr>
          <a:lstStyle/>
          <a:p>
            <a:pPr marL="228600" lvl="0"/>
            <a:r>
              <a:rPr lang="en" sz="1800" dirty="0">
                <a:sym typeface="Calibri"/>
              </a:rPr>
              <a:t>In education, we tend to operate in crisis mode much of the time. We often get through the day by handling routine decisions with gut decisions.</a:t>
            </a:r>
            <a:endParaRPr sz="1800" dirty="0">
              <a:sym typeface="Calibri"/>
            </a:endParaRPr>
          </a:p>
          <a:p>
            <a:pPr marL="228600"/>
            <a:r>
              <a:rPr lang="en" sz="1800" dirty="0">
                <a:sym typeface="Calibri"/>
              </a:rPr>
              <a:t>This “fast thinking” is unconscious and is shaped by the mental models created by our experiences and the norms inherent in the systems we operate in. This can shape how we react to and attempt to solve the problems in our system.</a:t>
            </a:r>
            <a:endParaRPr sz="1800" dirty="0">
              <a:sym typeface="Calibri"/>
            </a:endParaRPr>
          </a:p>
          <a:p>
            <a:pPr marL="228600" lvl="0"/>
            <a:r>
              <a:rPr lang="en" sz="1800" dirty="0">
                <a:sym typeface="Calibri"/>
              </a:rPr>
              <a:t>When we are unaware of the mental models driving us, we can find ourselves solving the wrong problems.</a:t>
            </a:r>
            <a:endParaRPr sz="1800" dirty="0">
              <a:sym typeface="Calibri"/>
            </a:endParaRPr>
          </a:p>
          <a:p>
            <a:pPr marL="0" lvl="0" indent="0" algn="l" rtl="0">
              <a:spcBef>
                <a:spcPts val="800"/>
              </a:spcBef>
              <a:spcAft>
                <a:spcPts val="500"/>
              </a:spcAft>
              <a:buNone/>
            </a:pPr>
            <a:endParaRPr sz="2000" b="0" dirty="0">
              <a:solidFill>
                <a:srgbClr val="323232"/>
              </a:solidFill>
              <a:latin typeface="Calibri"/>
              <a:ea typeface="Calibri"/>
              <a:cs typeface="Calibri"/>
              <a:sym typeface="Calibri"/>
            </a:endParaRPr>
          </a:p>
        </p:txBody>
      </p:sp>
      <p:sp>
        <p:nvSpPr>
          <p:cNvPr id="391" name="Google Shape;391;p53"/>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Fast thinking</a:t>
            </a:r>
            <a:endParaRPr dirty="0"/>
          </a:p>
        </p:txBody>
      </p:sp>
      <p:sp>
        <p:nvSpPr>
          <p:cNvPr id="2" name="Slide Number Placeholder 1">
            <a:extLst>
              <a:ext uri="{FF2B5EF4-FFF2-40B4-BE49-F238E27FC236}">
                <a16:creationId xmlns:a16="http://schemas.microsoft.com/office/drawing/2014/main" id="{961F6F5D-39FC-4C39-95FF-AB50C706C3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54"/>
          <p:cNvSpPr txBox="1">
            <a:spLocks noGrp="1"/>
          </p:cNvSpPr>
          <p:nvPr>
            <p:ph type="body" idx="1"/>
          </p:nvPr>
        </p:nvSpPr>
        <p:spPr>
          <a:prstGeom prst="rect">
            <a:avLst/>
          </a:prstGeom>
        </p:spPr>
        <p:txBody>
          <a:bodyPr spcFirstLastPara="1" wrap="square" lIns="0" tIns="34275" rIns="68575" bIns="34275" anchor="t" anchorCtr="0">
            <a:noAutofit/>
          </a:bodyPr>
          <a:lstStyle/>
          <a:p>
            <a:pPr marL="228600"/>
            <a:r>
              <a:rPr lang="en" sz="1800" dirty="0">
                <a:sym typeface="Calibri"/>
              </a:rPr>
              <a:t>You are now going to see a sentence.</a:t>
            </a:r>
            <a:endParaRPr sz="1800" dirty="0">
              <a:sym typeface="Calibri"/>
            </a:endParaRPr>
          </a:p>
          <a:p>
            <a:pPr marL="228600"/>
            <a:endParaRPr sz="1800" dirty="0">
              <a:sym typeface="Calibri"/>
            </a:endParaRPr>
          </a:p>
          <a:p>
            <a:pPr marL="228600"/>
            <a:r>
              <a:rPr lang="en" sz="1800" dirty="0">
                <a:sym typeface="Calibri"/>
              </a:rPr>
              <a:t>You will have 10 seconds to read it and respond to the prompt.</a:t>
            </a:r>
            <a:endParaRPr sz="1800" dirty="0">
              <a:sym typeface="Calibri"/>
            </a:endParaRPr>
          </a:p>
        </p:txBody>
      </p:sp>
      <p:sp>
        <p:nvSpPr>
          <p:cNvPr id="397" name="Google Shape;397;p54"/>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Fast thinking activity</a:t>
            </a:r>
            <a:endParaRPr dirty="0"/>
          </a:p>
        </p:txBody>
      </p:sp>
      <p:sp>
        <p:nvSpPr>
          <p:cNvPr id="2" name="Slide Number Placeholder 1">
            <a:extLst>
              <a:ext uri="{FF2B5EF4-FFF2-40B4-BE49-F238E27FC236}">
                <a16:creationId xmlns:a16="http://schemas.microsoft.com/office/drawing/2014/main" id="{FE5F9E9A-2E8B-4856-B34C-A39FF79091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4" name="Google Shape;404;p55"/>
          <p:cNvSpPr txBox="1">
            <a:spLocks noGrp="1"/>
          </p:cNvSpPr>
          <p:nvPr>
            <p:ph type="body" idx="1"/>
          </p:nvPr>
        </p:nvSpPr>
        <p:spPr>
          <a:prstGeom prst="rect">
            <a:avLst/>
          </a:prstGeom>
        </p:spPr>
        <p:txBody>
          <a:bodyPr spcFirstLastPara="1" wrap="square" lIns="0" tIns="34275" rIns="68575" bIns="34275" anchor="t" anchorCtr="0">
            <a:noAutofit/>
          </a:bodyPr>
          <a:lstStyle/>
          <a:p>
            <a:pPr marL="0" lvl="0" indent="0" algn="ctr" rtl="0">
              <a:lnSpc>
                <a:spcPct val="125454"/>
              </a:lnSpc>
              <a:spcBef>
                <a:spcPts val="600"/>
              </a:spcBef>
              <a:spcAft>
                <a:spcPts val="0"/>
              </a:spcAft>
              <a:buNone/>
            </a:pPr>
            <a:r>
              <a:rPr lang="en" sz="1900" dirty="0">
                <a:latin typeface="Arial" panose="020B0604020202020204" pitchFamily="34" charset="0"/>
                <a:ea typeface="Calibri"/>
                <a:cs typeface="Arial" panose="020B0604020202020204" pitchFamily="34" charset="0"/>
                <a:sym typeface="Calibri"/>
              </a:rPr>
              <a:t>FINISHED FILES ARE THE RESULT OF YEARS OF SCIENTIFIC STUDY COMBINED WITH THE EXPERIENCE OF YEARS</a:t>
            </a:r>
            <a:endParaRPr sz="1900" dirty="0">
              <a:latin typeface="Arial" panose="020B0604020202020204" pitchFamily="34" charset="0"/>
              <a:ea typeface="Calibri"/>
              <a:cs typeface="Arial" panose="020B0604020202020204" pitchFamily="34" charset="0"/>
              <a:sym typeface="Calibri"/>
            </a:endParaRPr>
          </a:p>
          <a:p>
            <a:pPr marL="0" lvl="0" indent="0" algn="l" rtl="0">
              <a:spcBef>
                <a:spcPts val="800"/>
              </a:spcBef>
              <a:spcAft>
                <a:spcPts val="0"/>
              </a:spcAft>
              <a:buNone/>
            </a:pPr>
            <a:endParaRPr sz="2000" dirty="0">
              <a:latin typeface="Arial" panose="020B0604020202020204" pitchFamily="34" charset="0"/>
              <a:ea typeface="Calibri"/>
              <a:cs typeface="Arial" panose="020B0604020202020204" pitchFamily="34" charset="0"/>
              <a:sym typeface="Calibri"/>
            </a:endParaRPr>
          </a:p>
          <a:p>
            <a:pPr marL="0" lvl="0" indent="0" algn="ctr" rtl="0">
              <a:spcBef>
                <a:spcPts val="800"/>
              </a:spcBef>
              <a:spcAft>
                <a:spcPts val="0"/>
              </a:spcAft>
              <a:buNone/>
            </a:pPr>
            <a:r>
              <a:rPr lang="en" sz="2000" b="0" dirty="0">
                <a:latin typeface="Arial" panose="020B0604020202020204" pitchFamily="34" charset="0"/>
                <a:ea typeface="Calibri"/>
                <a:cs typeface="Arial" panose="020B0604020202020204" pitchFamily="34" charset="0"/>
                <a:sym typeface="Calibri"/>
              </a:rPr>
              <a:t>How many Fs are in the sentence above?</a:t>
            </a:r>
            <a:endParaRPr sz="2000" b="0" dirty="0">
              <a:latin typeface="Arial" panose="020B0604020202020204" pitchFamily="34" charset="0"/>
              <a:ea typeface="Calibri"/>
              <a:cs typeface="Arial" panose="020B0604020202020204" pitchFamily="34" charset="0"/>
              <a:sym typeface="Calibri"/>
            </a:endParaRPr>
          </a:p>
          <a:p>
            <a:pPr marL="0" lvl="0" indent="0" algn="ctr" rtl="0">
              <a:spcBef>
                <a:spcPts val="800"/>
              </a:spcBef>
              <a:spcAft>
                <a:spcPts val="500"/>
              </a:spcAft>
              <a:buNone/>
            </a:pPr>
            <a:r>
              <a:rPr lang="en" sz="2000" b="0" dirty="0">
                <a:latin typeface="Arial" panose="020B0604020202020204" pitchFamily="34" charset="0"/>
                <a:ea typeface="Calibri"/>
                <a:cs typeface="Arial" panose="020B0604020202020204" pitchFamily="34" charset="0"/>
                <a:sym typeface="Calibri"/>
              </a:rPr>
              <a:t>You have 10 seconds to count.</a:t>
            </a:r>
            <a:endParaRPr sz="2000" b="0" dirty="0">
              <a:latin typeface="Arial" panose="020B0604020202020204" pitchFamily="34" charset="0"/>
              <a:ea typeface="Calibri"/>
              <a:cs typeface="Arial" panose="020B0604020202020204" pitchFamily="34" charset="0"/>
              <a:sym typeface="Calibri"/>
            </a:endParaRPr>
          </a:p>
        </p:txBody>
      </p:sp>
      <p:sp>
        <p:nvSpPr>
          <p:cNvPr id="403" name="Google Shape;403;p55"/>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Fast thinking activity</a:t>
            </a:r>
            <a:endParaRPr dirty="0"/>
          </a:p>
        </p:txBody>
      </p:sp>
      <p:sp>
        <p:nvSpPr>
          <p:cNvPr id="2" name="Slide Number Placeholder 1">
            <a:extLst>
              <a:ext uri="{FF2B5EF4-FFF2-40B4-BE49-F238E27FC236}">
                <a16:creationId xmlns:a16="http://schemas.microsoft.com/office/drawing/2014/main" id="{DE5C0497-4E42-453C-ABD6-2C6DC8593E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3" name="TextBox 2">
            <a:extLst>
              <a:ext uri="{FF2B5EF4-FFF2-40B4-BE49-F238E27FC236}">
                <a16:creationId xmlns:a16="http://schemas.microsoft.com/office/drawing/2014/main" id="{5EF5CACB-FD7C-471E-8AB9-2BD49462C0C2}"/>
              </a:ext>
            </a:extLst>
          </p:cNvPr>
          <p:cNvSpPr txBox="1"/>
          <p:nvPr/>
        </p:nvSpPr>
        <p:spPr>
          <a:xfrm>
            <a:off x="570035" y="4731727"/>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888888"/>
                </a:solidFill>
              </a:rPr>
              <a:t>Source: Read (1983).</a:t>
            </a:r>
            <a:endParaRPr lang="en-US" sz="11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420CE6-5FB2-4446-9E70-5BB42041F6E0}"/>
              </a:ext>
            </a:extLst>
          </p:cNvPr>
          <p:cNvSpPr>
            <a:spLocks noGrp="1"/>
          </p:cNvSpPr>
          <p:nvPr>
            <p:ph type="body" idx="1"/>
          </p:nvPr>
        </p:nvSpPr>
        <p:spPr/>
        <p:txBody>
          <a:bodyPr/>
          <a:lstStyle/>
          <a:p>
            <a:pPr algn="ctr"/>
            <a:r>
              <a:rPr lang="en" b="0" dirty="0"/>
              <a:t>How many Fs were in the sentence?</a:t>
            </a:r>
            <a:endParaRPr lang="en-US" b="0" dirty="0"/>
          </a:p>
          <a:p>
            <a:endParaRPr lang="en-US" dirty="0"/>
          </a:p>
        </p:txBody>
      </p:sp>
      <p:sp>
        <p:nvSpPr>
          <p:cNvPr id="3" name="Slide Number Placeholder 2">
            <a:extLst>
              <a:ext uri="{FF2B5EF4-FFF2-40B4-BE49-F238E27FC236}">
                <a16:creationId xmlns:a16="http://schemas.microsoft.com/office/drawing/2014/main" id="{4EAC852C-FCB1-4F22-8B9F-51B44035CC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4" name="Title 3">
            <a:extLst>
              <a:ext uri="{FF2B5EF4-FFF2-40B4-BE49-F238E27FC236}">
                <a16:creationId xmlns:a16="http://schemas.microsoft.com/office/drawing/2014/main" id="{D67050BD-66A3-4D24-B12F-20CBDEA1C21F}"/>
              </a:ext>
            </a:extLst>
          </p:cNvPr>
          <p:cNvSpPr>
            <a:spLocks noGrp="1"/>
          </p:cNvSpPr>
          <p:nvPr>
            <p:ph type="title"/>
          </p:nvPr>
        </p:nvSpPr>
        <p:spPr/>
        <p:txBody>
          <a:bodyPr/>
          <a:lstStyle/>
          <a:p>
            <a:r>
              <a:rPr lang="en-US" dirty="0"/>
              <a:t>Fast thinking activity</a:t>
            </a:r>
          </a:p>
        </p:txBody>
      </p:sp>
      <p:sp>
        <p:nvSpPr>
          <p:cNvPr id="5" name="TextBox 4">
            <a:extLst>
              <a:ext uri="{FF2B5EF4-FFF2-40B4-BE49-F238E27FC236}">
                <a16:creationId xmlns:a16="http://schemas.microsoft.com/office/drawing/2014/main" id="{1221E9AC-7A26-4CFF-9427-5AE72854A8D3}"/>
              </a:ext>
            </a:extLst>
          </p:cNvPr>
          <p:cNvSpPr txBox="1"/>
          <p:nvPr/>
        </p:nvSpPr>
        <p:spPr>
          <a:xfrm>
            <a:off x="328246" y="4731727"/>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888888"/>
                </a:solidFill>
              </a:rPr>
              <a:t>Source: Read (1983)</a:t>
            </a:r>
            <a:endParaRPr lang="en-US" sz="1100" dirty="0"/>
          </a:p>
        </p:txBody>
      </p:sp>
    </p:spTree>
    <p:extLst>
      <p:ext uri="{BB962C8B-B14F-4D97-AF65-F5344CB8AC3E}">
        <p14:creationId xmlns:p14="http://schemas.microsoft.com/office/powerpoint/2010/main" val="3671666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0" name="Google Shape;410;p56"/>
          <p:cNvSpPr txBox="1">
            <a:spLocks noGrp="1"/>
          </p:cNvSpPr>
          <p:nvPr>
            <p:ph type="body" idx="1"/>
          </p:nvPr>
        </p:nvSpPr>
        <p:spPr>
          <a:xfrm>
            <a:off x="628650" y="1884724"/>
            <a:ext cx="7886700" cy="2502600"/>
          </a:xfrm>
          <a:prstGeom prst="rect">
            <a:avLst/>
          </a:prstGeom>
        </p:spPr>
        <p:txBody>
          <a:bodyPr spcFirstLastPara="1" wrap="square" lIns="0" tIns="34275" rIns="68575" bIns="34275" anchor="t" anchorCtr="0">
            <a:noAutofit/>
          </a:bodyPr>
          <a:lstStyle/>
          <a:p>
            <a:pPr marL="0" lvl="0" indent="0" algn="ctr" rtl="0">
              <a:lnSpc>
                <a:spcPct val="125454"/>
              </a:lnSpc>
              <a:spcBef>
                <a:spcPts val="600"/>
              </a:spcBef>
              <a:spcAft>
                <a:spcPts val="0"/>
              </a:spcAft>
              <a:buNone/>
            </a:pPr>
            <a:r>
              <a:rPr lang="en" sz="2000" b="1" dirty="0">
                <a:solidFill>
                  <a:schemeClr val="tx1"/>
                </a:solidFill>
                <a:ea typeface="Calibri"/>
                <a:sym typeface="Calibri"/>
              </a:rPr>
              <a:t>F</a:t>
            </a:r>
            <a:r>
              <a:rPr lang="en" sz="2000" b="0" dirty="0">
                <a:ea typeface="Calibri"/>
                <a:sym typeface="Calibri"/>
              </a:rPr>
              <a:t>INISHED</a:t>
            </a:r>
            <a:r>
              <a:rPr lang="en" sz="2000" dirty="0">
                <a:ea typeface="Calibri"/>
                <a:sym typeface="Calibri"/>
              </a:rPr>
              <a:t> </a:t>
            </a:r>
            <a:r>
              <a:rPr lang="en" sz="2000" b="1" dirty="0">
                <a:solidFill>
                  <a:schemeClr val="tx1"/>
                </a:solidFill>
                <a:ea typeface="Calibri"/>
                <a:sym typeface="Calibri"/>
              </a:rPr>
              <a:t>F</a:t>
            </a:r>
            <a:r>
              <a:rPr lang="en" sz="2000" b="0" dirty="0">
                <a:ea typeface="Calibri"/>
                <a:sym typeface="Calibri"/>
              </a:rPr>
              <a:t>ILES</a:t>
            </a:r>
            <a:r>
              <a:rPr lang="en" sz="2000" dirty="0">
                <a:ea typeface="Calibri"/>
                <a:sym typeface="Calibri"/>
              </a:rPr>
              <a:t> </a:t>
            </a:r>
            <a:r>
              <a:rPr lang="en" sz="2000" b="0" dirty="0">
                <a:ea typeface="Calibri"/>
                <a:sym typeface="Calibri"/>
              </a:rPr>
              <a:t>ARE THE RESULT O</a:t>
            </a:r>
            <a:r>
              <a:rPr lang="en" sz="2000" b="1" dirty="0">
                <a:solidFill>
                  <a:schemeClr val="tx1"/>
                </a:solidFill>
                <a:ea typeface="Calibri"/>
                <a:sym typeface="Calibri"/>
              </a:rPr>
              <a:t>F</a:t>
            </a:r>
            <a:r>
              <a:rPr lang="en" sz="2000" dirty="0">
                <a:ea typeface="Calibri"/>
                <a:sym typeface="Calibri"/>
              </a:rPr>
              <a:t> </a:t>
            </a:r>
            <a:r>
              <a:rPr lang="en" sz="2000" b="0" dirty="0">
                <a:ea typeface="Calibri"/>
                <a:sym typeface="Calibri"/>
              </a:rPr>
              <a:t>YEARS O</a:t>
            </a:r>
            <a:r>
              <a:rPr lang="en" sz="2000" dirty="0">
                <a:solidFill>
                  <a:schemeClr val="tx1"/>
                </a:solidFill>
                <a:ea typeface="Calibri"/>
                <a:sym typeface="Calibri"/>
              </a:rPr>
              <a:t>F</a:t>
            </a:r>
            <a:r>
              <a:rPr lang="en" sz="2000" dirty="0">
                <a:ea typeface="Calibri"/>
                <a:sym typeface="Calibri"/>
              </a:rPr>
              <a:t> </a:t>
            </a:r>
            <a:r>
              <a:rPr lang="en" sz="2000" b="0" dirty="0">
                <a:ea typeface="Calibri"/>
                <a:sym typeface="Calibri"/>
              </a:rPr>
              <a:t>SCIENTI</a:t>
            </a:r>
            <a:r>
              <a:rPr lang="en" sz="2000" dirty="0">
                <a:solidFill>
                  <a:schemeClr val="tx1"/>
                </a:solidFill>
                <a:ea typeface="Calibri"/>
                <a:sym typeface="Calibri"/>
              </a:rPr>
              <a:t>F</a:t>
            </a:r>
            <a:r>
              <a:rPr lang="en" sz="2000" b="0" dirty="0">
                <a:ea typeface="Calibri"/>
                <a:sym typeface="Calibri"/>
              </a:rPr>
              <a:t>IC</a:t>
            </a:r>
            <a:r>
              <a:rPr lang="en" sz="2000" dirty="0">
                <a:ea typeface="Calibri"/>
                <a:sym typeface="Calibri"/>
              </a:rPr>
              <a:t> </a:t>
            </a:r>
            <a:r>
              <a:rPr lang="en" sz="2000" b="0" dirty="0">
                <a:ea typeface="Calibri"/>
                <a:sym typeface="Calibri"/>
              </a:rPr>
              <a:t>STUDY COMBINED WITH THE EXPERIENCE O</a:t>
            </a:r>
            <a:r>
              <a:rPr lang="en" sz="2000" b="1" dirty="0">
                <a:solidFill>
                  <a:schemeClr val="tx1"/>
                </a:solidFill>
                <a:ea typeface="Calibri"/>
                <a:sym typeface="Calibri"/>
              </a:rPr>
              <a:t>F</a:t>
            </a:r>
            <a:r>
              <a:rPr lang="en" sz="2000" dirty="0">
                <a:ea typeface="Calibri"/>
                <a:sym typeface="Calibri"/>
              </a:rPr>
              <a:t> </a:t>
            </a:r>
            <a:r>
              <a:rPr lang="en" sz="2000" b="0" dirty="0">
                <a:ea typeface="Calibri"/>
                <a:sym typeface="Calibri"/>
              </a:rPr>
              <a:t>YEARS</a:t>
            </a:r>
            <a:endParaRPr lang="en-US" sz="2000" b="0" dirty="0">
              <a:ea typeface="Calibri"/>
            </a:endParaRPr>
          </a:p>
          <a:p>
            <a:pPr marL="0" lvl="0" indent="0" algn="ctr" rtl="0">
              <a:lnSpc>
                <a:spcPct val="125454"/>
              </a:lnSpc>
              <a:spcBef>
                <a:spcPts val="600"/>
              </a:spcBef>
              <a:spcAft>
                <a:spcPts val="0"/>
              </a:spcAft>
              <a:buNone/>
            </a:pPr>
            <a:endParaRPr sz="2000" dirty="0">
              <a:latin typeface="Arial" panose="020B0604020202020204" pitchFamily="34" charset="0"/>
              <a:ea typeface="Calibri"/>
              <a:cs typeface="Arial" panose="020B0604020202020204" pitchFamily="34" charset="0"/>
              <a:sym typeface="Calibri"/>
            </a:endParaRPr>
          </a:p>
          <a:p>
            <a:pPr marL="0" lvl="0" indent="0" algn="ctr" rtl="0">
              <a:lnSpc>
                <a:spcPct val="100000"/>
              </a:lnSpc>
              <a:spcBef>
                <a:spcPts val="0"/>
              </a:spcBef>
              <a:spcAft>
                <a:spcPts val="0"/>
              </a:spcAft>
              <a:buClr>
                <a:schemeClr val="dk1"/>
              </a:buClr>
              <a:buSzPts val="1100"/>
              <a:buFont typeface="Arial"/>
              <a:buNone/>
            </a:pPr>
            <a:r>
              <a:rPr lang="en" sz="2000" b="0" dirty="0">
                <a:latin typeface="Arial" panose="020B0604020202020204" pitchFamily="34" charset="0"/>
                <a:ea typeface="Calibri"/>
                <a:cs typeface="Arial" panose="020B0604020202020204" pitchFamily="34" charset="0"/>
                <a:sym typeface="Calibri"/>
              </a:rPr>
              <a:t>Most people see three Fs and completely miss the Fs in the word “of.” This is one example of how fast thinking helps our brains to take shortcuts.</a:t>
            </a:r>
            <a:endParaRPr sz="2000" b="0" dirty="0">
              <a:latin typeface="Arial" panose="020B0604020202020204" pitchFamily="34" charset="0"/>
              <a:ea typeface="Calibri"/>
              <a:cs typeface="Arial" panose="020B0604020202020204" pitchFamily="34" charset="0"/>
              <a:sym typeface="Calibri"/>
            </a:endParaRPr>
          </a:p>
          <a:p>
            <a:pPr marL="0" lvl="0" indent="0" algn="l" rtl="0">
              <a:spcBef>
                <a:spcPts val="800"/>
              </a:spcBef>
              <a:spcAft>
                <a:spcPts val="0"/>
              </a:spcAft>
              <a:buNone/>
            </a:pPr>
            <a:endParaRPr sz="2000" dirty="0">
              <a:latin typeface="Arial" panose="020B0604020202020204" pitchFamily="34" charset="0"/>
              <a:ea typeface="Calibri"/>
              <a:cs typeface="Arial" panose="020B0604020202020204" pitchFamily="34" charset="0"/>
              <a:sym typeface="Calibri"/>
            </a:endParaRPr>
          </a:p>
          <a:p>
            <a:pPr marL="0" lvl="0" indent="0" algn="ctr" rtl="0">
              <a:spcBef>
                <a:spcPts val="800"/>
              </a:spcBef>
              <a:spcAft>
                <a:spcPts val="500"/>
              </a:spcAft>
              <a:buNone/>
            </a:pPr>
            <a:endParaRPr sz="2000" dirty="0">
              <a:latin typeface="Arial" panose="020B0604020202020204" pitchFamily="34" charset="0"/>
              <a:ea typeface="Calibri"/>
              <a:cs typeface="Arial" panose="020B0604020202020204" pitchFamily="34" charset="0"/>
              <a:sym typeface="Calibri"/>
            </a:endParaRPr>
          </a:p>
        </p:txBody>
      </p:sp>
      <p:sp>
        <p:nvSpPr>
          <p:cNvPr id="409" name="Google Shape;409;p56"/>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Fast thinking activity</a:t>
            </a:r>
            <a:endParaRPr dirty="0"/>
          </a:p>
        </p:txBody>
      </p:sp>
      <p:sp>
        <p:nvSpPr>
          <p:cNvPr id="412" name="Google Shape;412;p56"/>
          <p:cNvSpPr txBox="1"/>
          <p:nvPr/>
        </p:nvSpPr>
        <p:spPr>
          <a:xfrm>
            <a:off x="483000" y="4536225"/>
            <a:ext cx="2616866" cy="274304"/>
          </a:xfrm>
          <a:prstGeom prst="rect">
            <a:avLst/>
          </a:prstGeom>
          <a:noFill/>
          <a:ln>
            <a:noFill/>
          </a:ln>
        </p:spPr>
        <p:txBody>
          <a:bodyPr spcFirstLastPara="1" wrap="square" lIns="91425" tIns="91425" rIns="91425" bIns="91425" anchor="t" anchorCtr="0">
            <a:noAutofit/>
          </a:bodyPr>
          <a:lstStyle/>
          <a:p>
            <a:r>
              <a:rPr lang="en-US" sz="1200" dirty="0">
                <a:solidFill>
                  <a:schemeClr val="accent3"/>
                </a:solidFill>
              </a:rPr>
              <a:t>Source: Read (1983).</a:t>
            </a:r>
          </a:p>
        </p:txBody>
      </p:sp>
      <p:sp>
        <p:nvSpPr>
          <p:cNvPr id="2" name="Slide Number Placeholder 1">
            <a:extLst>
              <a:ext uri="{FF2B5EF4-FFF2-40B4-BE49-F238E27FC236}">
                <a16:creationId xmlns:a16="http://schemas.microsoft.com/office/drawing/2014/main" id="{CF683DC0-513E-48C1-8FB1-DAABBC25D3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57"/>
          <p:cNvSpPr txBox="1">
            <a:spLocks noGrp="1"/>
          </p:cNvSpPr>
          <p:nvPr>
            <p:ph type="body" idx="1"/>
          </p:nvPr>
        </p:nvSpPr>
        <p:spPr>
          <a:prstGeom prst="rect">
            <a:avLst/>
          </a:prstGeom>
        </p:spPr>
        <p:txBody>
          <a:bodyPr spcFirstLastPara="1" wrap="square" lIns="0" tIns="34275" rIns="68575" bIns="34275" anchor="t" anchorCtr="0">
            <a:noAutofit/>
          </a:bodyPr>
          <a:lstStyle/>
          <a:p>
            <a:pPr marL="461963" lvl="0" indent="-233363">
              <a:buFont typeface="Arial" panose="020B0604020202020204" pitchFamily="34" charset="0"/>
              <a:buChar char="•"/>
            </a:pPr>
            <a:r>
              <a:rPr lang="en" dirty="0">
                <a:sym typeface="Calibri"/>
              </a:rPr>
              <a:t>How did it feel to do this activity?</a:t>
            </a:r>
            <a:endParaRPr dirty="0">
              <a:sym typeface="Calibri"/>
            </a:endParaRPr>
          </a:p>
          <a:p>
            <a:pPr marL="461963" lvl="0" indent="-233363">
              <a:buFont typeface="Arial" panose="020B0604020202020204" pitchFamily="34" charset="0"/>
              <a:buChar char="•"/>
            </a:pPr>
            <a:endParaRPr dirty="0">
              <a:sym typeface="Calibri"/>
            </a:endParaRPr>
          </a:p>
          <a:p>
            <a:pPr marL="461963" lvl="0" indent="-233363">
              <a:buFont typeface="Arial" panose="020B0604020202020204" pitchFamily="34" charset="0"/>
              <a:buChar char="•"/>
            </a:pPr>
            <a:r>
              <a:rPr lang="en" dirty="0">
                <a:sym typeface="Calibri"/>
              </a:rPr>
              <a:t>Can you think of times when you might default to fast thinking?</a:t>
            </a:r>
            <a:endParaRPr dirty="0">
              <a:sym typeface="Calibri"/>
            </a:endParaRPr>
          </a:p>
        </p:txBody>
      </p:sp>
      <p:sp>
        <p:nvSpPr>
          <p:cNvPr id="417" name="Google Shape;417;p57"/>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Self-reflection</a:t>
            </a:r>
            <a:endParaRPr dirty="0"/>
          </a:p>
        </p:txBody>
      </p:sp>
      <p:pic>
        <p:nvPicPr>
          <p:cNvPr id="5" name="Google Shape;344;p53">
            <a:extLst>
              <a:ext uri="{FF2B5EF4-FFF2-40B4-BE49-F238E27FC236}">
                <a16:creationId xmlns:a16="http://schemas.microsoft.com/office/drawing/2014/main" id="{C6500AB1-18E1-4564-849A-E8FDC073051C}"/>
              </a:ext>
            </a:extLst>
          </p:cNvPr>
          <p:cNvPicPr preferRelativeResize="0"/>
          <p:nvPr/>
        </p:nvPicPr>
        <p:blipFill>
          <a:blip r:embed="rId3"/>
          <a:stretch>
            <a:fillRect/>
          </a:stretch>
        </p:blipFill>
        <p:spPr>
          <a:xfrm>
            <a:off x="7029292" y="-28224"/>
            <a:ext cx="1838087" cy="1598336"/>
          </a:xfrm>
          <a:prstGeom prst="rect">
            <a:avLst/>
          </a:prstGeom>
          <a:noFill/>
          <a:ln>
            <a:noFill/>
          </a:ln>
        </p:spPr>
      </p:pic>
      <p:sp>
        <p:nvSpPr>
          <p:cNvPr id="2" name="Slide Number Placeholder 1">
            <a:extLst>
              <a:ext uri="{FF2B5EF4-FFF2-40B4-BE49-F238E27FC236}">
                <a16:creationId xmlns:a16="http://schemas.microsoft.com/office/drawing/2014/main" id="{53B12F00-556C-4452-8376-B2D05854CB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A2BE-F719-8E4F-8205-10CF0A169E03}"/>
              </a:ext>
            </a:extLst>
          </p:cNvPr>
          <p:cNvSpPr>
            <a:spLocks noGrp="1"/>
          </p:cNvSpPr>
          <p:nvPr>
            <p:ph type="title"/>
          </p:nvPr>
        </p:nvSpPr>
        <p:spPr/>
        <p:txBody>
          <a:bodyPr/>
          <a:lstStyle/>
          <a:p>
            <a:r>
              <a:rPr lang="en-US" sz="6000" dirty="0"/>
              <a:t>Welcome</a:t>
            </a:r>
          </a:p>
        </p:txBody>
      </p:sp>
      <p:sp>
        <p:nvSpPr>
          <p:cNvPr id="3" name="Slide Number Placeholder 2">
            <a:extLst>
              <a:ext uri="{FF2B5EF4-FFF2-40B4-BE49-F238E27FC236}">
                <a16:creationId xmlns:a16="http://schemas.microsoft.com/office/drawing/2014/main" id="{323F6B93-35E7-4745-88DE-B51DAB1995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4108326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8"/>
          <p:cNvSpPr txBox="1">
            <a:spLocks noGrp="1"/>
          </p:cNvSpPr>
          <p:nvPr>
            <p:ph type="body" idx="1"/>
          </p:nvPr>
        </p:nvSpPr>
        <p:spPr>
          <a:xfrm>
            <a:off x="4839975" y="1369225"/>
            <a:ext cx="3675300" cy="3263400"/>
          </a:xfrm>
          <a:prstGeom prst="rect">
            <a:avLst/>
          </a:prstGeom>
        </p:spPr>
        <p:txBody>
          <a:bodyPr spcFirstLastPara="1" wrap="square" lIns="0" tIns="34275" rIns="68575" bIns="34275" anchor="t" anchorCtr="0">
            <a:noAutofit/>
          </a:bodyPr>
          <a:lstStyle/>
          <a:p>
            <a:pPr lvl="0"/>
            <a:r>
              <a:rPr lang="en" dirty="0">
                <a:sym typeface="Calibri"/>
              </a:rPr>
              <a:t>Continuous improvement interrupts fast thinking by intentionally taking us through a process that forces us to slow down and examine what is underneath the surface.</a:t>
            </a:r>
            <a:endParaRPr dirty="0">
              <a:sym typeface="Calibri"/>
            </a:endParaRPr>
          </a:p>
        </p:txBody>
      </p:sp>
      <p:pic>
        <p:nvPicPr>
          <p:cNvPr id="425" name="Google Shape;425;p58"/>
          <p:cNvPicPr preferRelativeResize="0"/>
          <p:nvPr/>
        </p:nvPicPr>
        <p:blipFill>
          <a:blip r:embed="rId3">
            <a:alphaModFix/>
          </a:blip>
          <a:stretch>
            <a:fillRect/>
          </a:stretch>
        </p:blipFill>
        <p:spPr>
          <a:xfrm>
            <a:off x="345925" y="1077750"/>
            <a:ext cx="4164875" cy="2988000"/>
          </a:xfrm>
          <a:prstGeom prst="rect">
            <a:avLst/>
          </a:prstGeom>
          <a:noFill/>
          <a:ln>
            <a:noFill/>
          </a:ln>
        </p:spPr>
      </p:pic>
      <p:sp>
        <p:nvSpPr>
          <p:cNvPr id="2" name="Slide Number Placeholder 1">
            <a:extLst>
              <a:ext uri="{FF2B5EF4-FFF2-40B4-BE49-F238E27FC236}">
                <a16:creationId xmlns:a16="http://schemas.microsoft.com/office/drawing/2014/main" id="{07514C65-6861-428B-8C6B-A527AA64D5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3" name="Google Shape;433;p59"/>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Seeing your system</a:t>
            </a:r>
            <a:endParaRPr dirty="0"/>
          </a:p>
        </p:txBody>
      </p:sp>
      <p:sp>
        <p:nvSpPr>
          <p:cNvPr id="430" name="Google Shape;430;p59"/>
          <p:cNvSpPr txBox="1">
            <a:spLocks noGrp="1"/>
          </p:cNvSpPr>
          <p:nvPr>
            <p:ph type="body" idx="1"/>
          </p:nvPr>
        </p:nvSpPr>
        <p:spPr>
          <a:xfrm>
            <a:off x="628650" y="1369225"/>
            <a:ext cx="3943500" cy="3263400"/>
          </a:xfrm>
          <a:prstGeom prst="rect">
            <a:avLst/>
          </a:prstGeom>
        </p:spPr>
        <p:txBody>
          <a:bodyPr spcFirstLastPara="1" wrap="square" lIns="0" tIns="34275" rIns="68575" bIns="34275" anchor="t" anchorCtr="0">
            <a:noAutofit/>
          </a:bodyPr>
          <a:lstStyle/>
          <a:p>
            <a:r>
              <a:rPr lang="en" dirty="0">
                <a:sym typeface="Calibri"/>
              </a:rPr>
              <a:t>Seeing your system requires that you look deeper than the events at the surface.</a:t>
            </a:r>
            <a:endParaRPr dirty="0">
              <a:sym typeface="Calibri"/>
            </a:endParaRPr>
          </a:p>
          <a:p>
            <a:endParaRPr dirty="0">
              <a:sym typeface="Calibri"/>
            </a:endParaRPr>
          </a:p>
          <a:p>
            <a:r>
              <a:rPr lang="en" dirty="0">
                <a:sym typeface="Calibri"/>
              </a:rPr>
              <a:t>Understanding the underlying factors of systems-related issues creates opportunities to change the system. </a:t>
            </a:r>
            <a:endParaRPr dirty="0">
              <a:sym typeface="Calibri"/>
            </a:endParaRPr>
          </a:p>
        </p:txBody>
      </p:sp>
      <p:sp>
        <p:nvSpPr>
          <p:cNvPr id="431" name="Google Shape;431;p59"/>
          <p:cNvSpPr txBox="1"/>
          <p:nvPr/>
        </p:nvSpPr>
        <p:spPr>
          <a:xfrm>
            <a:off x="5258342" y="4659619"/>
            <a:ext cx="4134300" cy="3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Calibri"/>
                <a:ea typeface="Calibri"/>
                <a:cs typeface="Calibri"/>
                <a:sym typeface="Calibri"/>
              </a:rPr>
              <a:t>Source: Image from </a:t>
            </a:r>
            <a:r>
              <a:rPr lang="de-DE" sz="1000" dirty="0">
                <a:latin typeface="Calibri"/>
                <a:ea typeface="Calibri"/>
                <a:cs typeface="Calibri"/>
                <a:sym typeface="Calibri"/>
              </a:rPr>
              <a:t>Gürdür &amp; Törngren (2018)</a:t>
            </a:r>
            <a:r>
              <a:rPr lang="en" sz="1000" dirty="0">
                <a:latin typeface="Calibri"/>
                <a:ea typeface="Calibri"/>
                <a:cs typeface="Calibri"/>
                <a:sym typeface="Calibri"/>
              </a:rPr>
              <a:t>.</a:t>
            </a:r>
            <a:endParaRPr sz="1000" dirty="0">
              <a:latin typeface="Calibri"/>
              <a:ea typeface="Calibri"/>
              <a:cs typeface="Calibri"/>
              <a:sym typeface="Calibri"/>
            </a:endParaRPr>
          </a:p>
        </p:txBody>
      </p:sp>
      <p:pic>
        <p:nvPicPr>
          <p:cNvPr id="432" name="Google Shape;432;p59"/>
          <p:cNvPicPr preferRelativeResize="0"/>
          <p:nvPr/>
        </p:nvPicPr>
        <p:blipFill>
          <a:blip r:embed="rId3">
            <a:alphaModFix/>
          </a:blip>
          <a:stretch>
            <a:fillRect/>
          </a:stretch>
        </p:blipFill>
        <p:spPr>
          <a:xfrm>
            <a:off x="4802850" y="152400"/>
            <a:ext cx="3547098" cy="4526199"/>
          </a:xfrm>
          <a:prstGeom prst="rect">
            <a:avLst/>
          </a:prstGeom>
          <a:noFill/>
          <a:ln>
            <a:noFill/>
          </a:ln>
        </p:spPr>
      </p:pic>
      <p:sp>
        <p:nvSpPr>
          <p:cNvPr id="2" name="Slide Number Placeholder 1">
            <a:extLst>
              <a:ext uri="{FF2B5EF4-FFF2-40B4-BE49-F238E27FC236}">
                <a16:creationId xmlns:a16="http://schemas.microsoft.com/office/drawing/2014/main" id="{A2306762-6E7C-4B22-B5EF-035827C669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0"/>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Seeing your system</a:t>
            </a:r>
            <a:endParaRPr dirty="0"/>
          </a:p>
        </p:txBody>
      </p:sp>
      <p:sp>
        <p:nvSpPr>
          <p:cNvPr id="439" name="Google Shape;439;p60"/>
          <p:cNvSpPr txBox="1">
            <a:spLocks noGrp="1"/>
          </p:cNvSpPr>
          <p:nvPr>
            <p:ph type="body" idx="1"/>
          </p:nvPr>
        </p:nvSpPr>
        <p:spPr>
          <a:xfrm>
            <a:off x="628499" y="1015299"/>
            <a:ext cx="4098621" cy="3663300"/>
          </a:xfrm>
          <a:prstGeom prst="rect">
            <a:avLst/>
          </a:prstGeom>
        </p:spPr>
        <p:txBody>
          <a:bodyPr spcFirstLastPara="1" wrap="square" lIns="0" tIns="34275" rIns="68575" bIns="34275" anchor="t" anchorCtr="0">
            <a:noAutofit/>
          </a:bodyPr>
          <a:lstStyle/>
          <a:p>
            <a:pPr marL="0" lvl="0" indent="0" algn="l" rtl="0">
              <a:spcBef>
                <a:spcPts val="800"/>
              </a:spcBef>
              <a:spcAft>
                <a:spcPts val="0"/>
              </a:spcAft>
              <a:buNone/>
            </a:pPr>
            <a:r>
              <a:rPr lang="en" dirty="0">
                <a:latin typeface="Arial" panose="020B0604020202020204" pitchFamily="34" charset="0"/>
                <a:ea typeface="Calibri"/>
                <a:cs typeface="Arial" panose="020B0604020202020204" pitchFamily="34" charset="0"/>
                <a:sym typeface="Calibri"/>
              </a:rPr>
              <a:t>The event level:</a:t>
            </a:r>
            <a:r>
              <a:rPr lang="en" b="0" dirty="0">
                <a:latin typeface="Arial" panose="020B0604020202020204" pitchFamily="34" charset="0"/>
                <a:ea typeface="Calibri"/>
                <a:cs typeface="Arial" panose="020B0604020202020204" pitchFamily="34" charset="0"/>
                <a:sym typeface="Calibri"/>
              </a:rPr>
              <a:t> </a:t>
            </a:r>
            <a:endParaRPr b="0" dirty="0">
              <a:latin typeface="Arial" panose="020B0604020202020204" pitchFamily="34" charset="0"/>
              <a:ea typeface="Calibri"/>
              <a:cs typeface="Arial" panose="020B0604020202020204" pitchFamily="34" charset="0"/>
              <a:sym typeface="Calibri"/>
            </a:endParaRPr>
          </a:p>
          <a:p>
            <a:pPr marL="0" lvl="0" indent="0" algn="l" rtl="0">
              <a:spcBef>
                <a:spcPts val="800"/>
              </a:spcBef>
              <a:spcAft>
                <a:spcPts val="0"/>
              </a:spcAft>
              <a:buNone/>
            </a:pPr>
            <a:r>
              <a:rPr lang="en" b="0" dirty="0">
                <a:latin typeface="Arial" panose="020B0604020202020204" pitchFamily="34" charset="0"/>
                <a:ea typeface="Calibri"/>
                <a:cs typeface="Arial" panose="020B0604020202020204" pitchFamily="34" charset="0"/>
                <a:sym typeface="Calibri"/>
              </a:rPr>
              <a:t>Refers to the symptoms of a problem that are easily seen. These are what we generally </a:t>
            </a:r>
            <a:r>
              <a:rPr lang="en" dirty="0">
                <a:latin typeface="Arial" panose="020B0604020202020204" pitchFamily="34" charset="0"/>
                <a:ea typeface="Calibri"/>
                <a:cs typeface="Arial" panose="020B0604020202020204" pitchFamily="34" charset="0"/>
                <a:sym typeface="Calibri"/>
              </a:rPr>
              <a:t>react</a:t>
            </a:r>
            <a:r>
              <a:rPr lang="en" b="0" dirty="0">
                <a:latin typeface="Arial" panose="020B0604020202020204" pitchFamily="34" charset="0"/>
                <a:ea typeface="Calibri"/>
                <a:cs typeface="Arial" panose="020B0604020202020204" pitchFamily="34" charset="0"/>
                <a:sym typeface="Calibri"/>
              </a:rPr>
              <a:t> to with fast thinking.</a:t>
            </a:r>
            <a:endParaRPr b="0" dirty="0">
              <a:latin typeface="Arial" panose="020B0604020202020204" pitchFamily="34" charset="0"/>
              <a:ea typeface="Calibri"/>
              <a:cs typeface="Arial" panose="020B0604020202020204" pitchFamily="34" charset="0"/>
              <a:sym typeface="Calibri"/>
            </a:endParaRPr>
          </a:p>
          <a:p>
            <a:pPr marL="0" lvl="0" indent="0" algn="l" rtl="0">
              <a:spcBef>
                <a:spcPts val="1200"/>
              </a:spcBef>
              <a:spcAft>
                <a:spcPts val="0"/>
              </a:spcAft>
              <a:buNone/>
            </a:pPr>
            <a:r>
              <a:rPr lang="en" dirty="0">
                <a:latin typeface="Arial" panose="020B0604020202020204" pitchFamily="34" charset="0"/>
                <a:ea typeface="Calibri"/>
                <a:cs typeface="Arial" panose="020B0604020202020204" pitchFamily="34" charset="0"/>
                <a:sym typeface="Calibri"/>
              </a:rPr>
              <a:t>The pattern level: </a:t>
            </a:r>
            <a:endParaRPr dirty="0">
              <a:latin typeface="Arial" panose="020B0604020202020204" pitchFamily="34" charset="0"/>
              <a:ea typeface="Calibri"/>
              <a:cs typeface="Arial" panose="020B0604020202020204" pitchFamily="34" charset="0"/>
              <a:sym typeface="Calibri"/>
            </a:endParaRPr>
          </a:p>
          <a:p>
            <a:pPr marL="0" lvl="0" indent="0" algn="l" rtl="0">
              <a:spcBef>
                <a:spcPts val="800"/>
              </a:spcBef>
              <a:spcAft>
                <a:spcPts val="0"/>
              </a:spcAft>
              <a:buNone/>
            </a:pPr>
            <a:r>
              <a:rPr lang="en" b="0" dirty="0">
                <a:latin typeface="Arial" panose="020B0604020202020204" pitchFamily="34" charset="0"/>
                <a:ea typeface="Calibri"/>
                <a:cs typeface="Arial" panose="020B0604020202020204" pitchFamily="34" charset="0"/>
                <a:sym typeface="Calibri"/>
              </a:rPr>
              <a:t>Refers to the patterns of recurring issues over time. This level allows you to use data to identify and </a:t>
            </a:r>
            <a:r>
              <a:rPr lang="en" dirty="0">
                <a:latin typeface="Arial" panose="020B0604020202020204" pitchFamily="34" charset="0"/>
                <a:ea typeface="Calibri"/>
                <a:cs typeface="Arial" panose="020B0604020202020204" pitchFamily="34" charset="0"/>
                <a:sym typeface="Calibri"/>
              </a:rPr>
              <a:t>anticipate</a:t>
            </a:r>
            <a:r>
              <a:rPr lang="en" b="0" dirty="0">
                <a:latin typeface="Arial" panose="020B0604020202020204" pitchFamily="34" charset="0"/>
                <a:ea typeface="Calibri"/>
                <a:cs typeface="Arial" panose="020B0604020202020204" pitchFamily="34" charset="0"/>
                <a:sym typeface="Calibri"/>
              </a:rPr>
              <a:t> outcomes that you want to interrupt.</a:t>
            </a:r>
            <a:endParaRPr b="0" dirty="0">
              <a:latin typeface="Arial" panose="020B0604020202020204" pitchFamily="34" charset="0"/>
              <a:ea typeface="Calibri"/>
              <a:cs typeface="Arial" panose="020B0604020202020204" pitchFamily="34" charset="0"/>
              <a:sym typeface="Calibri"/>
            </a:endParaRPr>
          </a:p>
          <a:p>
            <a:pPr marL="457200" lvl="0" indent="0" algn="l" rtl="0">
              <a:lnSpc>
                <a:spcPct val="115000"/>
              </a:lnSpc>
              <a:spcBef>
                <a:spcPts val="500"/>
              </a:spcBef>
              <a:spcAft>
                <a:spcPts val="0"/>
              </a:spcAft>
              <a:buNone/>
            </a:pPr>
            <a:endParaRPr sz="2000" b="0" dirty="0"/>
          </a:p>
          <a:p>
            <a:pPr marL="0" lvl="0" indent="0" algn="l" rtl="0">
              <a:spcBef>
                <a:spcPts val="800"/>
              </a:spcBef>
              <a:spcAft>
                <a:spcPts val="500"/>
              </a:spcAft>
              <a:buNone/>
            </a:pPr>
            <a:endParaRPr b="0" dirty="0">
              <a:latin typeface="Calibri"/>
              <a:ea typeface="Calibri"/>
              <a:cs typeface="Calibri"/>
              <a:sym typeface="Calibri"/>
            </a:endParaRPr>
          </a:p>
        </p:txBody>
      </p:sp>
      <p:pic>
        <p:nvPicPr>
          <p:cNvPr id="5" name="Google Shape;432;p59">
            <a:extLst>
              <a:ext uri="{FF2B5EF4-FFF2-40B4-BE49-F238E27FC236}">
                <a16:creationId xmlns:a16="http://schemas.microsoft.com/office/drawing/2014/main" id="{79A67C5A-A992-4DAF-8843-7D049767EA88}"/>
              </a:ext>
            </a:extLst>
          </p:cNvPr>
          <p:cNvPicPr preferRelativeResize="0"/>
          <p:nvPr/>
        </p:nvPicPr>
        <p:blipFill>
          <a:blip r:embed="rId3">
            <a:alphaModFix/>
          </a:blip>
          <a:stretch>
            <a:fillRect/>
          </a:stretch>
        </p:blipFill>
        <p:spPr>
          <a:xfrm>
            <a:off x="4802850" y="152400"/>
            <a:ext cx="3547098" cy="4526199"/>
          </a:xfrm>
          <a:prstGeom prst="rect">
            <a:avLst/>
          </a:prstGeom>
          <a:noFill/>
          <a:ln>
            <a:noFill/>
          </a:ln>
        </p:spPr>
      </p:pic>
      <p:sp>
        <p:nvSpPr>
          <p:cNvPr id="2" name="Slide Number Placeholder 1">
            <a:extLst>
              <a:ext uri="{FF2B5EF4-FFF2-40B4-BE49-F238E27FC236}">
                <a16:creationId xmlns:a16="http://schemas.microsoft.com/office/drawing/2014/main" id="{1C4317A4-FC11-49BC-8EC1-4DC6A46786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1"/>
          <p:cNvSpPr txBox="1">
            <a:spLocks noGrp="1"/>
          </p:cNvSpPr>
          <p:nvPr>
            <p:ph type="title"/>
          </p:nvPr>
        </p:nvSpPr>
        <p:spPr>
          <a:xfrm>
            <a:off x="628650" y="221590"/>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Seeing your system</a:t>
            </a:r>
            <a:endParaRPr dirty="0"/>
          </a:p>
        </p:txBody>
      </p:sp>
      <p:sp>
        <p:nvSpPr>
          <p:cNvPr id="446" name="Google Shape;446;p61"/>
          <p:cNvSpPr txBox="1">
            <a:spLocks noGrp="1"/>
          </p:cNvSpPr>
          <p:nvPr>
            <p:ph type="body" idx="1"/>
          </p:nvPr>
        </p:nvSpPr>
        <p:spPr>
          <a:xfrm>
            <a:off x="628650" y="1160071"/>
            <a:ext cx="4339500" cy="3696900"/>
          </a:xfrm>
          <a:prstGeom prst="rect">
            <a:avLst/>
          </a:prstGeom>
          <a:noFill/>
          <a:ln>
            <a:noFill/>
          </a:ln>
        </p:spPr>
        <p:txBody>
          <a:bodyPr spcFirstLastPara="1" wrap="square" lIns="0" tIns="34275" rIns="68575" bIns="34275" anchor="t" anchorCtr="0">
            <a:noAutofit/>
          </a:bodyPr>
          <a:lstStyle/>
          <a:p>
            <a:r>
              <a:rPr lang="en" sz="2000" dirty="0">
                <a:latin typeface="+mn-lt"/>
                <a:cs typeface="Calibri"/>
                <a:sym typeface="Calibri"/>
              </a:rPr>
              <a:t>The structures level: </a:t>
            </a:r>
            <a:r>
              <a:rPr lang="en" sz="2000" b="0" dirty="0">
                <a:latin typeface="+mn-lt"/>
                <a:cs typeface="Calibri"/>
                <a:sym typeface="Calibri"/>
              </a:rPr>
              <a:t>Refers to the underlying structures (such as policies, practices, behaviors) in a system. A deeper look at these allows you to identify barriers and </a:t>
            </a:r>
            <a:r>
              <a:rPr lang="en" sz="2000" dirty="0">
                <a:latin typeface="+mn-lt"/>
                <a:cs typeface="Calibri"/>
                <a:sym typeface="Calibri"/>
              </a:rPr>
              <a:t>design</a:t>
            </a:r>
            <a:r>
              <a:rPr lang="en" sz="2000" b="0" dirty="0">
                <a:latin typeface="+mn-lt"/>
                <a:cs typeface="Calibri"/>
                <a:sym typeface="Calibri"/>
              </a:rPr>
              <a:t> new solutions.</a:t>
            </a:r>
            <a:endParaRPr sz="2000" b="0" dirty="0">
              <a:latin typeface="+mn-lt"/>
              <a:cs typeface="Calibri"/>
              <a:sym typeface="Calibri"/>
            </a:endParaRPr>
          </a:p>
          <a:p>
            <a:r>
              <a:rPr lang="en" sz="2000" dirty="0">
                <a:latin typeface="+mn-lt"/>
                <a:cs typeface="Calibri"/>
                <a:sym typeface="Calibri"/>
              </a:rPr>
              <a:t>The mental models level: </a:t>
            </a:r>
            <a:r>
              <a:rPr lang="en" sz="2000" b="0" dirty="0">
                <a:latin typeface="+mn-lt"/>
                <a:cs typeface="Calibri"/>
                <a:sym typeface="Calibri"/>
              </a:rPr>
              <a:t>Refers to the attitudes, beliefs, expectations, and values that allow the structures in your system to operate the way they do. Shifting mental models allows for </a:t>
            </a:r>
            <a:r>
              <a:rPr lang="en" sz="2000" dirty="0">
                <a:latin typeface="+mn-lt"/>
                <a:cs typeface="Calibri"/>
                <a:sym typeface="Calibri"/>
              </a:rPr>
              <a:t>transformation</a:t>
            </a:r>
            <a:r>
              <a:rPr lang="en" sz="2000" b="0" dirty="0">
                <a:latin typeface="+mn-lt"/>
                <a:cs typeface="Calibri"/>
                <a:sym typeface="Calibri"/>
              </a:rPr>
              <a:t>.</a:t>
            </a:r>
            <a:endParaRPr sz="2000" b="0" dirty="0">
              <a:latin typeface="+mn-lt"/>
              <a:cs typeface="Calibri"/>
              <a:sym typeface="Calibri"/>
            </a:endParaRPr>
          </a:p>
          <a:p>
            <a:endParaRPr sz="2000" dirty="0">
              <a:latin typeface="+mn-lt"/>
              <a:cs typeface="Calibri"/>
            </a:endParaRPr>
          </a:p>
          <a:p>
            <a:endParaRPr sz="2000" dirty="0">
              <a:latin typeface="+mn-lt"/>
              <a:cs typeface="Calibri"/>
              <a:sym typeface="Calibri"/>
            </a:endParaRPr>
          </a:p>
        </p:txBody>
      </p:sp>
      <p:pic>
        <p:nvPicPr>
          <p:cNvPr id="5" name="Google Shape;432;p59">
            <a:extLst>
              <a:ext uri="{FF2B5EF4-FFF2-40B4-BE49-F238E27FC236}">
                <a16:creationId xmlns:a16="http://schemas.microsoft.com/office/drawing/2014/main" id="{51A1DCD5-9BB4-4AFC-921F-2AE0502210A5}"/>
              </a:ext>
            </a:extLst>
          </p:cNvPr>
          <p:cNvPicPr preferRelativeResize="0"/>
          <p:nvPr/>
        </p:nvPicPr>
        <p:blipFill>
          <a:blip r:embed="rId3">
            <a:alphaModFix/>
          </a:blip>
          <a:stretch>
            <a:fillRect/>
          </a:stretch>
        </p:blipFill>
        <p:spPr>
          <a:xfrm>
            <a:off x="5160658" y="152400"/>
            <a:ext cx="3547098" cy="4526199"/>
          </a:xfrm>
          <a:prstGeom prst="rect">
            <a:avLst/>
          </a:prstGeom>
          <a:noFill/>
          <a:ln>
            <a:noFill/>
          </a:ln>
        </p:spPr>
      </p:pic>
      <p:sp>
        <p:nvSpPr>
          <p:cNvPr id="2" name="Slide Number Placeholder 1">
            <a:extLst>
              <a:ext uri="{FF2B5EF4-FFF2-40B4-BE49-F238E27FC236}">
                <a16:creationId xmlns:a16="http://schemas.microsoft.com/office/drawing/2014/main" id="{05CD4C29-BD00-4DF4-ACE4-B30965DAFE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3" name="Google Shape;453;p62"/>
          <p:cNvSpPr txBox="1">
            <a:spLocks noGrp="1"/>
          </p:cNvSpPr>
          <p:nvPr>
            <p:ph type="body" idx="1"/>
          </p:nvPr>
        </p:nvSpPr>
        <p:spPr>
          <a:xfrm>
            <a:off x="628650" y="1369219"/>
            <a:ext cx="4174200" cy="3263400"/>
          </a:xfrm>
          <a:prstGeom prst="rect">
            <a:avLst/>
          </a:prstGeom>
        </p:spPr>
        <p:txBody>
          <a:bodyPr spcFirstLastPara="1" wrap="square" lIns="0" tIns="34275" rIns="68575" bIns="34275" anchor="t" anchorCtr="0">
            <a:noAutofit/>
          </a:bodyPr>
          <a:lstStyle/>
          <a:p>
            <a:r>
              <a:rPr lang="en" dirty="0">
                <a:latin typeface="Arial" panose="020B0604020202020204" pitchFamily="34" charset="0"/>
                <a:cs typeface="Arial" panose="020B0604020202020204" pitchFamily="34" charset="0"/>
                <a:sym typeface="Calibri"/>
              </a:rPr>
              <a:t>To see your system, you need to look underneath the surface and understand how your leadership, context, culture, resources, and processes may be at the root of the problem you are trying to solve.</a:t>
            </a:r>
            <a:endParaRPr dirty="0">
              <a:latin typeface="Arial" panose="020B0604020202020204" pitchFamily="34" charset="0"/>
              <a:cs typeface="Arial" panose="020B0604020202020204" pitchFamily="34" charset="0"/>
              <a:sym typeface="Calibri"/>
            </a:endParaRPr>
          </a:p>
        </p:txBody>
      </p:sp>
      <p:sp>
        <p:nvSpPr>
          <p:cNvPr id="452" name="Google Shape;452;p62"/>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Seeing your system</a:t>
            </a:r>
            <a:endParaRPr dirty="0"/>
          </a:p>
        </p:txBody>
      </p:sp>
      <p:pic>
        <p:nvPicPr>
          <p:cNvPr id="454" name="Google Shape;454;p62"/>
          <p:cNvPicPr preferRelativeResize="0"/>
          <p:nvPr/>
        </p:nvPicPr>
        <p:blipFill rotWithShape="1">
          <a:blip r:embed="rId3">
            <a:alphaModFix/>
          </a:blip>
          <a:srcRect l="4594" t="4150" r="4956"/>
          <a:stretch/>
        </p:blipFill>
        <p:spPr>
          <a:xfrm>
            <a:off x="4802850" y="1104687"/>
            <a:ext cx="3216099" cy="2934125"/>
          </a:xfrm>
          <a:prstGeom prst="rect">
            <a:avLst/>
          </a:prstGeom>
          <a:noFill/>
          <a:ln>
            <a:noFill/>
          </a:ln>
        </p:spPr>
      </p:pic>
      <p:sp>
        <p:nvSpPr>
          <p:cNvPr id="2" name="Slide Number Placeholder 1">
            <a:extLst>
              <a:ext uri="{FF2B5EF4-FFF2-40B4-BE49-F238E27FC236}">
                <a16:creationId xmlns:a16="http://schemas.microsoft.com/office/drawing/2014/main" id="{81CE8F08-C35F-4AB6-847B-A4BCBA359E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63"/>
          <p:cNvPicPr preferRelativeResize="0"/>
          <p:nvPr/>
        </p:nvPicPr>
        <p:blipFill>
          <a:blip r:embed="rId3">
            <a:alphaModFix/>
          </a:blip>
          <a:stretch>
            <a:fillRect/>
          </a:stretch>
        </p:blipFill>
        <p:spPr>
          <a:xfrm>
            <a:off x="962638" y="825275"/>
            <a:ext cx="7218725" cy="3492950"/>
          </a:xfrm>
          <a:prstGeom prst="rect">
            <a:avLst/>
          </a:prstGeom>
          <a:noFill/>
          <a:ln>
            <a:noFill/>
          </a:ln>
        </p:spPr>
      </p:pic>
      <p:sp>
        <p:nvSpPr>
          <p:cNvPr id="460" name="Google Shape;460;p63"/>
          <p:cNvSpPr txBox="1"/>
          <p:nvPr/>
        </p:nvSpPr>
        <p:spPr>
          <a:xfrm>
            <a:off x="4434114" y="2448762"/>
            <a:ext cx="3747447" cy="1892100"/>
          </a:xfrm>
          <a:prstGeom prst="rect">
            <a:avLst/>
          </a:prstGeom>
          <a:noFill/>
          <a:ln>
            <a:noFill/>
          </a:ln>
        </p:spPr>
        <p:txBody>
          <a:bodyPr spcFirstLastPara="1" wrap="square" lIns="68575" tIns="34275" rIns="68575" bIns="34275" anchor="t" anchorCtr="0">
            <a:noAutofit/>
          </a:bodyPr>
          <a:lstStyle/>
          <a:p>
            <a:pPr marL="0" marR="0" lvl="0" indent="0" algn="l" rtl="0">
              <a:lnSpc>
                <a:spcPct val="125000"/>
              </a:lnSpc>
              <a:spcBef>
                <a:spcPts val="0"/>
              </a:spcBef>
              <a:spcAft>
                <a:spcPts val="0"/>
              </a:spcAft>
              <a:buNone/>
            </a:pPr>
            <a:r>
              <a:rPr lang="en" sz="2000" dirty="0">
                <a:solidFill>
                  <a:srgbClr val="FFFFFF"/>
                </a:solidFill>
                <a:latin typeface="Calibri"/>
                <a:ea typeface="Calibri"/>
                <a:cs typeface="Calibri"/>
                <a:sym typeface="Calibri"/>
              </a:rPr>
              <a:t>“Systems change is about shifting the conditions that are holding the problem in place.”</a:t>
            </a:r>
            <a:endParaRPr sz="2000" dirty="0">
              <a:solidFill>
                <a:srgbClr val="FFFFFF"/>
              </a:solidFill>
              <a:latin typeface="Calibri"/>
              <a:ea typeface="Calibri"/>
              <a:cs typeface="Calibri"/>
              <a:sym typeface="Calibri"/>
            </a:endParaRPr>
          </a:p>
          <a:p>
            <a:pPr algn="r"/>
            <a:r>
              <a:rPr lang="en" sz="2000" dirty="0">
                <a:solidFill>
                  <a:srgbClr val="FFFFFF"/>
                </a:solidFill>
                <a:latin typeface="Calibri"/>
                <a:ea typeface="Calibri"/>
                <a:cs typeface="Calibri"/>
                <a:sym typeface="Calibri"/>
              </a:rPr>
              <a:t>̶</a:t>
            </a:r>
            <a:r>
              <a:rPr lang="en-US" sz="1600" dirty="0">
                <a:solidFill>
                  <a:schemeClr val="bg1"/>
                </a:solidFill>
                <a:ea typeface="Calibri"/>
                <a:sym typeface="Calibri"/>
              </a:rPr>
              <a:t>Kana, Kramer, &amp; Senge (2021)</a:t>
            </a:r>
            <a:endParaRPr sz="1600" i="1" dirty="0">
              <a:solidFill>
                <a:schemeClr val="bg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12BBAD72-6012-4684-9FBF-A34084345E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64"/>
          <p:cNvSpPr txBox="1">
            <a:spLocks noGrp="1"/>
          </p:cNvSpPr>
          <p:nvPr>
            <p:ph type="body" idx="1"/>
          </p:nvPr>
        </p:nvSpPr>
        <p:spPr>
          <a:xfrm>
            <a:off x="3935187" y="1103407"/>
            <a:ext cx="4761040" cy="3263400"/>
          </a:xfrm>
          <a:prstGeom prst="rect">
            <a:avLst/>
          </a:prstGeom>
        </p:spPr>
        <p:txBody>
          <a:bodyPr spcFirstLastPara="1" wrap="square" lIns="0" tIns="34275" rIns="68575" bIns="34275" anchor="t" anchorCtr="0">
            <a:noAutofit/>
          </a:bodyPr>
          <a:lstStyle/>
          <a:p>
            <a:pPr lvl="0"/>
            <a:r>
              <a:rPr lang="en" dirty="0">
                <a:latin typeface="Arial" panose="020B0604020202020204" pitchFamily="34" charset="0"/>
                <a:cs typeface="Arial" panose="020B0604020202020204" pitchFamily="34" charset="0"/>
                <a:sym typeface="Calibri"/>
              </a:rPr>
              <a:t>What problems has your school or district been grappling with?</a:t>
            </a:r>
          </a:p>
          <a:p>
            <a:pPr lvl="0"/>
            <a:endParaRPr lang="en" sz="1200" dirty="0">
              <a:latin typeface="Arial" panose="020B0604020202020204" pitchFamily="34" charset="0"/>
              <a:cs typeface="Arial" panose="020B0604020202020204" pitchFamily="34" charset="0"/>
              <a:sym typeface="Calibri"/>
            </a:endParaRPr>
          </a:p>
          <a:p>
            <a:pPr lvl="0"/>
            <a:r>
              <a:rPr lang="en" dirty="0">
                <a:latin typeface="Arial" panose="020B0604020202020204" pitchFamily="34" charset="0"/>
                <a:cs typeface="Arial" panose="020B0604020202020204" pitchFamily="34" charset="0"/>
                <a:sym typeface="Calibri"/>
              </a:rPr>
              <a:t>What factors at the classroom level may be holding your problem in place?</a:t>
            </a:r>
            <a:endParaRPr dirty="0">
              <a:latin typeface="Arial" panose="020B0604020202020204" pitchFamily="34" charset="0"/>
              <a:cs typeface="Arial" panose="020B0604020202020204" pitchFamily="34" charset="0"/>
              <a:sym typeface="Calibri"/>
            </a:endParaRPr>
          </a:p>
          <a:p>
            <a:pPr lvl="0"/>
            <a:endParaRPr sz="1200" dirty="0">
              <a:latin typeface="Arial" panose="020B0604020202020204" pitchFamily="34" charset="0"/>
              <a:cs typeface="Arial" panose="020B0604020202020204" pitchFamily="34" charset="0"/>
              <a:sym typeface="Calibri"/>
            </a:endParaRPr>
          </a:p>
          <a:p>
            <a:pPr lvl="0"/>
            <a:r>
              <a:rPr lang="en" dirty="0">
                <a:latin typeface="Arial" panose="020B0604020202020204" pitchFamily="34" charset="0"/>
                <a:cs typeface="Arial" panose="020B0604020202020204" pitchFamily="34" charset="0"/>
                <a:sym typeface="Calibri"/>
              </a:rPr>
              <a:t>What factors at the school level may be holding your problem in place?</a:t>
            </a:r>
            <a:endParaRPr dirty="0">
              <a:latin typeface="Arial" panose="020B0604020202020204" pitchFamily="34" charset="0"/>
              <a:cs typeface="Arial" panose="020B0604020202020204" pitchFamily="34" charset="0"/>
              <a:sym typeface="Calibri"/>
            </a:endParaRPr>
          </a:p>
          <a:p>
            <a:pPr marL="0" lvl="0" indent="0" algn="l" rtl="0">
              <a:spcBef>
                <a:spcPts val="800"/>
              </a:spcBef>
              <a:spcAft>
                <a:spcPts val="500"/>
              </a:spcAft>
              <a:buNone/>
            </a:pPr>
            <a:endParaRPr dirty="0"/>
          </a:p>
        </p:txBody>
      </p:sp>
      <p:sp>
        <p:nvSpPr>
          <p:cNvPr id="465" name="Google Shape;465;p64"/>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Self-reflection</a:t>
            </a:r>
            <a:endParaRPr dirty="0"/>
          </a:p>
        </p:txBody>
      </p:sp>
      <p:pic>
        <p:nvPicPr>
          <p:cNvPr id="6" name="Google Shape;344;p53">
            <a:extLst>
              <a:ext uri="{FF2B5EF4-FFF2-40B4-BE49-F238E27FC236}">
                <a16:creationId xmlns:a16="http://schemas.microsoft.com/office/drawing/2014/main" id="{DA3604E2-1EC5-48A2-8A71-4706658F898C}"/>
              </a:ext>
            </a:extLst>
          </p:cNvPr>
          <p:cNvPicPr preferRelativeResize="0"/>
          <p:nvPr/>
        </p:nvPicPr>
        <p:blipFill>
          <a:blip r:embed="rId3"/>
          <a:stretch>
            <a:fillRect/>
          </a:stretch>
        </p:blipFill>
        <p:spPr>
          <a:xfrm>
            <a:off x="7146424" y="-192221"/>
            <a:ext cx="1838087" cy="1598336"/>
          </a:xfrm>
          <a:prstGeom prst="rect">
            <a:avLst/>
          </a:prstGeom>
          <a:noFill/>
          <a:ln>
            <a:noFill/>
          </a:ln>
        </p:spPr>
      </p:pic>
      <p:pic>
        <p:nvPicPr>
          <p:cNvPr id="7" name="Google Shape;454;p62">
            <a:extLst>
              <a:ext uri="{FF2B5EF4-FFF2-40B4-BE49-F238E27FC236}">
                <a16:creationId xmlns:a16="http://schemas.microsoft.com/office/drawing/2014/main" id="{4050A2C3-C177-4025-9FA5-78E13624B101}"/>
              </a:ext>
            </a:extLst>
          </p:cNvPr>
          <p:cNvPicPr preferRelativeResize="0"/>
          <p:nvPr/>
        </p:nvPicPr>
        <p:blipFill rotWithShape="1">
          <a:blip r:embed="rId4">
            <a:alphaModFix/>
          </a:blip>
          <a:srcRect l="4594" t="4150" r="4956"/>
          <a:stretch/>
        </p:blipFill>
        <p:spPr>
          <a:xfrm>
            <a:off x="628650" y="1268044"/>
            <a:ext cx="3216099" cy="2934125"/>
          </a:xfrm>
          <a:prstGeom prst="rect">
            <a:avLst/>
          </a:prstGeom>
          <a:noFill/>
          <a:ln>
            <a:noFill/>
          </a:ln>
        </p:spPr>
      </p:pic>
      <p:sp>
        <p:nvSpPr>
          <p:cNvPr id="2" name="Slide Number Placeholder 1">
            <a:extLst>
              <a:ext uri="{FF2B5EF4-FFF2-40B4-BE49-F238E27FC236}">
                <a16:creationId xmlns:a16="http://schemas.microsoft.com/office/drawing/2014/main" id="{017BB3E6-AF4E-4A85-BC02-1C3493E061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36</a:t>
            </a:fld>
            <a:endParaRPr lang="e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72"/>
        <p:cNvGrpSpPr/>
        <p:nvPr/>
      </p:nvGrpSpPr>
      <p:grpSpPr>
        <a:xfrm>
          <a:off x="0" y="0"/>
          <a:ext cx="0" cy="0"/>
          <a:chOff x="0" y="0"/>
          <a:chExt cx="0" cy="0"/>
        </a:xfrm>
      </p:grpSpPr>
      <p:sp>
        <p:nvSpPr>
          <p:cNvPr id="473" name="Google Shape;473;p65"/>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Surfacing inequities</a:t>
            </a:r>
            <a:endParaRPr dirty="0"/>
          </a:p>
        </p:txBody>
      </p:sp>
      <p:sp>
        <p:nvSpPr>
          <p:cNvPr id="2" name="Slide Number Placeholder 1">
            <a:extLst>
              <a:ext uri="{FF2B5EF4-FFF2-40B4-BE49-F238E27FC236}">
                <a16:creationId xmlns:a16="http://schemas.microsoft.com/office/drawing/2014/main" id="{89CD3AFC-720C-4E4F-85A2-6ACBFABB4E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66"/>
          <p:cNvSpPr txBox="1">
            <a:spLocks noGrp="1"/>
          </p:cNvSpPr>
          <p:nvPr>
            <p:ph type="body" idx="1"/>
          </p:nvPr>
        </p:nvSpPr>
        <p:spPr>
          <a:xfrm>
            <a:off x="1288650" y="1324375"/>
            <a:ext cx="6566700" cy="2166300"/>
          </a:xfrm>
          <a:prstGeom prst="rect">
            <a:avLst/>
          </a:prstGeom>
          <a:solidFill>
            <a:srgbClr val="72BD89"/>
          </a:solidFill>
        </p:spPr>
        <p:txBody>
          <a:bodyPr spcFirstLastPara="1" wrap="square" lIns="0" tIns="34275" rIns="68575" bIns="34275" anchor="ctr" anchorCtr="0">
            <a:noAutofit/>
          </a:bodyPr>
          <a:lstStyle/>
          <a:p>
            <a:pPr marL="0" lvl="0" indent="0" algn="ctr" rtl="0">
              <a:spcBef>
                <a:spcPts val="800"/>
              </a:spcBef>
              <a:spcAft>
                <a:spcPts val="0"/>
              </a:spcAft>
              <a:buNone/>
            </a:pPr>
            <a:r>
              <a:rPr lang="en-US" sz="2400" i="1" dirty="0">
                <a:solidFill>
                  <a:schemeClr val="lt1"/>
                </a:solidFill>
              </a:rPr>
              <a:t>“Every system is perfectly designed to get the results it gets.”</a:t>
            </a:r>
          </a:p>
          <a:p>
            <a:pPr marL="0" lvl="0" indent="0" algn="r" rtl="0">
              <a:spcBef>
                <a:spcPts val="800"/>
              </a:spcBef>
              <a:spcAft>
                <a:spcPts val="500"/>
              </a:spcAft>
              <a:buNone/>
            </a:pPr>
            <a:r>
              <a:rPr lang="en-US" sz="1800" b="0" i="1" dirty="0">
                <a:solidFill>
                  <a:schemeClr val="lt1"/>
                </a:solidFill>
                <a:latin typeface="Calibri" panose="020F0502020204030204" pitchFamily="34" charset="0"/>
                <a:cs typeface="Calibri" panose="020F0502020204030204" pitchFamily="34" charset="0"/>
              </a:rPr>
              <a:t>̶</a:t>
            </a:r>
            <a:r>
              <a:rPr lang="en-US" sz="1800" b="0" i="1" dirty="0">
                <a:solidFill>
                  <a:schemeClr val="lt1"/>
                </a:solidFill>
              </a:rPr>
              <a:t> </a:t>
            </a:r>
            <a:r>
              <a:rPr lang="en-US" sz="1800" b="0" dirty="0">
                <a:solidFill>
                  <a:schemeClr val="lt1"/>
                </a:solidFill>
              </a:rPr>
              <a:t>Dr. Paul </a:t>
            </a:r>
            <a:r>
              <a:rPr lang="en-US" sz="1800" b="0" dirty="0" err="1">
                <a:solidFill>
                  <a:schemeClr val="lt1"/>
                </a:solidFill>
              </a:rPr>
              <a:t>Batalden</a:t>
            </a:r>
            <a:endParaRPr lang="en-US" sz="1800" b="0" dirty="0">
              <a:solidFill>
                <a:schemeClr val="lt1"/>
              </a:solidFill>
            </a:endParaRPr>
          </a:p>
        </p:txBody>
      </p:sp>
      <p:sp>
        <p:nvSpPr>
          <p:cNvPr id="2" name="Slide Number Placeholder 1">
            <a:extLst>
              <a:ext uri="{FF2B5EF4-FFF2-40B4-BE49-F238E27FC236}">
                <a16:creationId xmlns:a16="http://schemas.microsoft.com/office/drawing/2014/main" id="{57CB19A0-274C-42D9-8257-E8DE2B989C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7"/>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Historical </a:t>
            </a:r>
            <a:r>
              <a:rPr lang="en" sz="3200" dirty="0"/>
              <a:t>timeline</a:t>
            </a:r>
            <a:r>
              <a:rPr lang="en" dirty="0"/>
              <a:t> of U.S. education</a:t>
            </a:r>
            <a:endParaRPr dirty="0"/>
          </a:p>
        </p:txBody>
      </p:sp>
      <p:sp>
        <p:nvSpPr>
          <p:cNvPr id="485" name="Google Shape;485;p67"/>
          <p:cNvSpPr txBox="1">
            <a:spLocks noGrp="1"/>
          </p:cNvSpPr>
          <p:nvPr>
            <p:ph type="body" idx="1"/>
          </p:nvPr>
        </p:nvSpPr>
        <p:spPr>
          <a:xfrm>
            <a:off x="628650" y="1268044"/>
            <a:ext cx="7886700" cy="3500437"/>
          </a:xfrm>
          <a:prstGeom prst="rect">
            <a:avLst/>
          </a:prstGeom>
        </p:spPr>
        <p:txBody>
          <a:bodyPr spcFirstLastPara="1" wrap="square" lIns="0" tIns="34275" rIns="68575" bIns="34275" anchor="t" anchorCtr="0">
            <a:noAutofit/>
          </a:bodyPr>
          <a:lstStyle/>
          <a:p>
            <a:r>
              <a:rPr lang="en-US" sz="1800" dirty="0"/>
              <a:t>Read the section of the timeline that has been assigned to you. The timeline presents selected important legislation and events throughout U.S. history that have centered on equity and access for students. As you read, reflect on the timeline, and identify an entry that stands out to you to discuss in a small group.</a:t>
            </a:r>
          </a:p>
          <a:p>
            <a:endParaRPr lang="en-US" sz="1800" dirty="0">
              <a:sym typeface="Calibri"/>
            </a:endParaRPr>
          </a:p>
          <a:p>
            <a:pPr fontAlgn="base"/>
            <a:r>
              <a:rPr lang="en" sz="1800" dirty="0">
                <a:sym typeface="Calibri"/>
              </a:rPr>
              <a:t>A Timeline of American Education</a:t>
            </a:r>
            <a:endParaRPr lang="en" sz="1800" dirty="0"/>
          </a:p>
          <a:p>
            <a:r>
              <a:rPr lang="en" sz="1800" dirty="0">
                <a:sym typeface="Calibri"/>
              </a:rPr>
              <a:t>Individual reflection:</a:t>
            </a:r>
            <a:endParaRPr sz="1800" dirty="0"/>
          </a:p>
          <a:p>
            <a:pPr marL="461963" lvl="0" indent="-233363">
              <a:buFont typeface="Arial" panose="020B0604020202020204" pitchFamily="34" charset="0"/>
              <a:buChar char="•"/>
            </a:pPr>
            <a:r>
              <a:rPr lang="en" sz="1800" dirty="0">
                <a:sym typeface="Calibri"/>
              </a:rPr>
              <a:t>What thoughts came up for you as you looked at our history?</a:t>
            </a:r>
          </a:p>
          <a:p>
            <a:pPr marL="461963" lvl="0" indent="-233363">
              <a:buFont typeface="Arial" panose="020B0604020202020204" pitchFamily="34" charset="0"/>
              <a:buChar char="•"/>
            </a:pPr>
            <a:r>
              <a:rPr lang="en" sz="1800" dirty="0">
                <a:sym typeface="Calibri"/>
              </a:rPr>
              <a:t>What stood out to you?</a:t>
            </a:r>
            <a:endParaRPr sz="1800" dirty="0">
              <a:sym typeface="Calibri"/>
            </a:endParaRPr>
          </a:p>
          <a:p>
            <a:pPr marL="0" lvl="0" indent="0" algn="l" rtl="0">
              <a:spcBef>
                <a:spcPts val="800"/>
              </a:spcBef>
              <a:spcAft>
                <a:spcPts val="500"/>
              </a:spcAft>
              <a:buNone/>
            </a:pPr>
            <a:endParaRPr dirty="0"/>
          </a:p>
        </p:txBody>
      </p:sp>
      <p:pic>
        <p:nvPicPr>
          <p:cNvPr id="4" name="Google Shape;344;p53">
            <a:extLst>
              <a:ext uri="{FF2B5EF4-FFF2-40B4-BE49-F238E27FC236}">
                <a16:creationId xmlns:a16="http://schemas.microsoft.com/office/drawing/2014/main" id="{835BBA63-5E00-EC4D-AE77-F4F847059A2D}"/>
              </a:ext>
            </a:extLst>
          </p:cNvPr>
          <p:cNvPicPr preferRelativeResize="0"/>
          <p:nvPr/>
        </p:nvPicPr>
        <p:blipFill>
          <a:blip r:embed="rId3"/>
          <a:stretch>
            <a:fillRect/>
          </a:stretch>
        </p:blipFill>
        <p:spPr>
          <a:xfrm>
            <a:off x="7817839" y="2262244"/>
            <a:ext cx="1266588" cy="1145591"/>
          </a:xfrm>
          <a:prstGeom prst="rect">
            <a:avLst/>
          </a:prstGeom>
          <a:noFill/>
          <a:ln>
            <a:noFill/>
          </a:ln>
        </p:spPr>
      </p:pic>
      <p:sp>
        <p:nvSpPr>
          <p:cNvPr id="2" name="Slide Number Placeholder 1">
            <a:extLst>
              <a:ext uri="{FF2B5EF4-FFF2-40B4-BE49-F238E27FC236}">
                <a16:creationId xmlns:a16="http://schemas.microsoft.com/office/drawing/2014/main" id="{AE55B914-C89D-41EB-B714-0B0F14481F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24"/>
          <p:cNvSpPr txBox="1">
            <a:spLocks noGrp="1"/>
          </p:cNvSpPr>
          <p:nvPr>
            <p:ph type="body" idx="1"/>
          </p:nvPr>
        </p:nvSpPr>
        <p:spPr>
          <a:prstGeom prst="rect">
            <a:avLst/>
          </a:prstGeom>
        </p:spPr>
        <p:txBody>
          <a:bodyPr spcFirstLastPara="1" wrap="square" lIns="0" tIns="34275" rIns="68575" bIns="34275" anchor="t" anchorCtr="0">
            <a:noAutofit/>
          </a:bodyPr>
          <a:lstStyle/>
          <a:p>
            <a:pPr lvl="0"/>
            <a:r>
              <a:rPr lang="en" dirty="0">
                <a:sym typeface="Calibri"/>
              </a:rPr>
              <a:t>(Developed by the cohort in Module 1)</a:t>
            </a:r>
            <a:endParaRPr dirty="0">
              <a:sym typeface="Calibri"/>
            </a:endParaRPr>
          </a:p>
        </p:txBody>
      </p:sp>
      <p:sp>
        <p:nvSpPr>
          <p:cNvPr id="130" name="Google Shape;130;p24"/>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Community agreements</a:t>
            </a:r>
            <a:endParaRPr dirty="0"/>
          </a:p>
        </p:txBody>
      </p:sp>
      <p:sp>
        <p:nvSpPr>
          <p:cNvPr id="2" name="Slide Number Placeholder 1">
            <a:extLst>
              <a:ext uri="{FF2B5EF4-FFF2-40B4-BE49-F238E27FC236}">
                <a16:creationId xmlns:a16="http://schemas.microsoft.com/office/drawing/2014/main" id="{0F63CA74-54BB-473E-867B-C6E42B084A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1" name="Google Shape;491;p68"/>
          <p:cNvSpPr txBox="1">
            <a:spLocks noGrp="1"/>
          </p:cNvSpPr>
          <p:nvPr>
            <p:ph type="body" idx="1"/>
          </p:nvPr>
        </p:nvSpPr>
        <p:spPr>
          <a:prstGeom prst="rect">
            <a:avLst/>
          </a:prstGeom>
        </p:spPr>
        <p:txBody>
          <a:bodyPr spcFirstLastPara="1" wrap="square" lIns="0" tIns="34275" rIns="68575" bIns="34275" anchor="t" anchorCtr="0">
            <a:noAutofit/>
          </a:bodyPr>
          <a:lstStyle/>
          <a:p>
            <a:r>
              <a:rPr lang="en-US" sz="1800" dirty="0">
                <a:sym typeface="Calibri"/>
              </a:rPr>
              <a:t>In trios:</a:t>
            </a:r>
          </a:p>
          <a:p>
            <a:r>
              <a:rPr lang="en-US" sz="1800" dirty="0">
                <a:sym typeface="Calibri"/>
              </a:rPr>
              <a:t>Discuss the timeline entry that you were assigned.</a:t>
            </a:r>
          </a:p>
          <a:p>
            <a:pPr marL="461963" indent="-233363">
              <a:buFont typeface="Arial" panose="020B0604020202020204" pitchFamily="34" charset="0"/>
              <a:buChar char="•"/>
            </a:pPr>
            <a:r>
              <a:rPr lang="en-US" sz="1800" dirty="0">
                <a:sym typeface="Calibri"/>
              </a:rPr>
              <a:t>How do you think that piece of history shaped the mental models around education during that period? </a:t>
            </a:r>
            <a:r>
              <a:rPr lang="en-US" sz="1800" dirty="0"/>
              <a:t>How may it still be influencing our education systems today? </a:t>
            </a:r>
          </a:p>
          <a:p>
            <a:pPr marL="461963" indent="-233363">
              <a:buFont typeface="Arial" panose="020B0604020202020204" pitchFamily="34" charset="0"/>
              <a:buChar char="•"/>
            </a:pPr>
            <a:endParaRPr lang="en-US" sz="1800" dirty="0">
              <a:sym typeface="Calibri"/>
            </a:endParaRPr>
          </a:p>
          <a:p>
            <a:pPr marL="0" lvl="0" indent="0" algn="l" rtl="0">
              <a:spcBef>
                <a:spcPts val="800"/>
              </a:spcBef>
              <a:spcAft>
                <a:spcPts val="500"/>
              </a:spcAft>
              <a:buNone/>
            </a:pPr>
            <a:endParaRPr dirty="0"/>
          </a:p>
        </p:txBody>
      </p:sp>
      <p:sp>
        <p:nvSpPr>
          <p:cNvPr id="490" name="Google Shape;490;p68"/>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Historical timeline of U.S. education</a:t>
            </a:r>
            <a:endParaRPr dirty="0"/>
          </a:p>
        </p:txBody>
      </p:sp>
      <p:pic>
        <p:nvPicPr>
          <p:cNvPr id="4" name="Google Shape;667;p93">
            <a:extLst>
              <a:ext uri="{FF2B5EF4-FFF2-40B4-BE49-F238E27FC236}">
                <a16:creationId xmlns:a16="http://schemas.microsoft.com/office/drawing/2014/main" id="{266D7BE7-9379-C44E-AC80-F007769D3DCF}"/>
              </a:ext>
            </a:extLst>
          </p:cNvPr>
          <p:cNvPicPr preferRelativeResize="0"/>
          <p:nvPr/>
        </p:nvPicPr>
        <p:blipFill>
          <a:blip r:embed="rId3">
            <a:alphaModFix/>
          </a:blip>
          <a:stretch>
            <a:fillRect/>
          </a:stretch>
        </p:blipFill>
        <p:spPr>
          <a:xfrm>
            <a:off x="7767249" y="1022299"/>
            <a:ext cx="1123078" cy="994200"/>
          </a:xfrm>
          <a:prstGeom prst="rect">
            <a:avLst/>
          </a:prstGeom>
          <a:noFill/>
          <a:ln>
            <a:noFill/>
          </a:ln>
        </p:spPr>
      </p:pic>
      <p:sp>
        <p:nvSpPr>
          <p:cNvPr id="2" name="Slide Number Placeholder 1">
            <a:extLst>
              <a:ext uri="{FF2B5EF4-FFF2-40B4-BE49-F238E27FC236}">
                <a16:creationId xmlns:a16="http://schemas.microsoft.com/office/drawing/2014/main" id="{47C67570-534D-41C2-A735-35009058DC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1" name="Google Shape;491;p68"/>
          <p:cNvSpPr txBox="1">
            <a:spLocks noGrp="1"/>
          </p:cNvSpPr>
          <p:nvPr>
            <p:ph type="body" idx="1"/>
          </p:nvPr>
        </p:nvSpPr>
        <p:spPr>
          <a:xfrm>
            <a:off x="628650" y="1369219"/>
            <a:ext cx="7282543" cy="3263400"/>
          </a:xfrm>
          <a:prstGeom prst="rect">
            <a:avLst/>
          </a:prstGeom>
        </p:spPr>
        <p:txBody>
          <a:bodyPr spcFirstLastPara="1" wrap="square" lIns="0" tIns="34275" rIns="68575" bIns="34275" anchor="t" anchorCtr="0">
            <a:noAutofit/>
          </a:bodyPr>
          <a:lstStyle/>
          <a:p>
            <a:r>
              <a:rPr lang="en" sz="1800" dirty="0">
                <a:sym typeface="Calibri"/>
              </a:rPr>
              <a:t>Whole group:</a:t>
            </a:r>
            <a:endParaRPr sz="1800" dirty="0">
              <a:sym typeface="Calibri"/>
            </a:endParaRPr>
          </a:p>
          <a:p>
            <a:pPr marL="461963" indent="-233363">
              <a:buFont typeface="Arial" panose="020B0604020202020204" pitchFamily="34" charset="0"/>
              <a:buChar char="•"/>
            </a:pPr>
            <a:r>
              <a:rPr lang="en" sz="1800" dirty="0">
                <a:sym typeface="Calibri"/>
              </a:rPr>
              <a:t>How does reflecting on our history help us better understand our system?</a:t>
            </a:r>
            <a:endParaRPr sz="1800" dirty="0">
              <a:sym typeface="Calibri"/>
            </a:endParaRPr>
          </a:p>
          <a:p>
            <a:pPr marL="0" lvl="0" indent="0" algn="l" rtl="0">
              <a:spcBef>
                <a:spcPts val="800"/>
              </a:spcBef>
              <a:spcAft>
                <a:spcPts val="500"/>
              </a:spcAft>
              <a:buNone/>
            </a:pPr>
            <a:endParaRPr dirty="0"/>
          </a:p>
        </p:txBody>
      </p:sp>
      <p:sp>
        <p:nvSpPr>
          <p:cNvPr id="490" name="Google Shape;490;p68"/>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Historical timeline of  U.S. education</a:t>
            </a:r>
            <a:endParaRPr dirty="0"/>
          </a:p>
        </p:txBody>
      </p:sp>
      <p:pic>
        <p:nvPicPr>
          <p:cNvPr id="4" name="Google Shape;667;p93">
            <a:extLst>
              <a:ext uri="{FF2B5EF4-FFF2-40B4-BE49-F238E27FC236}">
                <a16:creationId xmlns:a16="http://schemas.microsoft.com/office/drawing/2014/main" id="{266D7BE7-9379-C44E-AC80-F007769D3DCF}"/>
              </a:ext>
            </a:extLst>
          </p:cNvPr>
          <p:cNvPicPr preferRelativeResize="0"/>
          <p:nvPr/>
        </p:nvPicPr>
        <p:blipFill>
          <a:blip r:embed="rId3">
            <a:alphaModFix/>
          </a:blip>
          <a:stretch>
            <a:fillRect/>
          </a:stretch>
        </p:blipFill>
        <p:spPr>
          <a:xfrm>
            <a:off x="7911193" y="872119"/>
            <a:ext cx="1123078" cy="994200"/>
          </a:xfrm>
          <a:prstGeom prst="rect">
            <a:avLst/>
          </a:prstGeom>
          <a:noFill/>
          <a:ln>
            <a:noFill/>
          </a:ln>
        </p:spPr>
      </p:pic>
      <p:sp>
        <p:nvSpPr>
          <p:cNvPr id="2" name="Slide Number Placeholder 1">
            <a:extLst>
              <a:ext uri="{FF2B5EF4-FFF2-40B4-BE49-F238E27FC236}">
                <a16:creationId xmlns:a16="http://schemas.microsoft.com/office/drawing/2014/main" id="{47C67570-534D-41C2-A735-35009058DC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3928366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7" name="Google Shape;497;p69"/>
          <p:cNvSpPr txBox="1">
            <a:spLocks noGrp="1"/>
          </p:cNvSpPr>
          <p:nvPr>
            <p:ph type="body" idx="1"/>
          </p:nvPr>
        </p:nvSpPr>
        <p:spPr>
          <a:prstGeom prst="rect">
            <a:avLst/>
          </a:prstGeom>
        </p:spPr>
        <p:txBody>
          <a:bodyPr spcFirstLastPara="1" wrap="square" lIns="0" tIns="34275" rIns="68575" bIns="34275" anchor="t" anchorCtr="0">
            <a:noAutofit/>
          </a:bodyPr>
          <a:lstStyle/>
          <a:p>
            <a:pPr marL="0" lvl="0" indent="0" algn="l" rtl="0">
              <a:spcBef>
                <a:spcPts val="800"/>
              </a:spcBef>
              <a:spcAft>
                <a:spcPts val="0"/>
              </a:spcAft>
              <a:buNone/>
            </a:pPr>
            <a:endParaRPr sz="2000" dirty="0">
              <a:solidFill>
                <a:schemeClr val="dk2"/>
              </a:solidFill>
              <a:latin typeface="Calibri"/>
              <a:ea typeface="Calibri"/>
              <a:cs typeface="Calibri"/>
              <a:sym typeface="Calibri"/>
            </a:endParaRPr>
          </a:p>
          <a:p>
            <a:pPr lvl="0"/>
            <a:r>
              <a:rPr lang="en" sz="1800" dirty="0">
                <a:sym typeface="Calibri"/>
              </a:rPr>
              <a:t>Inequities in our systems did not begin with us. Many of them are structural and are inherently part of the American education system.</a:t>
            </a:r>
            <a:endParaRPr sz="1800" dirty="0">
              <a:sym typeface="Calibri"/>
            </a:endParaRPr>
          </a:p>
        </p:txBody>
      </p:sp>
      <p:sp>
        <p:nvSpPr>
          <p:cNvPr id="496" name="Google Shape;496;p69"/>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Systems change and equity</a:t>
            </a:r>
            <a:endParaRPr dirty="0"/>
          </a:p>
        </p:txBody>
      </p:sp>
      <p:sp>
        <p:nvSpPr>
          <p:cNvPr id="2" name="Slide Number Placeholder 1">
            <a:extLst>
              <a:ext uri="{FF2B5EF4-FFF2-40B4-BE49-F238E27FC236}">
                <a16:creationId xmlns:a16="http://schemas.microsoft.com/office/drawing/2014/main" id="{42DC6664-D0F9-4095-B2C6-55BA9EFA95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0"/>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Our current reality</a:t>
            </a:r>
            <a:endParaRPr dirty="0"/>
          </a:p>
        </p:txBody>
      </p:sp>
      <p:pic>
        <p:nvPicPr>
          <p:cNvPr id="503" name="Google Shape;503;p70"/>
          <p:cNvPicPr preferRelativeResize="0"/>
          <p:nvPr/>
        </p:nvPicPr>
        <p:blipFill>
          <a:blip r:embed="rId3">
            <a:alphaModFix/>
          </a:blip>
          <a:stretch>
            <a:fillRect/>
          </a:stretch>
        </p:blipFill>
        <p:spPr>
          <a:xfrm>
            <a:off x="2507159" y="1092051"/>
            <a:ext cx="3929558" cy="3145577"/>
          </a:xfrm>
          <a:prstGeom prst="rect">
            <a:avLst/>
          </a:prstGeom>
          <a:noFill/>
          <a:ln>
            <a:noFill/>
          </a:ln>
        </p:spPr>
      </p:pic>
      <p:sp>
        <p:nvSpPr>
          <p:cNvPr id="506" name="Google Shape;506;p70"/>
          <p:cNvSpPr txBox="1"/>
          <p:nvPr/>
        </p:nvSpPr>
        <p:spPr>
          <a:xfrm>
            <a:off x="435943" y="4624182"/>
            <a:ext cx="3291300" cy="315300"/>
          </a:xfrm>
          <a:prstGeom prst="rect">
            <a:avLst/>
          </a:prstGeom>
          <a:noFill/>
          <a:ln>
            <a:noFill/>
          </a:ln>
        </p:spPr>
        <p:txBody>
          <a:bodyPr spcFirstLastPara="1" wrap="square" lIns="91425" tIns="91425" rIns="91425" bIns="91425" anchor="t" anchorCtr="0">
            <a:noAutofit/>
          </a:bodyPr>
          <a:lstStyle/>
          <a:p>
            <a:r>
              <a:rPr lang="en" sz="1000" dirty="0">
                <a:solidFill>
                  <a:srgbClr val="44546A"/>
                </a:solidFill>
                <a:latin typeface="+mn-lt"/>
                <a:cs typeface="Calibri"/>
              </a:rPr>
              <a:t>Source: Heckman (2017).</a:t>
            </a:r>
            <a:endParaRPr lang="en-US" dirty="0"/>
          </a:p>
        </p:txBody>
      </p:sp>
      <p:sp>
        <p:nvSpPr>
          <p:cNvPr id="2" name="Slide Number Placeholder 1">
            <a:extLst>
              <a:ext uri="{FF2B5EF4-FFF2-40B4-BE49-F238E27FC236}">
                <a16:creationId xmlns:a16="http://schemas.microsoft.com/office/drawing/2014/main" id="{CC6C613D-3FFE-4280-B113-744500129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71"/>
          <p:cNvSpPr txBox="1">
            <a:spLocks noGrp="1"/>
          </p:cNvSpPr>
          <p:nvPr>
            <p:ph type="body" idx="1"/>
          </p:nvPr>
        </p:nvSpPr>
        <p:spPr>
          <a:xfrm>
            <a:off x="-21771" y="2163999"/>
            <a:ext cx="9165771" cy="994200"/>
          </a:xfrm>
          <a:prstGeom prst="rect">
            <a:avLst/>
          </a:prstGeom>
        </p:spPr>
        <p:txBody>
          <a:bodyPr spcFirstLastPara="1" wrap="square" lIns="0" tIns="34275" rIns="68575" bIns="34275" anchor="t" anchorCtr="0">
            <a:noAutofit/>
          </a:bodyPr>
          <a:lstStyle/>
          <a:p>
            <a:pPr marL="0" lvl="0" indent="0" algn="ctr" rtl="0">
              <a:spcBef>
                <a:spcPts val="800"/>
              </a:spcBef>
              <a:spcAft>
                <a:spcPts val="500"/>
              </a:spcAft>
              <a:buNone/>
            </a:pPr>
            <a:r>
              <a:rPr lang="en" sz="2800" dirty="0">
                <a:latin typeface="Arial" panose="020B0604020202020204" pitchFamily="34" charset="0"/>
                <a:ea typeface="Calibri"/>
                <a:cs typeface="Arial" panose="020B0604020202020204" pitchFamily="34" charset="0"/>
                <a:sym typeface="Calibri"/>
              </a:rPr>
              <a:t>Equity work is interrupting the status quo.</a:t>
            </a:r>
            <a:endParaRPr sz="2800" dirty="0">
              <a:latin typeface="Arial" panose="020B0604020202020204" pitchFamily="34" charset="0"/>
              <a:ea typeface="Calibri"/>
              <a:cs typeface="Arial" panose="020B0604020202020204" pitchFamily="34" charset="0"/>
              <a:sym typeface="Calibri"/>
            </a:endParaRPr>
          </a:p>
        </p:txBody>
      </p:sp>
      <p:sp>
        <p:nvSpPr>
          <p:cNvPr id="512" name="Google Shape;512;p71"/>
          <p:cNvSpPr txBox="1">
            <a:spLocks noGrp="1"/>
          </p:cNvSpPr>
          <p:nvPr>
            <p:ph type="body" idx="4294967295"/>
          </p:nvPr>
        </p:nvSpPr>
        <p:spPr>
          <a:xfrm>
            <a:off x="-22225" y="1106488"/>
            <a:ext cx="9166225" cy="1287462"/>
          </a:xfrm>
          <a:prstGeom prst="rect">
            <a:avLst/>
          </a:prstGeom>
        </p:spPr>
        <p:txBody>
          <a:bodyPr spcFirstLastPara="1" wrap="square" lIns="0" tIns="34275" rIns="68575" bIns="34275" anchor="t" anchorCtr="0">
            <a:noAutofit/>
          </a:bodyPr>
          <a:lstStyle/>
          <a:p>
            <a:pPr marL="0" lvl="0" indent="0" algn="ctr" rtl="0">
              <a:spcBef>
                <a:spcPts val="800"/>
              </a:spcBef>
              <a:spcAft>
                <a:spcPts val="0"/>
              </a:spcAft>
              <a:buNone/>
            </a:pPr>
            <a:r>
              <a:rPr lang="en" sz="2400" dirty="0">
                <a:solidFill>
                  <a:srgbClr val="888888"/>
                </a:solidFill>
                <a:latin typeface="Arial" panose="020B0604020202020204" pitchFamily="34" charset="0"/>
                <a:ea typeface="Calibri"/>
                <a:cs typeface="Arial" panose="020B0604020202020204" pitchFamily="34" charset="0"/>
                <a:sym typeface="Calibri"/>
              </a:rPr>
              <a:t>Improvement begins with dissatisfaction </a:t>
            </a:r>
            <a:endParaRPr sz="2400" dirty="0">
              <a:solidFill>
                <a:srgbClr val="888888"/>
              </a:solidFill>
              <a:latin typeface="Arial" panose="020B0604020202020204" pitchFamily="34" charset="0"/>
              <a:ea typeface="Calibri"/>
              <a:cs typeface="Arial" panose="020B0604020202020204" pitchFamily="34" charset="0"/>
              <a:sym typeface="Calibri"/>
            </a:endParaRPr>
          </a:p>
          <a:p>
            <a:pPr marL="0" lvl="0" indent="0" algn="ctr" rtl="0">
              <a:spcBef>
                <a:spcPts val="800"/>
              </a:spcBef>
              <a:spcAft>
                <a:spcPts val="500"/>
              </a:spcAft>
              <a:buNone/>
            </a:pPr>
            <a:r>
              <a:rPr lang="en" sz="2400" dirty="0">
                <a:solidFill>
                  <a:srgbClr val="888888"/>
                </a:solidFill>
                <a:latin typeface="Arial" panose="020B0604020202020204" pitchFamily="34" charset="0"/>
                <a:ea typeface="Calibri"/>
                <a:cs typeface="Arial" panose="020B0604020202020204" pitchFamily="34" charset="0"/>
                <a:sym typeface="Calibri"/>
              </a:rPr>
              <a:t>in the status quo.</a:t>
            </a:r>
            <a:endParaRPr sz="2400" dirty="0">
              <a:solidFill>
                <a:srgbClr val="888888"/>
              </a:solidFill>
              <a:latin typeface="Arial" panose="020B0604020202020204" pitchFamily="34" charset="0"/>
              <a:ea typeface="Calibri"/>
              <a:cs typeface="Arial" panose="020B0604020202020204" pitchFamily="34" charset="0"/>
              <a:sym typeface="Calibri"/>
            </a:endParaRPr>
          </a:p>
        </p:txBody>
      </p:sp>
      <p:sp>
        <p:nvSpPr>
          <p:cNvPr id="2" name="Slide Number Placeholder 1">
            <a:extLst>
              <a:ext uri="{FF2B5EF4-FFF2-40B4-BE49-F238E27FC236}">
                <a16:creationId xmlns:a16="http://schemas.microsoft.com/office/drawing/2014/main" id="{97E5D10C-D038-4C27-B9CC-2C97882CFE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1000"/>
                                          </p:stCondLst>
                                        </p:cTn>
                                        <p:tgtEl>
                                          <p:spTgt spid="5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8" name="Google Shape;518;p72"/>
          <p:cNvSpPr txBox="1">
            <a:spLocks noGrp="1"/>
          </p:cNvSpPr>
          <p:nvPr>
            <p:ph type="body" idx="1"/>
          </p:nvPr>
        </p:nvSpPr>
        <p:spPr>
          <a:xfrm>
            <a:off x="628650" y="1186330"/>
            <a:ext cx="7886700" cy="3263400"/>
          </a:xfrm>
          <a:prstGeom prst="rect">
            <a:avLst/>
          </a:prstGeom>
        </p:spPr>
        <p:txBody>
          <a:bodyPr spcFirstLastPara="1" wrap="square" lIns="0" tIns="34275" rIns="68575" bIns="34275" anchor="t" anchorCtr="0">
            <a:noAutofit/>
          </a:bodyPr>
          <a:lstStyle/>
          <a:p>
            <a:pPr marL="0" lvl="0" indent="0" algn="l" rtl="0">
              <a:lnSpc>
                <a:spcPct val="100000"/>
              </a:lnSpc>
              <a:spcBef>
                <a:spcPts val="0"/>
              </a:spcBef>
              <a:spcAft>
                <a:spcPts val="0"/>
              </a:spcAft>
              <a:buClr>
                <a:srgbClr val="000000"/>
              </a:buClr>
              <a:buSzPts val="1100"/>
              <a:buFont typeface="Arial"/>
              <a:buNone/>
            </a:pPr>
            <a:r>
              <a:rPr lang="en" sz="1900" b="0" dirty="0">
                <a:latin typeface="Arial" panose="020B0604020202020204" pitchFamily="34" charset="0"/>
                <a:ea typeface="Calibri"/>
                <a:cs typeface="Arial" panose="020B0604020202020204" pitchFamily="34" charset="0"/>
                <a:sym typeface="Calibri"/>
              </a:rPr>
              <a:t>Educational equity means that each child receives what he or she needs to develop to his or her full academic and social potential.</a:t>
            </a:r>
            <a:endParaRPr sz="1900" b="0" dirty="0">
              <a:latin typeface="Arial" panose="020B0604020202020204" pitchFamily="34" charset="0"/>
              <a:ea typeface="Calibri"/>
              <a:cs typeface="Arial" panose="020B0604020202020204" pitchFamily="34" charset="0"/>
              <a:sym typeface="Calibri"/>
            </a:endParaRPr>
          </a:p>
          <a:p>
            <a:pPr marL="227013" lvl="0" algn="l" rtl="0">
              <a:lnSpc>
                <a:spcPct val="100000"/>
              </a:lnSpc>
              <a:spcBef>
                <a:spcPts val="1000"/>
              </a:spcBef>
              <a:spcAft>
                <a:spcPts val="0"/>
              </a:spcAft>
              <a:buClr>
                <a:srgbClr val="000000"/>
              </a:buClr>
              <a:buSzPts val="1100"/>
              <a:buFont typeface="Arial"/>
              <a:buNone/>
            </a:pPr>
            <a:r>
              <a:rPr lang="en" sz="1900" dirty="0">
                <a:latin typeface="Arial" panose="020B0604020202020204" pitchFamily="34" charset="0"/>
                <a:ea typeface="Calibri"/>
                <a:cs typeface="Arial" panose="020B0604020202020204" pitchFamily="34" charset="0"/>
                <a:sym typeface="Calibri"/>
              </a:rPr>
              <a:t>Working toward equity involves:</a:t>
            </a:r>
            <a:endParaRPr sz="1900" dirty="0">
              <a:latin typeface="Arial" panose="020B0604020202020204" pitchFamily="34" charset="0"/>
              <a:ea typeface="Calibri"/>
              <a:cs typeface="Arial" panose="020B0604020202020204" pitchFamily="34" charset="0"/>
              <a:sym typeface="Calibri"/>
            </a:endParaRPr>
          </a:p>
          <a:p>
            <a:pPr marL="461963" lvl="0" indent="-233363">
              <a:buFont typeface="Arial" panose="020B0604020202020204" pitchFamily="34" charset="0"/>
              <a:buChar char="•"/>
            </a:pPr>
            <a:r>
              <a:rPr lang="en" sz="1900" b="0" dirty="0">
                <a:sym typeface="Calibri"/>
              </a:rPr>
              <a:t>Ensuring equally high outcomes for all participants in our educational system; </a:t>
            </a:r>
            <a:r>
              <a:rPr lang="en" sz="1900" dirty="0">
                <a:sym typeface="Calibri"/>
              </a:rPr>
              <a:t>removing the predictability of success or failure</a:t>
            </a:r>
            <a:r>
              <a:rPr lang="en" sz="1900" b="0" dirty="0">
                <a:sym typeface="Calibri"/>
              </a:rPr>
              <a:t> that currently correlates with any social or cultural factor.</a:t>
            </a:r>
            <a:endParaRPr sz="1900" b="0" dirty="0">
              <a:sym typeface="Calibri"/>
            </a:endParaRPr>
          </a:p>
          <a:p>
            <a:pPr marL="461963" lvl="0" indent="-233363">
              <a:buFont typeface="Arial" panose="020B0604020202020204" pitchFamily="34" charset="0"/>
              <a:buChar char="•"/>
            </a:pPr>
            <a:r>
              <a:rPr lang="en" sz="1900" b="0" dirty="0">
                <a:sym typeface="Calibri"/>
              </a:rPr>
              <a:t>Interrupting inequitable practices, examining biases, and creating inclusive multicultural school environments for adults and children.</a:t>
            </a:r>
            <a:endParaRPr sz="1900" b="0" dirty="0">
              <a:sym typeface="Calibri"/>
            </a:endParaRPr>
          </a:p>
          <a:p>
            <a:pPr marL="461963" lvl="0" indent="-233363">
              <a:buFont typeface="Arial" panose="020B0604020202020204" pitchFamily="34" charset="0"/>
              <a:buChar char="•"/>
            </a:pPr>
            <a:r>
              <a:rPr lang="en" sz="1900" b="0" dirty="0">
                <a:sym typeface="Calibri"/>
              </a:rPr>
              <a:t>Discovering and cultivating the unique gifts, talents, and interests that every human possesses.</a:t>
            </a:r>
            <a:endParaRPr sz="1900" b="0" dirty="0">
              <a:sym typeface="Calibri"/>
            </a:endParaRPr>
          </a:p>
          <a:p>
            <a:pPr marL="2743200" marR="571500" lvl="0" indent="457200" algn="l" rtl="0">
              <a:lnSpc>
                <a:spcPct val="100000"/>
              </a:lnSpc>
              <a:spcBef>
                <a:spcPts val="0"/>
              </a:spcBef>
              <a:spcAft>
                <a:spcPts val="0"/>
              </a:spcAft>
              <a:buNone/>
            </a:pPr>
            <a:endParaRPr sz="1200" dirty="0">
              <a:solidFill>
                <a:srgbClr val="434343"/>
              </a:solidFill>
              <a:latin typeface="Calibri"/>
              <a:ea typeface="Calibri"/>
              <a:cs typeface="Calibri"/>
              <a:sym typeface="Calibri"/>
            </a:endParaRPr>
          </a:p>
        </p:txBody>
      </p:sp>
      <p:sp>
        <p:nvSpPr>
          <p:cNvPr id="517" name="Google Shape;517;p72"/>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r>
              <a:rPr lang="en" dirty="0">
                <a:sym typeface="Calibri"/>
              </a:rPr>
              <a:t>A definition of educational equity</a:t>
            </a:r>
            <a:endParaRPr dirty="0">
              <a:sym typeface="Calibri"/>
            </a:endParaRPr>
          </a:p>
        </p:txBody>
      </p:sp>
      <p:sp>
        <p:nvSpPr>
          <p:cNvPr id="519" name="Google Shape;519;p72"/>
          <p:cNvSpPr txBox="1"/>
          <p:nvPr/>
        </p:nvSpPr>
        <p:spPr>
          <a:xfrm>
            <a:off x="522258" y="4568456"/>
            <a:ext cx="3888808" cy="301200"/>
          </a:xfrm>
          <a:prstGeom prst="rect">
            <a:avLst/>
          </a:prstGeom>
          <a:noFill/>
          <a:ln>
            <a:noFill/>
          </a:ln>
        </p:spPr>
        <p:txBody>
          <a:bodyPr spcFirstLastPara="1" wrap="square" lIns="91425" tIns="91425" rIns="91425" bIns="91425" anchor="t" anchorCtr="0">
            <a:noAutofit/>
          </a:bodyPr>
          <a:lstStyle/>
          <a:p>
            <a:pPr marL="0" lvl="0" indent="0">
              <a:buSzPts val="1100"/>
              <a:buFont typeface="Arial"/>
              <a:buNone/>
            </a:pPr>
            <a:r>
              <a:rPr lang="en" sz="1000" dirty="0">
                <a:solidFill>
                  <a:srgbClr val="44546A"/>
                </a:solidFill>
                <a:latin typeface="+mn-lt"/>
                <a:cs typeface="Calibri"/>
                <a:sym typeface="Calibri"/>
              </a:rPr>
              <a:t>Source: National Equity Project, http://nationalequityproject.org/.</a:t>
            </a:r>
            <a:endParaRPr sz="1000" dirty="0">
              <a:solidFill>
                <a:srgbClr val="44546A"/>
              </a:solidFill>
              <a:latin typeface="+mn-lt"/>
              <a:cs typeface="Calibri"/>
              <a:sym typeface="Calibri"/>
            </a:endParaRPr>
          </a:p>
          <a:p>
            <a:pPr marL="0" lvl="0" indent="0" algn="l" rtl="0">
              <a:spcBef>
                <a:spcPts val="0"/>
              </a:spcBef>
              <a:spcAft>
                <a:spcPts val="0"/>
              </a:spcAft>
              <a:buNone/>
            </a:pPr>
            <a:endParaRPr dirty="0"/>
          </a:p>
        </p:txBody>
      </p:sp>
      <p:sp>
        <p:nvSpPr>
          <p:cNvPr id="2" name="Slide Number Placeholder 1">
            <a:extLst>
              <a:ext uri="{FF2B5EF4-FFF2-40B4-BE49-F238E27FC236}">
                <a16:creationId xmlns:a16="http://schemas.microsoft.com/office/drawing/2014/main" id="{8BE7C64A-6AF4-4ECA-92E9-798DAD8064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DD2415-BA77-A443-B9A2-592122CC0222}"/>
              </a:ext>
            </a:extLst>
          </p:cNvPr>
          <p:cNvSpPr>
            <a:spLocks noGrp="1"/>
          </p:cNvSpPr>
          <p:nvPr>
            <p:ph type="body" idx="1"/>
          </p:nvPr>
        </p:nvSpPr>
        <p:spPr>
          <a:xfrm>
            <a:off x="628650" y="1369219"/>
            <a:ext cx="7886700" cy="2633285"/>
          </a:xfrm>
        </p:spPr>
        <p:txBody>
          <a:bodyPr/>
          <a:lstStyle/>
          <a:p>
            <a:r>
              <a:rPr lang="en-US" dirty="0"/>
              <a:t>In education, we are generally working to reduce variation in service, outcomes, access, or experience.</a:t>
            </a:r>
          </a:p>
          <a:p>
            <a:endParaRPr lang="en-US" dirty="0"/>
          </a:p>
          <a:p>
            <a:r>
              <a:rPr lang="en-US" dirty="0"/>
              <a:t>“The critical issue is not what works, but rather what works, for whom and under what set of conditions.”</a:t>
            </a:r>
          </a:p>
          <a:p>
            <a:pPr algn="r"/>
            <a:r>
              <a:rPr lang="en-US" sz="1400" b="0" dirty="0"/>
              <a:t>—Principle 2, </a:t>
            </a:r>
            <a:r>
              <a:rPr lang="en-US" sz="1400" b="0" i="1" dirty="0"/>
              <a:t>The six core principles of improvement</a:t>
            </a:r>
            <a:endParaRPr lang="en-US" sz="1400" b="0" dirty="0"/>
          </a:p>
          <a:p>
            <a:endParaRPr lang="en-US" dirty="0"/>
          </a:p>
        </p:txBody>
      </p:sp>
      <p:sp>
        <p:nvSpPr>
          <p:cNvPr id="3" name="Slide Number Placeholder 2">
            <a:extLst>
              <a:ext uri="{FF2B5EF4-FFF2-40B4-BE49-F238E27FC236}">
                <a16:creationId xmlns:a16="http://schemas.microsoft.com/office/drawing/2014/main" id="{F752A44B-BD4D-0541-9288-13791F5061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
        <p:nvSpPr>
          <p:cNvPr id="4" name="Title 3">
            <a:extLst>
              <a:ext uri="{FF2B5EF4-FFF2-40B4-BE49-F238E27FC236}">
                <a16:creationId xmlns:a16="http://schemas.microsoft.com/office/drawing/2014/main" id="{39250993-054C-EF44-96DA-A15686AD69BD}"/>
              </a:ext>
            </a:extLst>
          </p:cNvPr>
          <p:cNvSpPr>
            <a:spLocks noGrp="1"/>
          </p:cNvSpPr>
          <p:nvPr>
            <p:ph type="title"/>
          </p:nvPr>
        </p:nvSpPr>
        <p:spPr/>
        <p:txBody>
          <a:bodyPr/>
          <a:lstStyle/>
          <a:p>
            <a:r>
              <a:rPr lang="en-US" dirty="0"/>
              <a:t>Why is equity important?</a:t>
            </a:r>
          </a:p>
        </p:txBody>
      </p:sp>
      <p:sp>
        <p:nvSpPr>
          <p:cNvPr id="5" name="TextBox 4">
            <a:extLst>
              <a:ext uri="{FF2B5EF4-FFF2-40B4-BE49-F238E27FC236}">
                <a16:creationId xmlns:a16="http://schemas.microsoft.com/office/drawing/2014/main" id="{3F5F4FAA-03A9-44BB-93DF-A19A0FAB82A9}"/>
              </a:ext>
            </a:extLst>
          </p:cNvPr>
          <p:cNvSpPr txBox="1"/>
          <p:nvPr/>
        </p:nvSpPr>
        <p:spPr>
          <a:xfrm>
            <a:off x="443061" y="4608046"/>
            <a:ext cx="465385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chemeClr val="accent3"/>
                </a:solidFill>
              </a:rPr>
              <a:t>Source: Carnegie Foundation for the Advancement of Teaching (2021).</a:t>
            </a:r>
          </a:p>
        </p:txBody>
      </p:sp>
    </p:spTree>
    <p:extLst>
      <p:ext uri="{BB962C8B-B14F-4D97-AF65-F5344CB8AC3E}">
        <p14:creationId xmlns:p14="http://schemas.microsoft.com/office/powerpoint/2010/main" val="4055356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DD2415-BA77-A443-B9A2-592122CC0222}"/>
              </a:ext>
            </a:extLst>
          </p:cNvPr>
          <p:cNvSpPr>
            <a:spLocks noGrp="1"/>
          </p:cNvSpPr>
          <p:nvPr>
            <p:ph type="body" idx="1"/>
          </p:nvPr>
        </p:nvSpPr>
        <p:spPr/>
        <p:txBody>
          <a:bodyPr/>
          <a:lstStyle/>
          <a:p>
            <a:r>
              <a:rPr lang="en-US" dirty="0"/>
              <a:t>The distinction between engaging in continuous improvement and using continuous improvement as a method to achieve equitable outcomes is intentionality.</a:t>
            </a:r>
          </a:p>
          <a:p>
            <a:endParaRPr lang="en-US" dirty="0"/>
          </a:p>
          <a:p>
            <a:r>
              <a:rPr lang="en-US" dirty="0"/>
              <a:t>Equity work does not happen by accident—you have to plan for it.</a:t>
            </a:r>
          </a:p>
          <a:p>
            <a:endParaRPr lang="en-US" dirty="0"/>
          </a:p>
        </p:txBody>
      </p:sp>
      <p:sp>
        <p:nvSpPr>
          <p:cNvPr id="3" name="Slide Number Placeholder 2">
            <a:extLst>
              <a:ext uri="{FF2B5EF4-FFF2-40B4-BE49-F238E27FC236}">
                <a16:creationId xmlns:a16="http://schemas.microsoft.com/office/drawing/2014/main" id="{F752A44B-BD4D-0541-9288-13791F5061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sp>
        <p:nvSpPr>
          <p:cNvPr id="4" name="Title 3">
            <a:extLst>
              <a:ext uri="{FF2B5EF4-FFF2-40B4-BE49-F238E27FC236}">
                <a16:creationId xmlns:a16="http://schemas.microsoft.com/office/drawing/2014/main" id="{39250993-054C-EF44-96DA-A15686AD69BD}"/>
              </a:ext>
            </a:extLst>
          </p:cNvPr>
          <p:cNvSpPr>
            <a:spLocks noGrp="1"/>
          </p:cNvSpPr>
          <p:nvPr>
            <p:ph type="title"/>
          </p:nvPr>
        </p:nvSpPr>
        <p:spPr/>
        <p:txBody>
          <a:bodyPr/>
          <a:lstStyle/>
          <a:p>
            <a:r>
              <a:rPr lang="en-US" dirty="0"/>
              <a:t>Why is equity important?</a:t>
            </a:r>
          </a:p>
        </p:txBody>
      </p:sp>
    </p:spTree>
    <p:extLst>
      <p:ext uri="{BB962C8B-B14F-4D97-AF65-F5344CB8AC3E}">
        <p14:creationId xmlns:p14="http://schemas.microsoft.com/office/powerpoint/2010/main" val="191499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5" name="Google Shape;525;p73"/>
          <p:cNvSpPr txBox="1">
            <a:spLocks noGrp="1"/>
          </p:cNvSpPr>
          <p:nvPr>
            <p:ph type="body" idx="1"/>
          </p:nvPr>
        </p:nvSpPr>
        <p:spPr>
          <a:prstGeom prst="rect">
            <a:avLst/>
          </a:prstGeom>
        </p:spPr>
        <p:txBody>
          <a:bodyPr spcFirstLastPara="1" wrap="square" lIns="0" tIns="34275" rIns="68575" bIns="34275" anchor="t" anchorCtr="0">
            <a:noAutofit/>
          </a:bodyPr>
          <a:lstStyle/>
          <a:p>
            <a:pPr lvl="0"/>
            <a:r>
              <a:rPr lang="en" dirty="0">
                <a:sym typeface="Calibri"/>
              </a:rPr>
              <a:t>The COVID-19 pandemic has amplified equity issues in visible and tangible ways:</a:t>
            </a:r>
            <a:endParaRPr dirty="0">
              <a:sym typeface="Calibri"/>
            </a:endParaRPr>
          </a:p>
          <a:p>
            <a:pPr marL="461963" lvl="0" indent="-233363">
              <a:buFont typeface="Arial" panose="020B0604020202020204" pitchFamily="34" charset="0"/>
              <a:buChar char="•"/>
            </a:pPr>
            <a:r>
              <a:rPr lang="en" dirty="0">
                <a:sym typeface="Calibri"/>
              </a:rPr>
              <a:t>Technology access.</a:t>
            </a:r>
            <a:endParaRPr dirty="0">
              <a:sym typeface="Calibri"/>
            </a:endParaRPr>
          </a:p>
          <a:p>
            <a:pPr marL="461963" lvl="0" indent="-233363">
              <a:buFont typeface="Arial" panose="020B0604020202020204" pitchFamily="34" charset="0"/>
              <a:buChar char="•"/>
            </a:pPr>
            <a:r>
              <a:rPr lang="en" dirty="0">
                <a:sym typeface="Calibri"/>
              </a:rPr>
              <a:t>Meeting specific learning needs.</a:t>
            </a:r>
            <a:endParaRPr dirty="0">
              <a:sym typeface="Calibri"/>
            </a:endParaRPr>
          </a:p>
          <a:p>
            <a:pPr marL="461963" lvl="0" indent="-233363">
              <a:buFont typeface="Arial" panose="020B0604020202020204" pitchFamily="34" charset="0"/>
              <a:buChar char="•"/>
            </a:pPr>
            <a:r>
              <a:rPr lang="en" dirty="0">
                <a:sym typeface="Calibri"/>
              </a:rPr>
              <a:t>Child care.</a:t>
            </a:r>
            <a:endParaRPr dirty="0">
              <a:sym typeface="Calibri"/>
            </a:endParaRPr>
          </a:p>
          <a:p>
            <a:pPr marL="461963" lvl="0" indent="-233363">
              <a:buFont typeface="Arial" panose="020B0604020202020204" pitchFamily="34" charset="0"/>
              <a:buChar char="•"/>
            </a:pPr>
            <a:r>
              <a:rPr lang="en" dirty="0">
                <a:sym typeface="Calibri"/>
              </a:rPr>
              <a:t>Job insecurity.</a:t>
            </a:r>
            <a:endParaRPr dirty="0">
              <a:sym typeface="Calibri"/>
            </a:endParaRPr>
          </a:p>
          <a:p>
            <a:pPr marL="461963" lvl="0" indent="-233363">
              <a:buFont typeface="Arial" panose="020B0604020202020204" pitchFamily="34" charset="0"/>
              <a:buChar char="•"/>
            </a:pPr>
            <a:r>
              <a:rPr lang="en" dirty="0">
                <a:sym typeface="Calibri"/>
              </a:rPr>
              <a:t>Food insecurity.</a:t>
            </a:r>
            <a:endParaRPr dirty="0">
              <a:sym typeface="Calibri"/>
            </a:endParaRPr>
          </a:p>
          <a:p>
            <a:pPr marL="461963" lvl="0" indent="-233363">
              <a:buFont typeface="Arial" panose="020B0604020202020204" pitchFamily="34" charset="0"/>
              <a:buChar char="•"/>
            </a:pPr>
            <a:r>
              <a:rPr lang="en" dirty="0">
                <a:sym typeface="Calibri"/>
              </a:rPr>
              <a:t>Illness and death rates.</a:t>
            </a:r>
            <a:endParaRPr dirty="0">
              <a:sym typeface="Calibri"/>
            </a:endParaRPr>
          </a:p>
          <a:p>
            <a:pPr marL="0" lvl="0" indent="0" algn="l" rtl="0">
              <a:spcBef>
                <a:spcPts val="800"/>
              </a:spcBef>
              <a:spcAft>
                <a:spcPts val="500"/>
              </a:spcAft>
              <a:buNone/>
            </a:pPr>
            <a:endParaRPr b="0" dirty="0">
              <a:solidFill>
                <a:schemeClr val="dk2"/>
              </a:solidFill>
              <a:latin typeface="Calibri"/>
              <a:ea typeface="Calibri"/>
              <a:cs typeface="Calibri"/>
              <a:sym typeface="Calibri"/>
            </a:endParaRPr>
          </a:p>
        </p:txBody>
      </p:sp>
      <p:sp>
        <p:nvSpPr>
          <p:cNvPr id="524" name="Google Shape;524;p73"/>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Inequities during COVID-19</a:t>
            </a:r>
            <a:endParaRPr dirty="0"/>
          </a:p>
        </p:txBody>
      </p:sp>
      <p:sp>
        <p:nvSpPr>
          <p:cNvPr id="2" name="Slide Number Placeholder 1">
            <a:extLst>
              <a:ext uri="{FF2B5EF4-FFF2-40B4-BE49-F238E27FC236}">
                <a16:creationId xmlns:a16="http://schemas.microsoft.com/office/drawing/2014/main" id="{51D7B6D4-3EB1-4BEE-B268-37AF6500CC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6"/>
          <p:cNvSpPr txBox="1">
            <a:spLocks noGrp="1"/>
          </p:cNvSpPr>
          <p:nvPr>
            <p:ph type="body" idx="1"/>
          </p:nvPr>
        </p:nvSpPr>
        <p:spPr>
          <a:prstGeom prst="rect">
            <a:avLst/>
          </a:prstGeom>
        </p:spPr>
        <p:txBody>
          <a:bodyPr spcFirstLastPara="1" wrap="square" lIns="0" tIns="34275" rIns="68575" bIns="34275" anchor="t" anchorCtr="0">
            <a:noAutofit/>
          </a:bodyPr>
          <a:lstStyle/>
          <a:p>
            <a:pPr marL="0" lvl="0" indent="0" algn="l" rtl="0">
              <a:spcBef>
                <a:spcPts val="800"/>
              </a:spcBef>
              <a:spcAft>
                <a:spcPts val="0"/>
              </a:spcAft>
              <a:buNone/>
            </a:pPr>
            <a:r>
              <a:rPr lang="en" sz="2000" b="0" i="1" dirty="0">
                <a:latin typeface="Calibri"/>
                <a:ea typeface="Calibri"/>
                <a:sym typeface="Calibri"/>
              </a:rPr>
              <a:t>“If we don’t figure out a way to create equity, real equity, of opportunity and access to good schools, housing, health care, and decent-paying jobs, we’re not going to survive as a productive and healthy society.”</a:t>
            </a:r>
            <a:endParaRPr sz="2000" b="0" i="1" dirty="0">
              <a:latin typeface="Calibri"/>
              <a:ea typeface="Calibri"/>
              <a:sym typeface="Calibri"/>
            </a:endParaRPr>
          </a:p>
          <a:p>
            <a:pPr algn="r">
              <a:buClr>
                <a:srgbClr val="000000"/>
              </a:buClr>
              <a:buSzPts val="1100"/>
            </a:pPr>
            <a:r>
              <a:rPr lang="en" sz="2400" b="0" dirty="0">
                <a:latin typeface="Calibri"/>
                <a:ea typeface="Calibri"/>
                <a:cs typeface="Calibri"/>
                <a:sym typeface="Calibri"/>
              </a:rPr>
              <a:t>̶</a:t>
            </a:r>
            <a:r>
              <a:rPr lang="en" sz="2000" b="0" dirty="0">
                <a:latin typeface="Calibri"/>
                <a:ea typeface="Calibri"/>
                <a:sym typeface="Calibri"/>
              </a:rPr>
              <a:t>  Tim Wise</a:t>
            </a:r>
            <a:endParaRPr sz="2000" b="0" dirty="0">
              <a:latin typeface="Calibri"/>
              <a:ea typeface="Calibri"/>
              <a:sym typeface="Calibri"/>
            </a:endParaRPr>
          </a:p>
          <a:p>
            <a:pPr marL="0" lvl="0" indent="0" algn="l" rtl="0">
              <a:spcBef>
                <a:spcPts val="800"/>
              </a:spcBef>
              <a:spcAft>
                <a:spcPts val="500"/>
              </a:spcAft>
              <a:buNone/>
            </a:pPr>
            <a:endParaRPr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9A7DA89-CB0F-4AE0-A77C-7AF2C4D33C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3" name="Text Placeholder 2">
            <a:extLst>
              <a:ext uri="{FF2B5EF4-FFF2-40B4-BE49-F238E27FC236}">
                <a16:creationId xmlns:a16="http://schemas.microsoft.com/office/drawing/2014/main" id="{C7AE12EA-1340-4875-BD66-D638385AE65D}"/>
              </a:ext>
            </a:extLst>
          </p:cNvPr>
          <p:cNvSpPr>
            <a:spLocks noGrp="1"/>
          </p:cNvSpPr>
          <p:nvPr>
            <p:ph type="body" idx="1"/>
          </p:nvPr>
        </p:nvSpPr>
        <p:spPr>
          <a:noFill/>
          <a:ln>
            <a:noFill/>
          </a:ln>
        </p:spPr>
        <p:txBody>
          <a:bodyPr spcFirstLastPara="1" wrap="square" lIns="0" tIns="34275" rIns="68575" bIns="34275" anchor="t" anchorCtr="0">
            <a:noAutofit/>
          </a:bodyPr>
          <a:lstStyle/>
          <a:p>
            <a:pPr marL="571500" indent="-342900">
              <a:buSzPct val="115000"/>
              <a:buFont typeface="Arial" panose="020B0604020202020204" pitchFamily="34" charset="0"/>
              <a:buChar char="•"/>
            </a:pPr>
            <a:r>
              <a:rPr lang="en-US" dirty="0"/>
              <a:t>Introductions (name/role, if needed).</a:t>
            </a:r>
          </a:p>
          <a:p>
            <a:pPr marL="571500" indent="-342900">
              <a:buSzPct val="115000"/>
              <a:buFont typeface="Arial" panose="020B0604020202020204" pitchFamily="34" charset="0"/>
              <a:buChar char="•"/>
            </a:pPr>
            <a:r>
              <a:rPr lang="en-US" dirty="0"/>
              <a:t>(2 minutes) Round-robin check-in: </a:t>
            </a:r>
          </a:p>
          <a:p>
            <a:pPr marL="1152525" lvl="1" indent="-234950">
              <a:buSzPct val="115000"/>
              <a:buFont typeface="Arial" panose="020B0604020202020204" pitchFamily="34" charset="0"/>
              <a:buChar char="•"/>
            </a:pPr>
            <a:r>
              <a:rPr lang="en-US" b="1" dirty="0">
                <a:solidFill>
                  <a:srgbClr val="888888"/>
                </a:solidFill>
              </a:rPr>
              <a:t>In one word, how are you feeling today?</a:t>
            </a:r>
          </a:p>
          <a:p>
            <a:pPr marL="571500" indent="-342900">
              <a:buSzPct val="115000"/>
              <a:buFont typeface="Arial" panose="020B0604020202020204" pitchFamily="34" charset="0"/>
              <a:buChar char="•"/>
            </a:pPr>
            <a:r>
              <a:rPr lang="en-US" dirty="0"/>
              <a:t>(8 minutes) Progress checks:</a:t>
            </a:r>
          </a:p>
          <a:p>
            <a:pPr marL="1152525" lvl="1" indent="-234950">
              <a:buSzPct val="115000"/>
              <a:buFont typeface="Arial" panose="020B0604020202020204" pitchFamily="34" charset="0"/>
              <a:buChar char="•"/>
            </a:pPr>
            <a:r>
              <a:rPr lang="en-US" b="1" dirty="0">
                <a:solidFill>
                  <a:srgbClr val="888888"/>
                </a:solidFill>
              </a:rPr>
              <a:t>Since our last session, share your progress on the action period questions.</a:t>
            </a:r>
          </a:p>
          <a:p>
            <a:pPr marL="571500" indent="-342900">
              <a:buSzPct val="115000"/>
              <a:buFont typeface="Arial" panose="020B0604020202020204" pitchFamily="34" charset="0"/>
              <a:buChar char="•"/>
            </a:pPr>
            <a:r>
              <a:rPr lang="en-US" dirty="0"/>
              <a:t>Closing.</a:t>
            </a:r>
          </a:p>
        </p:txBody>
      </p:sp>
      <p:sp>
        <p:nvSpPr>
          <p:cNvPr id="136" name="Google Shape;136;p25"/>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Clr>
                <a:schemeClr val="dk1"/>
              </a:buClr>
              <a:buSzPts val="1100"/>
              <a:buFont typeface="Arial"/>
              <a:buNone/>
            </a:pPr>
            <a:r>
              <a:rPr lang="en" dirty="0"/>
              <a:t>Progress check-in</a:t>
            </a:r>
            <a:endParaRPr dirty="0"/>
          </a:p>
        </p:txBody>
      </p:sp>
      <p:sp>
        <p:nvSpPr>
          <p:cNvPr id="2" name="Slide Number Placeholder 1">
            <a:extLst>
              <a:ext uri="{FF2B5EF4-FFF2-40B4-BE49-F238E27FC236}">
                <a16:creationId xmlns:a16="http://schemas.microsoft.com/office/drawing/2014/main" id="{C7FECA04-A583-4D10-9E1F-D6FBD9786A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1" name="Google Shape;531;p74"/>
          <p:cNvSpPr txBox="1">
            <a:spLocks noGrp="1"/>
          </p:cNvSpPr>
          <p:nvPr>
            <p:ph type="body" idx="1"/>
          </p:nvPr>
        </p:nvSpPr>
        <p:spPr>
          <a:prstGeom prst="rect">
            <a:avLst/>
          </a:prstGeom>
        </p:spPr>
        <p:txBody>
          <a:bodyPr spcFirstLastPara="1" wrap="square" lIns="0" tIns="34275" rIns="68575" bIns="34275" anchor="t" anchorCtr="0">
            <a:noAutofit/>
          </a:bodyPr>
          <a:lstStyle/>
          <a:p>
            <a:pPr lvl="0"/>
            <a:r>
              <a:rPr lang="en" dirty="0">
                <a:sym typeface="Calibri"/>
              </a:rPr>
              <a:t>An equity pause is an explicit pause point for team members to reflect together about their work in the service of equity.</a:t>
            </a:r>
            <a:endParaRPr dirty="0">
              <a:sym typeface="Calibri"/>
            </a:endParaRPr>
          </a:p>
          <a:p>
            <a:pPr lvl="0">
              <a:spcBef>
                <a:spcPts val="0"/>
              </a:spcBef>
            </a:pPr>
            <a:endParaRPr dirty="0">
              <a:sym typeface="Calibri"/>
            </a:endParaRPr>
          </a:p>
          <a:p>
            <a:pPr lvl="0">
              <a:spcBef>
                <a:spcPts val="0"/>
              </a:spcBef>
            </a:pPr>
            <a:r>
              <a:rPr lang="en" dirty="0">
                <a:sym typeface="Calibri"/>
              </a:rPr>
              <a:t>Equity pauses are built into agendas as a regular part of a meeting routine. Including this structure creates a natural interruption point to discuss assumptions and viewpoints and to make meaning around issues of equity. </a:t>
            </a:r>
            <a:endParaRPr dirty="0">
              <a:sym typeface="Calibri"/>
            </a:endParaRPr>
          </a:p>
        </p:txBody>
      </p:sp>
      <p:sp>
        <p:nvSpPr>
          <p:cNvPr id="530" name="Google Shape;530;p74"/>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Equity pause</a:t>
            </a:r>
            <a:endParaRPr dirty="0"/>
          </a:p>
        </p:txBody>
      </p:sp>
      <p:sp>
        <p:nvSpPr>
          <p:cNvPr id="2" name="Slide Number Placeholder 1">
            <a:extLst>
              <a:ext uri="{FF2B5EF4-FFF2-40B4-BE49-F238E27FC236}">
                <a16:creationId xmlns:a16="http://schemas.microsoft.com/office/drawing/2014/main" id="{ED8C4D6F-42A8-440C-951D-CC105EFF1D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50</a:t>
            </a:fld>
            <a:endParaRPr lang="en"/>
          </a:p>
        </p:txBody>
      </p:sp>
      <p:sp>
        <p:nvSpPr>
          <p:cNvPr id="4" name="Rectangle 3">
            <a:extLst>
              <a:ext uri="{FF2B5EF4-FFF2-40B4-BE49-F238E27FC236}">
                <a16:creationId xmlns:a16="http://schemas.microsoft.com/office/drawing/2014/main" id="{B132D118-AEE9-1F43-B251-0069555AD044}"/>
              </a:ext>
            </a:extLst>
          </p:cNvPr>
          <p:cNvSpPr/>
          <p:nvPr/>
        </p:nvSpPr>
        <p:spPr>
          <a:xfrm>
            <a:off x="398834" y="4346436"/>
            <a:ext cx="6177064" cy="261610"/>
          </a:xfrm>
          <a:prstGeom prst="rect">
            <a:avLst/>
          </a:prstGeom>
        </p:spPr>
        <p:txBody>
          <a:bodyPr wrap="square" lIns="91440" tIns="45720" rIns="91440" bIns="45720" anchor="t">
            <a:spAutoFit/>
          </a:bodyPr>
          <a:lstStyle/>
          <a:p>
            <a:r>
              <a:rPr lang="en-US" sz="1100" dirty="0">
                <a:solidFill>
                  <a:schemeClr val="accent3"/>
                </a:solidFill>
              </a:rPr>
              <a:t>Source: Adapted from </a:t>
            </a:r>
            <a:r>
              <a:rPr lang="en-US" sz="1100" dirty="0" err="1">
                <a:solidFill>
                  <a:schemeClr val="accent3"/>
                </a:solidFill>
              </a:rPr>
              <a:t>Anaissie</a:t>
            </a:r>
            <a:r>
              <a:rPr lang="en-US" sz="1100" dirty="0">
                <a:solidFill>
                  <a:schemeClr val="accent3"/>
                </a:solidFill>
              </a:rPr>
              <a:t>, Cary, Clifford, Malarkey, &amp; Wise (2021).</a:t>
            </a:r>
            <a:endParaRPr lang="en-US" dirty="0">
              <a:solidFill>
                <a:schemeClr val="accent3"/>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41" name="Google Shape;541;p75"/>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Equity pause</a:t>
            </a:r>
            <a:endParaRPr dirty="0"/>
          </a:p>
        </p:txBody>
      </p:sp>
      <p:sp>
        <p:nvSpPr>
          <p:cNvPr id="11" name="Text Placeholder 1">
            <a:extLst>
              <a:ext uri="{FF2B5EF4-FFF2-40B4-BE49-F238E27FC236}">
                <a16:creationId xmlns:a16="http://schemas.microsoft.com/office/drawing/2014/main" id="{FE2C85DC-AD73-4EC5-8E55-4FEDB325FDB2}"/>
              </a:ext>
            </a:extLst>
          </p:cNvPr>
          <p:cNvSpPr>
            <a:spLocks noGrp="1"/>
          </p:cNvSpPr>
          <p:nvPr>
            <p:ph type="body" idx="1"/>
          </p:nvPr>
        </p:nvSpPr>
        <p:spPr>
          <a:xfrm>
            <a:off x="2633798" y="1544474"/>
            <a:ext cx="5832758" cy="2371327"/>
          </a:xfrm>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Take a moment to consider the inequities in your district.</a:t>
            </a:r>
          </a:p>
          <a:p>
            <a:pPr marL="457200" marR="0" indent="-227013">
              <a:lnSpc>
                <a:spcPct val="107000"/>
              </a:lnSpc>
              <a:spcBef>
                <a:spcPts val="0"/>
              </a:spcBef>
              <a:spcAft>
                <a:spcPts val="800"/>
              </a:spcAft>
              <a:buSzPct val="120000"/>
              <a:buFont typeface="Arial" panose="020B0604020202020204" pitchFamily="34" charset="0"/>
              <a:buChar char="•"/>
              <a:tabLst>
                <a:tab pos="573088"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is helping your work move forward and what might be getting in the way?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7013">
              <a:lnSpc>
                <a:spcPct val="107000"/>
              </a:lnSpc>
              <a:spcBef>
                <a:spcPts val="0"/>
              </a:spcBef>
              <a:spcAft>
                <a:spcPts val="800"/>
              </a:spcAft>
              <a:buSzPct val="120000"/>
              <a:buFont typeface="Arial" panose="020B0604020202020204" pitchFamily="34" charset="0"/>
              <a:buChar char="•"/>
              <a:tabLst>
                <a:tab pos="573088"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parts of your system might contribute to those inequities?</a:t>
            </a:r>
          </a:p>
          <a:p>
            <a:pPr marL="457200" marR="0" lvl="0" indent="-227013">
              <a:lnSpc>
                <a:spcPct val="107000"/>
              </a:lnSpc>
              <a:spcBef>
                <a:spcPts val="0"/>
              </a:spcBef>
              <a:spcAft>
                <a:spcPts val="800"/>
              </a:spcAft>
              <a:buSzPct val="120000"/>
              <a:buFont typeface="Arial" panose="020B0604020202020204" pitchFamily="34" charset="0"/>
              <a:buChar char="•"/>
              <a:tabLst>
                <a:tab pos="573088"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Have you noticed any new or amplified inequities as a result of COVID-19?</a:t>
            </a:r>
          </a:p>
        </p:txBody>
      </p:sp>
      <p:sp>
        <p:nvSpPr>
          <p:cNvPr id="10" name="Rectangle 9">
            <a:extLst>
              <a:ext uri="{FF2B5EF4-FFF2-40B4-BE49-F238E27FC236}">
                <a16:creationId xmlns:a16="http://schemas.microsoft.com/office/drawing/2014/main" id="{B5A21678-435A-49C9-91A2-68F94B2F3D92}"/>
              </a:ext>
            </a:extLst>
          </p:cNvPr>
          <p:cNvSpPr/>
          <p:nvPr/>
        </p:nvSpPr>
        <p:spPr>
          <a:xfrm>
            <a:off x="2633798" y="1500512"/>
            <a:ext cx="6024740" cy="2492866"/>
          </a:xfrm>
          <a:prstGeom prst="rect">
            <a:avLst/>
          </a:prstGeom>
          <a:solidFill>
            <a:srgbClr val="548135">
              <a:alpha val="15000"/>
            </a:srgbClr>
          </a:solidFill>
          <a:ln>
            <a:solidFill>
              <a:srgbClr val="548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Google Shape;377;p58">
            <a:extLst>
              <a:ext uri="{FF2B5EF4-FFF2-40B4-BE49-F238E27FC236}">
                <a16:creationId xmlns:a16="http://schemas.microsoft.com/office/drawing/2014/main" id="{6EDE34D7-0FF4-4513-AD5D-AE1C415029E2}"/>
              </a:ext>
            </a:extLst>
          </p:cNvPr>
          <p:cNvSpPr txBox="1"/>
          <p:nvPr/>
        </p:nvSpPr>
        <p:spPr>
          <a:xfrm>
            <a:off x="628650" y="1499031"/>
            <a:ext cx="1947402" cy="2492866"/>
          </a:xfrm>
          <a:prstGeom prst="rect">
            <a:avLst/>
          </a:prstGeom>
          <a:solidFill>
            <a:srgbClr val="548135">
              <a:alpha val="15000"/>
            </a:srgbClr>
          </a:solidFill>
          <a:ln w="25400" cap="flat" cmpd="sng">
            <a:solidFill>
              <a:srgbClr val="54813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600"/>
              </a:spcBef>
              <a:spcAft>
                <a:spcPts val="0"/>
              </a:spcAft>
              <a:buNone/>
            </a:pPr>
            <a:r>
              <a:rPr lang="en" sz="2100" b="1" dirty="0">
                <a:solidFill>
                  <a:srgbClr val="548135"/>
                </a:solidFill>
                <a:latin typeface="+mn-lt"/>
                <a:ea typeface="Calibri"/>
                <a:cs typeface="Calibri"/>
                <a:sym typeface="Calibri"/>
              </a:rPr>
              <a:t>EQUITY </a:t>
            </a:r>
            <a:endParaRPr sz="2100" b="1" dirty="0">
              <a:solidFill>
                <a:srgbClr val="548135"/>
              </a:solidFill>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r>
              <a:rPr lang="en" sz="2100" b="1" dirty="0">
                <a:solidFill>
                  <a:srgbClr val="548135"/>
                </a:solidFill>
                <a:latin typeface="+mn-lt"/>
                <a:ea typeface="Calibri"/>
                <a:cs typeface="Calibri"/>
                <a:sym typeface="Calibri"/>
              </a:rPr>
              <a:t>PAUSE</a:t>
            </a:r>
            <a:endParaRPr sz="2100" b="1" dirty="0">
              <a:solidFill>
                <a:srgbClr val="548135"/>
              </a:solidFill>
              <a:latin typeface="+mn-lt"/>
              <a:ea typeface="Calibri"/>
              <a:cs typeface="Calibri"/>
              <a:sym typeface="Calibri"/>
            </a:endParaRPr>
          </a:p>
        </p:txBody>
      </p:sp>
      <p:grpSp>
        <p:nvGrpSpPr>
          <p:cNvPr id="4" name="Group 3">
            <a:extLst>
              <a:ext uri="{FF2B5EF4-FFF2-40B4-BE49-F238E27FC236}">
                <a16:creationId xmlns:a16="http://schemas.microsoft.com/office/drawing/2014/main" id="{62EC478E-3F86-46F6-81B7-B901425E8463}"/>
              </a:ext>
            </a:extLst>
          </p:cNvPr>
          <p:cNvGrpSpPr/>
          <p:nvPr/>
        </p:nvGrpSpPr>
        <p:grpSpPr>
          <a:xfrm>
            <a:off x="1063881" y="2206994"/>
            <a:ext cx="1076940" cy="1076940"/>
            <a:chOff x="1063881" y="2206994"/>
            <a:chExt cx="1076940" cy="1076940"/>
          </a:xfrm>
        </p:grpSpPr>
        <p:sp>
          <p:nvSpPr>
            <p:cNvPr id="14" name="Oval 13">
              <a:extLst>
                <a:ext uri="{FF2B5EF4-FFF2-40B4-BE49-F238E27FC236}">
                  <a16:creationId xmlns:a16="http://schemas.microsoft.com/office/drawing/2014/main" id="{2742B8E2-2536-45D5-BB41-952F60C64B32}"/>
                </a:ext>
              </a:extLst>
            </p:cNvPr>
            <p:cNvSpPr/>
            <p:nvPr/>
          </p:nvSpPr>
          <p:spPr>
            <a:xfrm>
              <a:off x="1063881" y="2206994"/>
              <a:ext cx="1076940" cy="1076940"/>
            </a:xfrm>
            <a:prstGeom prst="ellipse">
              <a:avLst/>
            </a:prstGeom>
            <a:solidFill>
              <a:srgbClr val="548135"/>
            </a:solidFill>
            <a:ln>
              <a:solidFill>
                <a:srgbClr val="548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7123D71-2DC8-42D8-A369-2AE4C4899C7B}"/>
                </a:ext>
              </a:extLst>
            </p:cNvPr>
            <p:cNvCxnSpPr/>
            <p:nvPr/>
          </p:nvCxnSpPr>
          <p:spPr>
            <a:xfrm>
              <a:off x="1442586" y="2485105"/>
              <a:ext cx="0" cy="520718"/>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DEE080-7F1B-479B-AB00-CE55E4F20DC5}"/>
                </a:ext>
              </a:extLst>
            </p:cNvPr>
            <p:cNvCxnSpPr/>
            <p:nvPr/>
          </p:nvCxnSpPr>
          <p:spPr>
            <a:xfrm>
              <a:off x="1750282" y="2485105"/>
              <a:ext cx="0" cy="520718"/>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0A86B195-5E73-4279-A69A-D50F12298E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51</a:t>
            </a:fld>
            <a:endParaRPr lang="en"/>
          </a:p>
        </p:txBody>
      </p:sp>
      <p:sp>
        <p:nvSpPr>
          <p:cNvPr id="3" name="TextBox 2">
            <a:extLst>
              <a:ext uri="{FF2B5EF4-FFF2-40B4-BE49-F238E27FC236}">
                <a16:creationId xmlns:a16="http://schemas.microsoft.com/office/drawing/2014/main" id="{0F94B252-07CF-0A40-8E62-D67945A36449}"/>
              </a:ext>
            </a:extLst>
          </p:cNvPr>
          <p:cNvSpPr txBox="1"/>
          <p:nvPr/>
        </p:nvSpPr>
        <p:spPr>
          <a:xfrm>
            <a:off x="628650" y="4346765"/>
            <a:ext cx="6621236" cy="276999"/>
          </a:xfrm>
          <a:prstGeom prst="rect">
            <a:avLst/>
          </a:prstGeom>
          <a:noFill/>
        </p:spPr>
        <p:txBody>
          <a:bodyPr wrap="square" lIns="91440" tIns="45720" rIns="91440" bIns="45720" rtlCol="0" anchor="t">
            <a:spAutoFit/>
          </a:bodyPr>
          <a:lstStyle/>
          <a:p>
            <a:r>
              <a:rPr lang="en-US" sz="1200" dirty="0">
                <a:solidFill>
                  <a:schemeClr val="accent3"/>
                </a:solidFill>
              </a:rPr>
              <a:t>Source: Adapted from </a:t>
            </a:r>
            <a:r>
              <a:rPr lang="en-US" sz="1200" dirty="0" err="1">
                <a:solidFill>
                  <a:schemeClr val="accent3"/>
                </a:solidFill>
              </a:rPr>
              <a:t>Anaissie</a:t>
            </a:r>
            <a:r>
              <a:rPr lang="en-US" sz="1200" dirty="0">
                <a:solidFill>
                  <a:schemeClr val="accent3"/>
                </a:solidFill>
              </a:rPr>
              <a:t>, Cary, Clifford, Malarkey, &amp; Wise (2021).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76"/>
        <p:cNvGrpSpPr/>
        <p:nvPr/>
      </p:nvGrpSpPr>
      <p:grpSpPr>
        <a:xfrm>
          <a:off x="0" y="0"/>
          <a:ext cx="0" cy="0"/>
          <a:chOff x="0" y="0"/>
          <a:chExt cx="0" cy="0"/>
        </a:xfrm>
      </p:grpSpPr>
      <p:sp>
        <p:nvSpPr>
          <p:cNvPr id="277" name="Google Shape;277;p41"/>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How systems improve</a:t>
            </a:r>
            <a:endParaRPr dirty="0"/>
          </a:p>
        </p:txBody>
      </p:sp>
      <p:sp>
        <p:nvSpPr>
          <p:cNvPr id="2" name="Slide Number Placeholder 1">
            <a:extLst>
              <a:ext uri="{FF2B5EF4-FFF2-40B4-BE49-F238E27FC236}">
                <a16:creationId xmlns:a16="http://schemas.microsoft.com/office/drawing/2014/main" id="{831515E9-8C45-4418-A2FA-11C255E0BB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52</a:t>
            </a:fld>
            <a:endParaRPr lang="en"/>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2"/>
          <p:cNvSpPr txBox="1">
            <a:spLocks noGrp="1"/>
          </p:cNvSpPr>
          <p:nvPr>
            <p:ph type="body" idx="1"/>
          </p:nvPr>
        </p:nvSpPr>
        <p:spPr>
          <a:xfrm>
            <a:off x="1288650" y="1324375"/>
            <a:ext cx="6566700" cy="2166300"/>
          </a:xfrm>
          <a:prstGeom prst="rect">
            <a:avLst/>
          </a:prstGeom>
          <a:solidFill>
            <a:srgbClr val="72BD89"/>
          </a:solidFill>
        </p:spPr>
        <p:txBody>
          <a:bodyPr spcFirstLastPara="1" wrap="square" lIns="0" tIns="34275" rIns="68575" bIns="34275" anchor="t" anchorCtr="0">
            <a:noAutofit/>
          </a:bodyPr>
          <a:lstStyle/>
          <a:p>
            <a:pPr marL="0" lvl="0" indent="0" algn="l" rtl="0">
              <a:spcBef>
                <a:spcPts val="800"/>
              </a:spcBef>
              <a:spcAft>
                <a:spcPts val="0"/>
              </a:spcAft>
              <a:buNone/>
            </a:pPr>
            <a:endParaRPr sz="1800" dirty="0"/>
          </a:p>
          <a:p>
            <a:pPr marL="0" lvl="0" indent="0" algn="ctr" rtl="0">
              <a:spcBef>
                <a:spcPts val="800"/>
              </a:spcBef>
              <a:spcAft>
                <a:spcPts val="0"/>
              </a:spcAft>
              <a:buNone/>
            </a:pPr>
            <a:r>
              <a:rPr lang="en" sz="2400" b="0" i="1" dirty="0">
                <a:solidFill>
                  <a:schemeClr val="lt1"/>
                </a:solidFill>
              </a:rPr>
              <a:t>“Every system is perfectly designed to get the results it gets.”</a:t>
            </a:r>
            <a:endParaRPr sz="2400" b="0" i="1" dirty="0">
              <a:solidFill>
                <a:schemeClr val="lt1"/>
              </a:solidFill>
            </a:endParaRPr>
          </a:p>
          <a:p>
            <a:pPr marL="0" lvl="0" indent="0" algn="r" rtl="0">
              <a:spcBef>
                <a:spcPts val="800"/>
              </a:spcBef>
              <a:spcAft>
                <a:spcPts val="500"/>
              </a:spcAft>
              <a:buNone/>
            </a:pPr>
            <a:r>
              <a:rPr lang="en" sz="2000" b="0" i="1" dirty="0">
                <a:solidFill>
                  <a:schemeClr val="lt1"/>
                </a:solidFill>
                <a:latin typeface="Calibri" panose="020F0502020204030204" pitchFamily="34" charset="0"/>
                <a:cs typeface="Calibri" panose="020F0502020204030204" pitchFamily="34" charset="0"/>
              </a:rPr>
              <a:t>̶</a:t>
            </a:r>
            <a:r>
              <a:rPr lang="en" sz="2000" b="0" i="1" dirty="0">
                <a:solidFill>
                  <a:schemeClr val="lt1"/>
                </a:solidFill>
              </a:rPr>
              <a:t> </a:t>
            </a:r>
            <a:r>
              <a:rPr lang="en" sz="2000" b="0" dirty="0">
                <a:solidFill>
                  <a:schemeClr val="lt1"/>
                </a:solidFill>
              </a:rPr>
              <a:t>Dr. Paul Batalden</a:t>
            </a:r>
            <a:endParaRPr sz="2000" b="0" dirty="0">
              <a:solidFill>
                <a:schemeClr val="lt1"/>
              </a:solidFill>
            </a:endParaRPr>
          </a:p>
        </p:txBody>
      </p:sp>
      <p:sp>
        <p:nvSpPr>
          <p:cNvPr id="2" name="Slide Number Placeholder 1">
            <a:extLst>
              <a:ext uri="{FF2B5EF4-FFF2-40B4-BE49-F238E27FC236}">
                <a16:creationId xmlns:a16="http://schemas.microsoft.com/office/drawing/2014/main" id="{2D0BF57C-5CAF-46B2-B40D-FCE6901BE0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9" name="Google Shape;289;p43"/>
          <p:cNvSpPr txBox="1">
            <a:spLocks noGrp="1"/>
          </p:cNvSpPr>
          <p:nvPr>
            <p:ph type="body" idx="1"/>
          </p:nvPr>
        </p:nvSpPr>
        <p:spPr>
          <a:prstGeom prst="rect">
            <a:avLst/>
          </a:prstGeom>
        </p:spPr>
        <p:txBody>
          <a:bodyPr spcFirstLastPara="1" wrap="square" lIns="0" tIns="34275" rIns="68575" bIns="34275" anchor="t" anchorCtr="0">
            <a:noAutofit/>
          </a:bodyPr>
          <a:lstStyle/>
          <a:p>
            <a:pPr marL="0" lvl="0" indent="0" algn="l" rtl="0">
              <a:lnSpc>
                <a:spcPct val="100000"/>
              </a:lnSpc>
              <a:spcBef>
                <a:spcPts val="800"/>
              </a:spcBef>
              <a:spcAft>
                <a:spcPts val="0"/>
              </a:spcAft>
              <a:buNone/>
            </a:pPr>
            <a:endParaRPr dirty="0"/>
          </a:p>
          <a:p>
            <a:pPr marL="0" lvl="0" indent="0" algn="l" rtl="0">
              <a:spcBef>
                <a:spcPts val="800"/>
              </a:spcBef>
              <a:spcAft>
                <a:spcPts val="500"/>
              </a:spcAft>
              <a:buNone/>
            </a:pPr>
            <a:endParaRPr dirty="0"/>
          </a:p>
        </p:txBody>
      </p:sp>
      <p:sp>
        <p:nvSpPr>
          <p:cNvPr id="288" name="Google Shape;288;p43"/>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The traditional way to improvement</a:t>
            </a:r>
            <a:endParaRPr dirty="0"/>
          </a:p>
        </p:txBody>
      </p:sp>
      <p:sp>
        <p:nvSpPr>
          <p:cNvPr id="290" name="Google Shape;290;p43"/>
          <p:cNvSpPr/>
          <p:nvPr/>
        </p:nvSpPr>
        <p:spPr>
          <a:xfrm>
            <a:off x="377975" y="2020700"/>
            <a:ext cx="1017600" cy="11340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Problem identified</a:t>
            </a:r>
            <a:endParaRPr dirty="0"/>
          </a:p>
        </p:txBody>
      </p:sp>
      <p:sp>
        <p:nvSpPr>
          <p:cNvPr id="291" name="Google Shape;291;p43"/>
          <p:cNvSpPr/>
          <p:nvPr/>
        </p:nvSpPr>
        <p:spPr>
          <a:xfrm>
            <a:off x="1449987" y="2020700"/>
            <a:ext cx="1017600" cy="11340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Planning team formed</a:t>
            </a:r>
            <a:endParaRPr dirty="0"/>
          </a:p>
        </p:txBody>
      </p:sp>
      <p:sp>
        <p:nvSpPr>
          <p:cNvPr id="292" name="Google Shape;292;p43"/>
          <p:cNvSpPr/>
          <p:nvPr/>
        </p:nvSpPr>
        <p:spPr>
          <a:xfrm>
            <a:off x="2522000" y="2020700"/>
            <a:ext cx="3780300" cy="11340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Planning over a significant time span</a:t>
            </a:r>
            <a:endParaRPr dirty="0"/>
          </a:p>
        </p:txBody>
      </p:sp>
      <p:sp>
        <p:nvSpPr>
          <p:cNvPr id="293" name="Google Shape;293;p43"/>
          <p:cNvSpPr/>
          <p:nvPr/>
        </p:nvSpPr>
        <p:spPr>
          <a:xfrm>
            <a:off x="6396450" y="2020700"/>
            <a:ext cx="1453800" cy="11340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Systemwide implementation</a:t>
            </a:r>
            <a:endParaRPr dirty="0"/>
          </a:p>
        </p:txBody>
      </p:sp>
      <p:sp>
        <p:nvSpPr>
          <p:cNvPr id="294" name="Google Shape;294;p43"/>
          <p:cNvSpPr/>
          <p:nvPr/>
        </p:nvSpPr>
        <p:spPr>
          <a:xfrm>
            <a:off x="377975" y="3329050"/>
            <a:ext cx="8520600" cy="261600"/>
          </a:xfrm>
          <a:prstGeom prst="rightArrow">
            <a:avLst>
              <a:gd name="adj1" fmla="val 5905"/>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3"/>
          <p:cNvSpPr/>
          <p:nvPr/>
        </p:nvSpPr>
        <p:spPr>
          <a:xfrm>
            <a:off x="7944400" y="2020700"/>
            <a:ext cx="1017600" cy="1134000"/>
          </a:xfrm>
          <a:prstGeom prst="rect">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Reliably improved outcomes</a:t>
            </a:r>
            <a:endParaRPr dirty="0"/>
          </a:p>
        </p:txBody>
      </p:sp>
      <p:sp>
        <p:nvSpPr>
          <p:cNvPr id="296" name="Google Shape;296;p43"/>
          <p:cNvSpPr txBox="1"/>
          <p:nvPr/>
        </p:nvSpPr>
        <p:spPr>
          <a:xfrm>
            <a:off x="423500" y="4468051"/>
            <a:ext cx="5878800" cy="457035"/>
          </a:xfrm>
          <a:prstGeom prst="rect">
            <a:avLst/>
          </a:prstGeom>
          <a:noFill/>
          <a:ln>
            <a:noFill/>
          </a:ln>
        </p:spPr>
        <p:txBody>
          <a:bodyPr spcFirstLastPara="1" wrap="square" lIns="91425" tIns="91425" rIns="91425" bIns="91425" anchor="t" anchorCtr="0">
            <a:noAutofit/>
          </a:bodyPr>
          <a:lstStyle/>
          <a:p>
            <a:r>
              <a:rPr lang="en" sz="1000" dirty="0">
                <a:solidFill>
                  <a:schemeClr val="accent3"/>
                </a:solidFill>
                <a:latin typeface="+mn-lt"/>
                <a:cs typeface="Calibri"/>
                <a:sym typeface="Calibri"/>
              </a:rPr>
              <a:t>Source: Adapted from </a:t>
            </a:r>
            <a:r>
              <a:rPr lang="en" sz="1000" dirty="0">
                <a:solidFill>
                  <a:schemeClr val="accent3"/>
                </a:solidFill>
                <a:latin typeface="+mn-lt"/>
                <a:sym typeface="Calibri"/>
              </a:rPr>
              <a:t>Bowman, Dolle, &amp; Takahashi (2019).</a:t>
            </a:r>
            <a:endParaRPr sz="1000" dirty="0">
              <a:solidFill>
                <a:schemeClr val="accent3"/>
              </a:solidFill>
              <a:latin typeface="+mn-lt"/>
              <a:sym typeface="Calibri"/>
            </a:endParaRPr>
          </a:p>
        </p:txBody>
      </p:sp>
      <p:sp>
        <p:nvSpPr>
          <p:cNvPr id="2" name="Slide Number Placeholder 1">
            <a:extLst>
              <a:ext uri="{FF2B5EF4-FFF2-40B4-BE49-F238E27FC236}">
                <a16:creationId xmlns:a16="http://schemas.microsoft.com/office/drawing/2014/main" id="{B8BBBA28-3520-41B2-BD5B-F6513A2F6B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54</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Google Shape;302;p44"/>
          <p:cNvSpPr txBox="1">
            <a:spLocks noGrp="1"/>
          </p:cNvSpPr>
          <p:nvPr>
            <p:ph type="body" idx="1"/>
          </p:nvPr>
        </p:nvSpPr>
        <p:spPr>
          <a:prstGeom prst="rect">
            <a:avLst/>
          </a:prstGeom>
        </p:spPr>
        <p:txBody>
          <a:bodyPr spcFirstLastPara="1" wrap="square" lIns="0" tIns="34275" rIns="68575" bIns="34275" anchor="t" anchorCtr="0">
            <a:noAutofit/>
          </a:bodyPr>
          <a:lstStyle/>
          <a:p>
            <a:pPr marL="0" lvl="0" indent="0" algn="l" rtl="0">
              <a:lnSpc>
                <a:spcPct val="100000"/>
              </a:lnSpc>
              <a:spcBef>
                <a:spcPts val="800"/>
              </a:spcBef>
              <a:spcAft>
                <a:spcPts val="0"/>
              </a:spcAft>
              <a:buNone/>
            </a:pPr>
            <a:endParaRPr dirty="0"/>
          </a:p>
          <a:p>
            <a:pPr marL="0" lvl="0" indent="0" algn="l" rtl="0">
              <a:spcBef>
                <a:spcPts val="800"/>
              </a:spcBef>
              <a:spcAft>
                <a:spcPts val="500"/>
              </a:spcAft>
              <a:buNone/>
            </a:pPr>
            <a:endParaRPr dirty="0"/>
          </a:p>
        </p:txBody>
      </p:sp>
      <p:sp>
        <p:nvSpPr>
          <p:cNvPr id="301" name="Google Shape;301;p44"/>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What we usually get ...</a:t>
            </a:r>
            <a:endParaRPr dirty="0"/>
          </a:p>
        </p:txBody>
      </p:sp>
      <p:sp>
        <p:nvSpPr>
          <p:cNvPr id="303" name="Google Shape;303;p44"/>
          <p:cNvSpPr/>
          <p:nvPr/>
        </p:nvSpPr>
        <p:spPr>
          <a:xfrm>
            <a:off x="377975" y="2020700"/>
            <a:ext cx="1017600" cy="11340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Problem identified</a:t>
            </a:r>
            <a:endParaRPr dirty="0"/>
          </a:p>
        </p:txBody>
      </p:sp>
      <p:sp>
        <p:nvSpPr>
          <p:cNvPr id="304" name="Google Shape;304;p44"/>
          <p:cNvSpPr/>
          <p:nvPr/>
        </p:nvSpPr>
        <p:spPr>
          <a:xfrm>
            <a:off x="1504400" y="2020700"/>
            <a:ext cx="1017600" cy="11340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Planning team formed</a:t>
            </a:r>
            <a:endParaRPr dirty="0"/>
          </a:p>
        </p:txBody>
      </p:sp>
      <p:sp>
        <p:nvSpPr>
          <p:cNvPr id="305" name="Google Shape;305;p44"/>
          <p:cNvSpPr/>
          <p:nvPr/>
        </p:nvSpPr>
        <p:spPr>
          <a:xfrm>
            <a:off x="2522000" y="2020700"/>
            <a:ext cx="3780300" cy="11340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Planning </a:t>
            </a:r>
            <a:r>
              <a:rPr lang="en-US" dirty="0"/>
              <a:t>over a significant time span</a:t>
            </a:r>
          </a:p>
        </p:txBody>
      </p:sp>
      <p:sp>
        <p:nvSpPr>
          <p:cNvPr id="306" name="Google Shape;306;p44"/>
          <p:cNvSpPr/>
          <p:nvPr/>
        </p:nvSpPr>
        <p:spPr>
          <a:xfrm>
            <a:off x="6396450" y="2020700"/>
            <a:ext cx="1453800" cy="11340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Systemwide implementation</a:t>
            </a:r>
            <a:endParaRPr dirty="0"/>
          </a:p>
        </p:txBody>
      </p:sp>
      <p:sp>
        <p:nvSpPr>
          <p:cNvPr id="307" name="Google Shape;307;p44"/>
          <p:cNvSpPr/>
          <p:nvPr/>
        </p:nvSpPr>
        <p:spPr>
          <a:xfrm>
            <a:off x="377975" y="3329050"/>
            <a:ext cx="8520600" cy="261600"/>
          </a:xfrm>
          <a:prstGeom prst="rightArrow">
            <a:avLst>
              <a:gd name="adj1" fmla="val 5905"/>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4"/>
          <p:cNvSpPr/>
          <p:nvPr/>
        </p:nvSpPr>
        <p:spPr>
          <a:xfrm>
            <a:off x="7944400" y="2020700"/>
            <a:ext cx="1017600" cy="1134000"/>
          </a:xfrm>
          <a:prstGeom prst="rect">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Reliably improved outcomes</a:t>
            </a:r>
            <a:endParaRPr dirty="0"/>
          </a:p>
        </p:txBody>
      </p:sp>
      <p:sp>
        <p:nvSpPr>
          <p:cNvPr id="309" name="Google Shape;309;p44"/>
          <p:cNvSpPr/>
          <p:nvPr/>
        </p:nvSpPr>
        <p:spPr>
          <a:xfrm rot="-2165451">
            <a:off x="8038401" y="2119983"/>
            <a:ext cx="856099" cy="911604"/>
          </a:xfrm>
          <a:prstGeom prst="plus">
            <a:avLst>
              <a:gd name="adj" fmla="val 40495"/>
            </a:avLst>
          </a:prstGeom>
          <a:solidFill>
            <a:srgbClr val="FF0000"/>
          </a:solidFill>
          <a:ln w="25400" cap="flat" cmpd="sng">
            <a:solidFill>
              <a:srgbClr val="945325"/>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0" name="Google Shape;310;p44"/>
          <p:cNvSpPr txBox="1"/>
          <p:nvPr/>
        </p:nvSpPr>
        <p:spPr>
          <a:xfrm>
            <a:off x="531714" y="1165669"/>
            <a:ext cx="4106561" cy="4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rgbClr val="888888"/>
                </a:solidFill>
                <a:latin typeface="Arial" panose="020B0604020202020204" pitchFamily="34" charset="0"/>
                <a:ea typeface="Calibri"/>
                <a:cs typeface="Arial" panose="020B0604020202020204" pitchFamily="34" charset="0"/>
                <a:sym typeface="Calibri"/>
              </a:rPr>
              <a:t>Failures we don’t understand.</a:t>
            </a:r>
            <a:endParaRPr sz="2000" b="1" dirty="0">
              <a:solidFill>
                <a:srgbClr val="888888"/>
              </a:solidFill>
              <a:latin typeface="Arial" panose="020B0604020202020204" pitchFamily="34" charset="0"/>
              <a:ea typeface="Calibri"/>
              <a:cs typeface="Arial" panose="020B0604020202020204" pitchFamily="34" charset="0"/>
              <a:sym typeface="Calibri"/>
            </a:endParaRPr>
          </a:p>
        </p:txBody>
      </p:sp>
      <p:sp>
        <p:nvSpPr>
          <p:cNvPr id="311" name="Google Shape;311;p44"/>
          <p:cNvSpPr txBox="1"/>
          <p:nvPr/>
        </p:nvSpPr>
        <p:spPr>
          <a:xfrm>
            <a:off x="377975" y="3635600"/>
            <a:ext cx="7223472" cy="407100"/>
          </a:xfrm>
          <a:prstGeom prst="rect">
            <a:avLst/>
          </a:prstGeom>
          <a:noFill/>
          <a:ln>
            <a:noFill/>
          </a:ln>
        </p:spPr>
        <p:txBody>
          <a:bodyPr spcFirstLastPara="1" wrap="square" lIns="91425" tIns="91425" rIns="91425" bIns="91425" anchor="t" anchorCtr="0">
            <a:noAutofit/>
          </a:bodyPr>
          <a:lstStyle/>
          <a:p>
            <a:r>
              <a:rPr lang="en" sz="2000" b="1" dirty="0">
                <a:solidFill>
                  <a:srgbClr val="888888"/>
                </a:solidFill>
                <a:latin typeface="Arial" panose="020B0604020202020204" pitchFamily="34" charset="0"/>
                <a:ea typeface="Calibri"/>
                <a:cs typeface="Arial" panose="020B0604020202020204" pitchFamily="34" charset="0"/>
                <a:sym typeface="Calibri"/>
              </a:rPr>
              <a:t>Starting over again from scratch and “initiative fatigue.”</a:t>
            </a:r>
            <a:endParaRPr sz="2000" b="1" dirty="0">
              <a:solidFill>
                <a:srgbClr val="888888"/>
              </a:solidFill>
              <a:latin typeface="Arial" panose="020B0604020202020204" pitchFamily="34" charset="0"/>
              <a:ea typeface="Calibri"/>
              <a:cs typeface="Arial" panose="020B0604020202020204" pitchFamily="34" charset="0"/>
              <a:sym typeface="Calibri"/>
            </a:endParaRPr>
          </a:p>
        </p:txBody>
      </p:sp>
      <p:sp>
        <p:nvSpPr>
          <p:cNvPr id="312" name="Google Shape;312;p44"/>
          <p:cNvSpPr txBox="1"/>
          <p:nvPr/>
        </p:nvSpPr>
        <p:spPr>
          <a:xfrm>
            <a:off x="116875" y="4508710"/>
            <a:ext cx="6498300" cy="532200"/>
          </a:xfrm>
          <a:prstGeom prst="rect">
            <a:avLst/>
          </a:prstGeom>
          <a:noFill/>
          <a:ln>
            <a:noFill/>
          </a:ln>
        </p:spPr>
        <p:txBody>
          <a:bodyPr spcFirstLastPara="1" wrap="square" lIns="91425" tIns="91425" rIns="91425" bIns="91425" anchor="t" anchorCtr="0">
            <a:noAutofit/>
          </a:bodyPr>
          <a:lstStyle/>
          <a:p>
            <a:r>
              <a:rPr lang="en-US" sz="1000" dirty="0">
                <a:solidFill>
                  <a:schemeClr val="accent3"/>
                </a:solidFill>
                <a:cs typeface="Calibri"/>
                <a:sym typeface="Calibri"/>
              </a:rPr>
              <a:t>Source: Adapted from </a:t>
            </a:r>
            <a:r>
              <a:rPr lang="en-US" sz="1000" dirty="0">
                <a:solidFill>
                  <a:schemeClr val="accent3"/>
                </a:solidFill>
                <a:sym typeface="Calibri"/>
              </a:rPr>
              <a:t>Bowman, Dolle, &amp; Takahashi (2019).</a:t>
            </a:r>
          </a:p>
        </p:txBody>
      </p:sp>
      <p:sp>
        <p:nvSpPr>
          <p:cNvPr id="2" name="Slide Number Placeholder 1">
            <a:extLst>
              <a:ext uri="{FF2B5EF4-FFF2-40B4-BE49-F238E27FC236}">
                <a16:creationId xmlns:a16="http://schemas.microsoft.com/office/drawing/2014/main" id="{18501ED7-DEFC-4876-8DD4-B43DA34239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55</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1"/>
                                        </p:tgtEl>
                                        <p:attrNameLst>
                                          <p:attrName>style.visibility</p:attrName>
                                        </p:attrNameLst>
                                      </p:cBhvr>
                                      <p:to>
                                        <p:strVal val="visible"/>
                                      </p:to>
                                    </p:set>
                                    <p:animEffect transition="in" filter="fade">
                                      <p:cBhvr>
                                        <p:cTn id="13" dur="10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5"/>
          <p:cNvSpPr/>
          <p:nvPr/>
        </p:nvSpPr>
        <p:spPr>
          <a:xfrm rot="-5400000">
            <a:off x="1252875" y="2322457"/>
            <a:ext cx="822300" cy="5232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B2CE8C"/>
              </a:buClr>
              <a:buSzPts val="2800"/>
              <a:buFont typeface="Calibri"/>
              <a:buNone/>
            </a:pPr>
            <a:r>
              <a:rPr lang="en" sz="2800" b="1" i="0" u="none" strike="noStrike" cap="none">
                <a:solidFill>
                  <a:srgbClr val="B2CE8C"/>
                </a:solidFill>
                <a:latin typeface="Calibri"/>
                <a:ea typeface="Calibri"/>
                <a:cs typeface="Calibri"/>
                <a:sym typeface="Calibri"/>
              </a:rPr>
              <a:t>GAP</a:t>
            </a:r>
            <a:endParaRPr sz="2800" b="1" i="0" u="none" strike="noStrike" cap="none">
              <a:solidFill>
                <a:srgbClr val="B2CE8C"/>
              </a:solidFill>
              <a:latin typeface="Calibri"/>
              <a:ea typeface="Calibri"/>
              <a:cs typeface="Calibri"/>
              <a:sym typeface="Calibri"/>
            </a:endParaRPr>
          </a:p>
        </p:txBody>
      </p:sp>
      <p:sp>
        <p:nvSpPr>
          <p:cNvPr id="319" name="Google Shape;319;p45"/>
          <p:cNvSpPr txBox="1"/>
          <p:nvPr/>
        </p:nvSpPr>
        <p:spPr>
          <a:xfrm>
            <a:off x="4039501" y="764203"/>
            <a:ext cx="4350600" cy="6462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94A92"/>
              </a:buClr>
              <a:buSzPts val="3600"/>
              <a:buFont typeface="Calibri"/>
              <a:buNone/>
            </a:pPr>
            <a:r>
              <a:rPr lang="en" sz="2800" b="1" i="0" u="none" strike="noStrike" cap="none" dirty="0">
                <a:solidFill>
                  <a:srgbClr val="483692"/>
                </a:solidFill>
                <a:latin typeface="Arial" panose="020B0604020202020204" pitchFamily="34" charset="0"/>
                <a:ea typeface="Calibri"/>
                <a:cs typeface="Arial" panose="020B0604020202020204" pitchFamily="34" charset="0"/>
                <a:sym typeface="Calibri"/>
              </a:rPr>
              <a:t>Improvement science</a:t>
            </a:r>
            <a:endParaRPr sz="2800" dirty="0">
              <a:solidFill>
                <a:srgbClr val="483692"/>
              </a:solidFill>
              <a:latin typeface="Arial" panose="020B0604020202020204" pitchFamily="34" charset="0"/>
              <a:cs typeface="Arial" panose="020B0604020202020204" pitchFamily="34" charset="0"/>
            </a:endParaRPr>
          </a:p>
        </p:txBody>
      </p:sp>
      <p:sp>
        <p:nvSpPr>
          <p:cNvPr id="320" name="Google Shape;320;p45"/>
          <p:cNvSpPr txBox="1"/>
          <p:nvPr/>
        </p:nvSpPr>
        <p:spPr>
          <a:xfrm>
            <a:off x="4039500" y="1868575"/>
            <a:ext cx="4809300" cy="173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34342"/>
              </a:buClr>
              <a:buSzPts val="2400"/>
              <a:buFont typeface="Calibri"/>
              <a:buNone/>
            </a:pPr>
            <a:r>
              <a:rPr lang="en" sz="2000" b="0" i="1" u="none" strike="noStrike" cap="none" dirty="0">
                <a:solidFill>
                  <a:srgbClr val="888888"/>
                </a:solidFill>
                <a:latin typeface="+mn-lt"/>
                <a:ea typeface="Calibri"/>
                <a:cs typeface="Calibri"/>
                <a:sym typeface="Calibri"/>
              </a:rPr>
              <a:t>A definition</a:t>
            </a:r>
            <a:r>
              <a:rPr lang="en" sz="2000" i="1" dirty="0">
                <a:solidFill>
                  <a:srgbClr val="888888"/>
                </a:solidFill>
                <a:latin typeface="+mn-lt"/>
                <a:ea typeface="Calibri"/>
                <a:cs typeface="Calibri"/>
                <a:sym typeface="Calibri"/>
              </a:rPr>
              <a:t>:</a:t>
            </a:r>
            <a:r>
              <a:rPr lang="en" sz="2000" b="0" i="1" u="none" strike="noStrike" cap="none" dirty="0">
                <a:solidFill>
                  <a:srgbClr val="888888"/>
                </a:solidFill>
                <a:latin typeface="+mn-lt"/>
                <a:ea typeface="Calibri"/>
                <a:cs typeface="Calibri"/>
                <a:sym typeface="Calibri"/>
              </a:rPr>
              <a:t> </a:t>
            </a:r>
            <a:r>
              <a:rPr lang="en" sz="2000" b="0" i="0" u="none" strike="noStrike" cap="none" dirty="0">
                <a:solidFill>
                  <a:srgbClr val="888888"/>
                </a:solidFill>
                <a:latin typeface="+mn-lt"/>
                <a:ea typeface="Calibri"/>
                <a:cs typeface="Calibri"/>
                <a:sym typeface="Calibri"/>
              </a:rPr>
              <a:t>the ongoing</a:t>
            </a:r>
            <a:r>
              <a:rPr lang="en" sz="2000" dirty="0">
                <a:solidFill>
                  <a:srgbClr val="888888"/>
                </a:solidFill>
                <a:latin typeface="+mn-lt"/>
                <a:ea typeface="Calibri"/>
                <a:cs typeface="Calibri"/>
                <a:sym typeface="Calibri"/>
              </a:rPr>
              <a:t> </a:t>
            </a:r>
            <a:r>
              <a:rPr lang="en" sz="2000" b="1" i="0" u="none" strike="noStrike" cap="none" dirty="0">
                <a:solidFill>
                  <a:srgbClr val="888888"/>
                </a:solidFill>
                <a:latin typeface="+mn-lt"/>
                <a:ea typeface="Calibri"/>
                <a:cs typeface="Calibri"/>
                <a:sym typeface="Calibri"/>
              </a:rPr>
              <a:t>disciplined</a:t>
            </a:r>
            <a:r>
              <a:rPr lang="en" sz="2000" b="0" i="0" u="none" strike="noStrike" cap="none" dirty="0">
                <a:solidFill>
                  <a:srgbClr val="888888"/>
                </a:solidFill>
                <a:latin typeface="+mn-lt"/>
                <a:ea typeface="Calibri"/>
                <a:cs typeface="Calibri"/>
                <a:sym typeface="Calibri"/>
              </a:rPr>
              <a:t> effort to discover </a:t>
            </a:r>
            <a:r>
              <a:rPr lang="en" sz="2000" b="1" i="0" u="none" strike="noStrike" cap="none" dirty="0">
                <a:solidFill>
                  <a:srgbClr val="888888"/>
                </a:solidFill>
                <a:latin typeface="+mn-lt"/>
                <a:ea typeface="Calibri"/>
                <a:cs typeface="Calibri"/>
                <a:sym typeface="Calibri"/>
              </a:rPr>
              <a:t>evidence-based changes</a:t>
            </a:r>
            <a:r>
              <a:rPr lang="en" sz="2000" b="0" i="0" u="none" strike="noStrike" cap="none" dirty="0">
                <a:solidFill>
                  <a:srgbClr val="888888"/>
                </a:solidFill>
                <a:latin typeface="+mn-lt"/>
                <a:ea typeface="Calibri"/>
                <a:cs typeface="Calibri"/>
                <a:sym typeface="Calibri"/>
              </a:rPr>
              <a:t> leading to organizational </a:t>
            </a:r>
            <a:r>
              <a:rPr lang="en" sz="2000" b="1" i="0" u="none" strike="noStrike" cap="none" dirty="0">
                <a:solidFill>
                  <a:srgbClr val="888888"/>
                </a:solidFill>
                <a:latin typeface="+mn-lt"/>
                <a:ea typeface="Calibri"/>
                <a:cs typeface="Calibri"/>
                <a:sym typeface="Calibri"/>
              </a:rPr>
              <a:t>learning</a:t>
            </a:r>
            <a:r>
              <a:rPr lang="en" sz="2000" b="0" i="0" u="none" strike="noStrike" cap="none" dirty="0">
                <a:solidFill>
                  <a:srgbClr val="888888"/>
                </a:solidFill>
                <a:latin typeface="+mn-lt"/>
                <a:ea typeface="Calibri"/>
                <a:cs typeface="Calibri"/>
                <a:sym typeface="Calibri"/>
              </a:rPr>
              <a:t> a</a:t>
            </a:r>
            <a:r>
              <a:rPr lang="en" sz="2000" dirty="0">
                <a:solidFill>
                  <a:srgbClr val="888888"/>
                </a:solidFill>
                <a:latin typeface="+mn-lt"/>
                <a:ea typeface="Calibri"/>
                <a:cs typeface="Calibri"/>
                <a:sym typeface="Calibri"/>
              </a:rPr>
              <a:t>nd quality reliably at scale</a:t>
            </a:r>
            <a:r>
              <a:rPr lang="en" sz="2000" b="0" i="0" u="none" strike="noStrike" cap="none" dirty="0">
                <a:solidFill>
                  <a:srgbClr val="888888"/>
                </a:solidFill>
                <a:latin typeface="+mn-lt"/>
                <a:ea typeface="Calibri"/>
                <a:cs typeface="Calibri"/>
                <a:sym typeface="Calibri"/>
              </a:rPr>
              <a:t>.</a:t>
            </a:r>
            <a:endParaRPr dirty="0">
              <a:solidFill>
                <a:srgbClr val="888888"/>
              </a:solidFill>
              <a:latin typeface="+mn-lt"/>
            </a:endParaRPr>
          </a:p>
        </p:txBody>
      </p:sp>
      <p:grpSp>
        <p:nvGrpSpPr>
          <p:cNvPr id="321" name="Google Shape;321;p45"/>
          <p:cNvGrpSpPr/>
          <p:nvPr/>
        </p:nvGrpSpPr>
        <p:grpSpPr>
          <a:xfrm>
            <a:off x="279175" y="740458"/>
            <a:ext cx="3239100" cy="3662592"/>
            <a:chOff x="832366" y="1476610"/>
            <a:chExt cx="3239100" cy="3662592"/>
          </a:xfrm>
        </p:grpSpPr>
        <p:sp>
          <p:nvSpPr>
            <p:cNvPr id="322" name="Google Shape;322;p45"/>
            <p:cNvSpPr txBox="1"/>
            <p:nvPr/>
          </p:nvSpPr>
          <p:spPr>
            <a:xfrm>
              <a:off x="1696839" y="1476610"/>
              <a:ext cx="18276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34342"/>
                </a:buClr>
                <a:buSzPts val="2800"/>
                <a:buFont typeface="Calibri"/>
                <a:buNone/>
              </a:pPr>
              <a:r>
                <a:rPr lang="en" sz="2800" b="1" i="0" u="none" strike="noStrike" cap="none">
                  <a:solidFill>
                    <a:schemeClr val="dk1"/>
                  </a:solidFill>
                  <a:latin typeface="Calibri"/>
                  <a:ea typeface="Calibri"/>
                  <a:cs typeface="Calibri"/>
                  <a:sym typeface="Calibri"/>
                </a:rPr>
                <a:t>VISION</a:t>
              </a:r>
              <a:endParaRPr sz="2800" b="1" i="0" u="none" strike="noStrike" cap="none">
                <a:solidFill>
                  <a:schemeClr val="dk1"/>
                </a:solidFill>
                <a:latin typeface="Calibri"/>
                <a:ea typeface="Calibri"/>
                <a:cs typeface="Calibri"/>
                <a:sym typeface="Calibri"/>
              </a:endParaRPr>
            </a:p>
          </p:txBody>
        </p:sp>
        <p:cxnSp>
          <p:nvCxnSpPr>
            <p:cNvPr id="323" name="Google Shape;323;p45"/>
            <p:cNvCxnSpPr/>
            <p:nvPr/>
          </p:nvCxnSpPr>
          <p:spPr>
            <a:xfrm>
              <a:off x="1873236" y="1999830"/>
              <a:ext cx="846600" cy="0"/>
            </a:xfrm>
            <a:prstGeom prst="straightConnector1">
              <a:avLst/>
            </a:prstGeom>
            <a:noFill/>
            <a:ln w="38100" cap="flat" cmpd="sng">
              <a:solidFill>
                <a:srgbClr val="797B7E"/>
              </a:solidFill>
              <a:prstDash val="solid"/>
              <a:round/>
              <a:headEnd type="none" w="sm" len="sm"/>
              <a:tailEnd type="none" w="sm" len="sm"/>
            </a:ln>
          </p:spPr>
        </p:cxnSp>
        <p:cxnSp>
          <p:nvCxnSpPr>
            <p:cNvPr id="324" name="Google Shape;324;p45"/>
            <p:cNvCxnSpPr/>
            <p:nvPr/>
          </p:nvCxnSpPr>
          <p:spPr>
            <a:xfrm>
              <a:off x="1873236" y="4604351"/>
              <a:ext cx="846600" cy="0"/>
            </a:xfrm>
            <a:prstGeom prst="straightConnector1">
              <a:avLst/>
            </a:prstGeom>
            <a:noFill/>
            <a:ln w="38100" cap="flat" cmpd="sng">
              <a:solidFill>
                <a:srgbClr val="797B7E"/>
              </a:solidFill>
              <a:prstDash val="solid"/>
              <a:round/>
              <a:headEnd type="none" w="sm" len="sm"/>
              <a:tailEnd type="none" w="sm" len="sm"/>
            </a:ln>
          </p:spPr>
        </p:cxnSp>
        <p:cxnSp>
          <p:nvCxnSpPr>
            <p:cNvPr id="325" name="Google Shape;325;p45"/>
            <p:cNvCxnSpPr/>
            <p:nvPr/>
          </p:nvCxnSpPr>
          <p:spPr>
            <a:xfrm rot="10800000">
              <a:off x="2299067" y="2006051"/>
              <a:ext cx="0" cy="2598300"/>
            </a:xfrm>
            <a:prstGeom prst="straightConnector1">
              <a:avLst/>
            </a:prstGeom>
            <a:noFill/>
            <a:ln w="38100" cap="flat" cmpd="sng">
              <a:solidFill>
                <a:srgbClr val="797B7E"/>
              </a:solidFill>
              <a:prstDash val="solid"/>
              <a:round/>
              <a:headEnd type="none" w="sm" len="sm"/>
              <a:tailEnd type="none" w="sm" len="sm"/>
            </a:ln>
          </p:spPr>
        </p:cxnSp>
        <p:sp>
          <p:nvSpPr>
            <p:cNvPr id="326" name="Google Shape;326;p45"/>
            <p:cNvSpPr txBox="1"/>
            <p:nvPr/>
          </p:nvSpPr>
          <p:spPr>
            <a:xfrm>
              <a:off x="832366" y="4616002"/>
              <a:ext cx="32391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34342"/>
                </a:buClr>
                <a:buSzPts val="2800"/>
                <a:buFont typeface="Calibri"/>
                <a:buNone/>
              </a:pPr>
              <a:r>
                <a:rPr lang="en" sz="2800" b="1" i="0" u="none" strike="noStrike" cap="none">
                  <a:solidFill>
                    <a:schemeClr val="dk1"/>
                  </a:solidFill>
                  <a:latin typeface="Calibri"/>
                  <a:ea typeface="Calibri"/>
                  <a:cs typeface="Calibri"/>
                  <a:sym typeface="Calibri"/>
                </a:rPr>
                <a:t>CURRENT REALITY</a:t>
              </a:r>
              <a:endParaRPr sz="2800" b="1" i="0" u="none" strike="noStrike" cap="none">
                <a:solidFill>
                  <a:schemeClr val="dk1"/>
                </a:solidFill>
                <a:latin typeface="Calibri"/>
                <a:ea typeface="Calibri"/>
                <a:cs typeface="Calibri"/>
                <a:sym typeface="Calibri"/>
              </a:endParaRPr>
            </a:p>
          </p:txBody>
        </p:sp>
      </p:grpSp>
      <p:sp>
        <p:nvSpPr>
          <p:cNvPr id="327" name="Google Shape;327;p45"/>
          <p:cNvSpPr/>
          <p:nvPr/>
        </p:nvSpPr>
        <p:spPr>
          <a:xfrm rot="-5400000">
            <a:off x="1323434" y="2340098"/>
            <a:ext cx="822300" cy="5232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B1126"/>
              </a:buClr>
              <a:buSzPts val="2800"/>
              <a:buFont typeface="Calibri"/>
              <a:buNone/>
            </a:pPr>
            <a:r>
              <a:rPr lang="en" sz="2800" b="1" i="0" u="none" strike="noStrike" cap="none">
                <a:solidFill>
                  <a:srgbClr val="9B1126"/>
                </a:solidFill>
                <a:latin typeface="Calibri"/>
                <a:ea typeface="Calibri"/>
                <a:cs typeface="Calibri"/>
                <a:sym typeface="Calibri"/>
              </a:rPr>
              <a:t>GAP</a:t>
            </a:r>
            <a:endParaRPr sz="2800" b="1" i="0" u="none" strike="noStrike" cap="none">
              <a:solidFill>
                <a:srgbClr val="9B1126"/>
              </a:solidFill>
              <a:latin typeface="Calibri"/>
              <a:ea typeface="Calibri"/>
              <a:cs typeface="Calibri"/>
              <a:sym typeface="Calibri"/>
            </a:endParaRPr>
          </a:p>
        </p:txBody>
      </p:sp>
      <p:cxnSp>
        <p:nvCxnSpPr>
          <p:cNvPr id="328" name="Google Shape;328;p45"/>
          <p:cNvCxnSpPr/>
          <p:nvPr/>
        </p:nvCxnSpPr>
        <p:spPr>
          <a:xfrm rot="10800000">
            <a:off x="2730587" y="2699842"/>
            <a:ext cx="1143300" cy="0"/>
          </a:xfrm>
          <a:prstGeom prst="straightConnector1">
            <a:avLst/>
          </a:prstGeom>
          <a:noFill/>
          <a:ln w="38100" cap="flat" cmpd="sng">
            <a:solidFill>
              <a:srgbClr val="797B7E"/>
            </a:solidFill>
            <a:prstDash val="solid"/>
            <a:round/>
            <a:headEnd type="none" w="sm" len="sm"/>
            <a:tailEnd type="stealth" w="med" len="med"/>
          </a:ln>
        </p:spPr>
      </p:cxnSp>
      <p:sp>
        <p:nvSpPr>
          <p:cNvPr id="2" name="Slide Number Placeholder 1">
            <a:extLst>
              <a:ext uri="{FF2B5EF4-FFF2-40B4-BE49-F238E27FC236}">
                <a16:creationId xmlns:a16="http://schemas.microsoft.com/office/drawing/2014/main" id="{09D3ACB3-AF85-422A-956E-FC81338E9F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56</a:t>
            </a:fld>
            <a:endParaRPr lang="en"/>
          </a:p>
        </p:txBody>
      </p:sp>
      <p:sp>
        <p:nvSpPr>
          <p:cNvPr id="16" name="TextBox 1">
            <a:extLst>
              <a:ext uri="{FF2B5EF4-FFF2-40B4-BE49-F238E27FC236}">
                <a16:creationId xmlns:a16="http://schemas.microsoft.com/office/drawing/2014/main" id="{21E4CA99-6629-44AE-A52C-E5E01A1AE9D9}"/>
              </a:ext>
            </a:extLst>
          </p:cNvPr>
          <p:cNvSpPr txBox="1"/>
          <p:nvPr/>
        </p:nvSpPr>
        <p:spPr>
          <a:xfrm>
            <a:off x="5686081" y="4780632"/>
            <a:ext cx="2743200"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100" dirty="0">
                <a:solidFill>
                  <a:srgbClr val="888888"/>
                </a:solidFill>
              </a:rPr>
              <a:t>Source: </a:t>
            </a:r>
            <a:r>
              <a:rPr lang="en-US" sz="1100" dirty="0" err="1">
                <a:solidFill>
                  <a:srgbClr val="888888"/>
                </a:solidFill>
              </a:rPr>
              <a:t>Gunrow</a:t>
            </a:r>
            <a:r>
              <a:rPr lang="en-US" sz="1100" dirty="0">
                <a:solidFill>
                  <a:srgbClr val="888888"/>
                </a:solidFill>
              </a:rPr>
              <a:t> &amp; Park (2017).</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1"/>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7D453-317A-004D-B037-FF1B6B77F296}"/>
              </a:ext>
            </a:extLst>
          </p:cNvPr>
          <p:cNvSpPr>
            <a:spLocks noGrp="1"/>
          </p:cNvSpPr>
          <p:nvPr>
            <p:ph type="title"/>
          </p:nvPr>
        </p:nvSpPr>
        <p:spPr>
          <a:xfrm>
            <a:off x="628650" y="273844"/>
            <a:ext cx="7886700" cy="994200"/>
          </a:xfrm>
        </p:spPr>
        <p:txBody>
          <a:bodyPr/>
          <a:lstStyle/>
          <a:p>
            <a:r>
              <a:rPr lang="en-US" dirty="0"/>
              <a:t>Improvement questions</a:t>
            </a:r>
          </a:p>
        </p:txBody>
      </p:sp>
      <p:sp>
        <p:nvSpPr>
          <p:cNvPr id="14" name="Text Placeholder 2">
            <a:extLst>
              <a:ext uri="{FF2B5EF4-FFF2-40B4-BE49-F238E27FC236}">
                <a16:creationId xmlns:a16="http://schemas.microsoft.com/office/drawing/2014/main" id="{721E0890-C4EE-4076-8EC2-EF6804CB48DA}"/>
              </a:ext>
            </a:extLst>
          </p:cNvPr>
          <p:cNvSpPr>
            <a:spLocks noGrp="1"/>
          </p:cNvSpPr>
          <p:nvPr>
            <p:ph type="body" idx="1"/>
          </p:nvPr>
        </p:nvSpPr>
        <p:spPr>
          <a:xfrm>
            <a:off x="628650" y="1072405"/>
            <a:ext cx="7886700" cy="3263400"/>
          </a:xfrm>
        </p:spPr>
        <p:txBody>
          <a:bodyPr/>
          <a:lstStyle/>
          <a:p>
            <a:pPr marL="228600" indent="0"/>
            <a:r>
              <a:rPr lang="en-US" dirty="0"/>
              <a:t>These four improvement questions guide our work: </a:t>
            </a:r>
          </a:p>
        </p:txBody>
      </p:sp>
      <p:grpSp>
        <p:nvGrpSpPr>
          <p:cNvPr id="15" name="Group 14">
            <a:extLst>
              <a:ext uri="{FF2B5EF4-FFF2-40B4-BE49-F238E27FC236}">
                <a16:creationId xmlns:a16="http://schemas.microsoft.com/office/drawing/2014/main" id="{932EB5D5-F0EF-4729-B71A-A8FFEF0F3D7D}"/>
              </a:ext>
            </a:extLst>
          </p:cNvPr>
          <p:cNvGrpSpPr/>
          <p:nvPr/>
        </p:nvGrpSpPr>
        <p:grpSpPr>
          <a:xfrm>
            <a:off x="812799" y="1931992"/>
            <a:ext cx="6007101" cy="2391113"/>
            <a:chOff x="812799" y="1931992"/>
            <a:chExt cx="6007101" cy="2391113"/>
          </a:xfrm>
        </p:grpSpPr>
        <p:sp>
          <p:nvSpPr>
            <p:cNvPr id="16" name="Rectangle 15">
              <a:extLst>
                <a:ext uri="{FF2B5EF4-FFF2-40B4-BE49-F238E27FC236}">
                  <a16:creationId xmlns:a16="http://schemas.microsoft.com/office/drawing/2014/main" id="{8CD987A1-AA52-41DF-9B08-ACAF6BE279EE}"/>
                </a:ext>
              </a:extLst>
            </p:cNvPr>
            <p:cNvSpPr/>
            <p:nvPr/>
          </p:nvSpPr>
          <p:spPr>
            <a:xfrm>
              <a:off x="812799" y="1931992"/>
              <a:ext cx="6007101" cy="549543"/>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3385048-5E85-4B9B-92AC-AD9BD012E62C}"/>
                </a:ext>
              </a:extLst>
            </p:cNvPr>
            <p:cNvSpPr/>
            <p:nvPr/>
          </p:nvSpPr>
          <p:spPr>
            <a:xfrm>
              <a:off x="812799" y="2542352"/>
              <a:ext cx="6007101" cy="549543"/>
            </a:xfrm>
            <a:prstGeom prst="rect">
              <a:avLst/>
            </a:prstGeom>
            <a:solidFill>
              <a:srgbClr val="7030A0">
                <a:alpha val="83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947EEA-0E22-4893-AB75-3619AD93E357}"/>
                </a:ext>
              </a:extLst>
            </p:cNvPr>
            <p:cNvSpPr/>
            <p:nvPr/>
          </p:nvSpPr>
          <p:spPr>
            <a:xfrm>
              <a:off x="812799" y="3160307"/>
              <a:ext cx="6007101" cy="549543"/>
            </a:xfrm>
            <a:prstGeom prst="rect">
              <a:avLst/>
            </a:prstGeom>
            <a:solidFill>
              <a:srgbClr val="7030A0">
                <a:alpha val="57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A6E8F177-A87A-43B3-A869-8A171E12BE4E}"/>
                </a:ext>
              </a:extLst>
            </p:cNvPr>
            <p:cNvSpPr txBox="1">
              <a:spLocks/>
            </p:cNvSpPr>
            <p:nvPr/>
          </p:nvSpPr>
          <p:spPr>
            <a:xfrm>
              <a:off x="812801" y="1992809"/>
              <a:ext cx="4695591"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1. What are our priority needs?</a:t>
              </a:r>
            </a:p>
          </p:txBody>
        </p:sp>
        <p:sp>
          <p:nvSpPr>
            <p:cNvPr id="20" name="Text Placeholder 2">
              <a:extLst>
                <a:ext uri="{FF2B5EF4-FFF2-40B4-BE49-F238E27FC236}">
                  <a16:creationId xmlns:a16="http://schemas.microsoft.com/office/drawing/2014/main" id="{06D6129D-73DF-4CFA-91D0-D264DE8C6E0A}"/>
                </a:ext>
              </a:extLst>
            </p:cNvPr>
            <p:cNvSpPr txBox="1">
              <a:spLocks/>
            </p:cNvSpPr>
            <p:nvPr/>
          </p:nvSpPr>
          <p:spPr>
            <a:xfrm>
              <a:off x="812801" y="2585364"/>
              <a:ext cx="4695591"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2. What is the problem we are trying to solve?</a:t>
              </a:r>
            </a:p>
          </p:txBody>
        </p:sp>
        <p:sp>
          <p:nvSpPr>
            <p:cNvPr id="21" name="Text Placeholder 2">
              <a:extLst>
                <a:ext uri="{FF2B5EF4-FFF2-40B4-BE49-F238E27FC236}">
                  <a16:creationId xmlns:a16="http://schemas.microsoft.com/office/drawing/2014/main" id="{F8E0A81B-31DD-49D0-8D1F-8FED73508DA0}"/>
                </a:ext>
              </a:extLst>
            </p:cNvPr>
            <p:cNvSpPr txBox="1">
              <a:spLocks/>
            </p:cNvSpPr>
            <p:nvPr/>
          </p:nvSpPr>
          <p:spPr>
            <a:xfrm>
              <a:off x="812801" y="3194779"/>
              <a:ext cx="5753099"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3. What might we change or introduce, and why?</a:t>
              </a:r>
            </a:p>
          </p:txBody>
        </p:sp>
        <p:sp>
          <p:nvSpPr>
            <p:cNvPr id="22" name="Rectangle 21">
              <a:extLst>
                <a:ext uri="{FF2B5EF4-FFF2-40B4-BE49-F238E27FC236}">
                  <a16:creationId xmlns:a16="http://schemas.microsoft.com/office/drawing/2014/main" id="{58B43B96-836D-4B9C-9E65-78ADD29E485B}"/>
                </a:ext>
              </a:extLst>
            </p:cNvPr>
            <p:cNvSpPr/>
            <p:nvPr/>
          </p:nvSpPr>
          <p:spPr>
            <a:xfrm>
              <a:off x="812799" y="3773562"/>
              <a:ext cx="6007101" cy="549543"/>
            </a:xfrm>
            <a:prstGeom prst="rect">
              <a:avLst/>
            </a:prstGeom>
            <a:solidFill>
              <a:srgbClr val="7030A0">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1FDF771F-59AE-4F5F-A0B5-9B4324F71199}"/>
                </a:ext>
              </a:extLst>
            </p:cNvPr>
            <p:cNvSpPr txBox="1">
              <a:spLocks/>
            </p:cNvSpPr>
            <p:nvPr/>
          </p:nvSpPr>
          <p:spPr>
            <a:xfrm>
              <a:off x="812799" y="3809211"/>
              <a:ext cx="5664199"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4. How will we test and build confidence in our changes?</a:t>
              </a:r>
            </a:p>
          </p:txBody>
        </p:sp>
      </p:grpSp>
      <p:sp>
        <p:nvSpPr>
          <p:cNvPr id="24" name="Slide Number Placeholder 1">
            <a:extLst>
              <a:ext uri="{FF2B5EF4-FFF2-40B4-BE49-F238E27FC236}">
                <a16:creationId xmlns:a16="http://schemas.microsoft.com/office/drawing/2014/main" id="{73FC09CD-2E77-438D-BF0B-2FC02AABF9B1}"/>
              </a:ext>
            </a:extLst>
          </p:cNvPr>
          <p:cNvSpPr>
            <a:spLocks noGrp="1"/>
          </p:cNvSpPr>
          <p:nvPr>
            <p:ph type="sldNum" idx="12"/>
          </p:nvPr>
        </p:nvSpPr>
        <p:spPr>
          <a:xfrm>
            <a:off x="8696227" y="136922"/>
            <a:ext cx="388200" cy="273900"/>
          </a:xfrm>
        </p:spPr>
        <p:txBody>
          <a:bodyPr/>
          <a:lstStyle/>
          <a:p>
            <a:pPr marL="0" lvl="0" indent="0" algn="r" rtl="0">
              <a:spcBef>
                <a:spcPts val="0"/>
              </a:spcBef>
              <a:spcAft>
                <a:spcPts val="0"/>
              </a:spcAft>
              <a:buNone/>
            </a:pPr>
            <a:fld id="{00000000-1234-1234-1234-123412341234}" type="slidenum">
              <a:rPr lang="en" dirty="0" smtClean="0"/>
              <a:t>57</a:t>
            </a:fld>
            <a:endParaRPr lang="en" dirty="0"/>
          </a:p>
        </p:txBody>
      </p:sp>
      <p:sp>
        <p:nvSpPr>
          <p:cNvPr id="3" name="Google Shape;197;p34">
            <a:extLst>
              <a:ext uri="{FF2B5EF4-FFF2-40B4-BE49-F238E27FC236}">
                <a16:creationId xmlns:a16="http://schemas.microsoft.com/office/drawing/2014/main" id="{86AFE02D-7497-48DA-9221-C9336B97B29B}"/>
              </a:ext>
            </a:extLst>
          </p:cNvPr>
          <p:cNvSpPr txBox="1"/>
          <p:nvPr/>
        </p:nvSpPr>
        <p:spPr>
          <a:xfrm>
            <a:off x="812801" y="4471604"/>
            <a:ext cx="533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000" dirty="0">
                <a:solidFill>
                  <a:srgbClr val="888888"/>
                </a:solidFill>
                <a:latin typeface="+mn-lt"/>
                <a:ea typeface="Calibri"/>
                <a:cs typeface="Calibri"/>
                <a:sym typeface="Calibri"/>
              </a:rPr>
              <a:t>Source: Adapted from </a:t>
            </a:r>
            <a:r>
              <a:rPr lang="en" sz="1000" dirty="0">
                <a:solidFill>
                  <a:srgbClr val="888888"/>
                </a:solidFill>
                <a:latin typeface="+mn-lt"/>
                <a:ea typeface="Calibri"/>
                <a:sym typeface="Calibri"/>
              </a:rPr>
              <a:t>Langley (2009).</a:t>
            </a:r>
            <a:endParaRPr sz="1000" dirty="0">
              <a:solidFill>
                <a:srgbClr val="888888"/>
              </a:solidFill>
              <a:latin typeface="+mn-lt"/>
              <a:ea typeface="Calibri"/>
              <a:cs typeface="Calibri"/>
              <a:sym typeface="Calibri"/>
            </a:endParaRPr>
          </a:p>
        </p:txBody>
      </p:sp>
    </p:spTree>
    <p:extLst>
      <p:ext uri="{BB962C8B-B14F-4D97-AF65-F5344CB8AC3E}">
        <p14:creationId xmlns:p14="http://schemas.microsoft.com/office/powerpoint/2010/main" val="14370030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2" name="Google Shape;352;p47"/>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Teacher inquiry cycle</a:t>
            </a:r>
            <a:endParaRPr dirty="0"/>
          </a:p>
        </p:txBody>
      </p:sp>
      <p:sp>
        <p:nvSpPr>
          <p:cNvPr id="353" name="Google Shape;353;p47"/>
          <p:cNvSpPr txBox="1"/>
          <p:nvPr/>
        </p:nvSpPr>
        <p:spPr>
          <a:xfrm>
            <a:off x="628650" y="1403850"/>
            <a:ext cx="2933534" cy="2077200"/>
          </a:xfrm>
          <a:prstGeom prst="rect">
            <a:avLst/>
          </a:prstGeom>
          <a:noFill/>
          <a:ln>
            <a:noFill/>
          </a:ln>
        </p:spPr>
        <p:txBody>
          <a:bodyPr spcFirstLastPara="1" wrap="square" lIns="91425" tIns="91425" rIns="91425" bIns="91425" anchor="t" anchorCtr="0">
            <a:noAutofit/>
          </a:bodyPr>
          <a:lstStyle/>
          <a:p>
            <a:pPr marL="228600" lvl="0">
              <a:lnSpc>
                <a:spcPct val="90000"/>
              </a:lnSpc>
              <a:spcBef>
                <a:spcPts val="800"/>
              </a:spcBef>
              <a:buClr>
                <a:srgbClr val="548135"/>
              </a:buClr>
              <a:buSzPts val="2100"/>
            </a:pPr>
            <a:r>
              <a:rPr lang="en" sz="2100" b="1" dirty="0">
                <a:solidFill>
                  <a:srgbClr val="888888"/>
                </a:solidFill>
                <a:sym typeface="Calibri"/>
              </a:rPr>
              <a:t>The teacher inquiry cycle is the vehicle to introduce improvement routines and a disciplined approach to learning.</a:t>
            </a:r>
            <a:endParaRPr sz="2100" b="1" dirty="0">
              <a:solidFill>
                <a:srgbClr val="888888"/>
              </a:solidFill>
              <a:sym typeface="Calibri"/>
            </a:endParaRPr>
          </a:p>
        </p:txBody>
      </p:sp>
      <p:sp>
        <p:nvSpPr>
          <p:cNvPr id="2" name="Slide Number Placeholder 1">
            <a:extLst>
              <a:ext uri="{FF2B5EF4-FFF2-40B4-BE49-F238E27FC236}">
                <a16:creationId xmlns:a16="http://schemas.microsoft.com/office/drawing/2014/main" id="{9D29CC71-A4E3-4874-A11C-CC75EA0297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58</a:t>
            </a:fld>
            <a:endParaRPr lang="en" dirty="0"/>
          </a:p>
        </p:txBody>
      </p:sp>
      <p:pic>
        <p:nvPicPr>
          <p:cNvPr id="3" name="Picture 3" descr="Diagram&#10;&#10;Description automatically generated">
            <a:extLst>
              <a:ext uri="{FF2B5EF4-FFF2-40B4-BE49-F238E27FC236}">
                <a16:creationId xmlns:a16="http://schemas.microsoft.com/office/drawing/2014/main" id="{5C90A967-A493-8139-2612-AC12BC964708}"/>
              </a:ext>
            </a:extLst>
          </p:cNvPr>
          <p:cNvPicPr>
            <a:picLocks noChangeAspect="1"/>
          </p:cNvPicPr>
          <p:nvPr/>
        </p:nvPicPr>
        <p:blipFill>
          <a:blip r:embed="rId3"/>
          <a:stretch>
            <a:fillRect/>
          </a:stretch>
        </p:blipFill>
        <p:spPr>
          <a:xfrm>
            <a:off x="4356538" y="1116241"/>
            <a:ext cx="4070131" cy="3324862"/>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9" name="Google Shape;359;p48"/>
          <p:cNvSpPr txBox="1">
            <a:spLocks noGrp="1"/>
          </p:cNvSpPr>
          <p:nvPr>
            <p:ph type="body" idx="1"/>
          </p:nvPr>
        </p:nvSpPr>
        <p:spPr>
          <a:xfrm>
            <a:off x="628650" y="1666638"/>
            <a:ext cx="7886700" cy="1977900"/>
          </a:xfrm>
          <a:prstGeom prst="rect">
            <a:avLst/>
          </a:prstGeom>
        </p:spPr>
        <p:txBody>
          <a:bodyPr spcFirstLastPara="1" wrap="square" lIns="0" tIns="34275" rIns="68575" bIns="34275" anchor="t" anchorCtr="0">
            <a:noAutofit/>
          </a:bodyPr>
          <a:lstStyle/>
          <a:p>
            <a:pPr marL="457200" lvl="0" indent="-228600">
              <a:spcAft>
                <a:spcPts val="1200"/>
              </a:spcAft>
              <a:buFont typeface="Arial" panose="020B0604020202020204" pitchFamily="34" charset="0"/>
              <a:buChar char="•"/>
            </a:pPr>
            <a:r>
              <a:rPr lang="en" dirty="0">
                <a:sym typeface="Calibri"/>
              </a:rPr>
              <a:t>Fail fast, learn fast.</a:t>
            </a:r>
            <a:endParaRPr dirty="0">
              <a:sym typeface="Calibri"/>
            </a:endParaRPr>
          </a:p>
          <a:p>
            <a:pPr marL="457200" lvl="0" indent="-228600">
              <a:spcAft>
                <a:spcPts val="1200"/>
              </a:spcAft>
              <a:buFont typeface="Arial" panose="020B0604020202020204" pitchFamily="34" charset="0"/>
              <a:buChar char="•"/>
            </a:pPr>
            <a:r>
              <a:rPr lang="en" dirty="0">
                <a:sym typeface="Calibri"/>
              </a:rPr>
              <a:t>Educators as empowered change agents.</a:t>
            </a:r>
            <a:endParaRPr dirty="0">
              <a:sym typeface="Calibri"/>
            </a:endParaRPr>
          </a:p>
          <a:p>
            <a:pPr marL="457200" lvl="0" indent="-228600">
              <a:spcAft>
                <a:spcPts val="1200"/>
              </a:spcAft>
              <a:buFont typeface="Arial" panose="020B0604020202020204" pitchFamily="34" charset="0"/>
              <a:buChar char="•"/>
            </a:pPr>
            <a:r>
              <a:rPr lang="en" dirty="0">
                <a:sym typeface="Calibri"/>
              </a:rPr>
              <a:t>Collaborative learning.</a:t>
            </a:r>
            <a:endParaRPr dirty="0">
              <a:sym typeface="Calibri"/>
            </a:endParaRPr>
          </a:p>
          <a:p>
            <a:pPr marL="457200" lvl="0" indent="-228600">
              <a:spcAft>
                <a:spcPts val="1200"/>
              </a:spcAft>
              <a:buFont typeface="Arial" panose="020B0604020202020204" pitchFamily="34" charset="0"/>
              <a:buChar char="•"/>
            </a:pPr>
            <a:r>
              <a:rPr lang="en" dirty="0">
                <a:sym typeface="Calibri"/>
              </a:rPr>
              <a:t>Learning how we get ideas to work.</a:t>
            </a:r>
            <a:endParaRPr dirty="0">
              <a:sym typeface="Calibri"/>
            </a:endParaRPr>
          </a:p>
          <a:p>
            <a:pPr marL="457200" lvl="0" indent="-228600">
              <a:spcAft>
                <a:spcPts val="1200"/>
              </a:spcAft>
              <a:buFont typeface="Arial" panose="020B0604020202020204" pitchFamily="34" charset="0"/>
              <a:buChar char="•"/>
            </a:pPr>
            <a:r>
              <a:rPr lang="en" dirty="0">
                <a:sym typeface="Calibri"/>
              </a:rPr>
              <a:t>Test ideas with increasing scale.</a:t>
            </a:r>
            <a:endParaRPr dirty="0">
              <a:sym typeface="Calibri"/>
            </a:endParaRPr>
          </a:p>
        </p:txBody>
      </p:sp>
      <p:sp>
        <p:nvSpPr>
          <p:cNvPr id="358" name="Google Shape;358;p48"/>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Key concepts of continuous improvement</a:t>
            </a:r>
            <a:endParaRPr dirty="0"/>
          </a:p>
        </p:txBody>
      </p:sp>
      <p:sp>
        <p:nvSpPr>
          <p:cNvPr id="360" name="Google Shape;360;p48"/>
          <p:cNvSpPr txBox="1"/>
          <p:nvPr/>
        </p:nvSpPr>
        <p:spPr>
          <a:xfrm>
            <a:off x="539407" y="4508679"/>
            <a:ext cx="6143941" cy="508800"/>
          </a:xfrm>
          <a:prstGeom prst="rect">
            <a:avLst/>
          </a:prstGeom>
          <a:noFill/>
          <a:ln>
            <a:noFill/>
          </a:ln>
        </p:spPr>
        <p:txBody>
          <a:bodyPr spcFirstLastPara="1" wrap="square" lIns="91425" tIns="91425" rIns="91425" bIns="91425" anchor="t" anchorCtr="0">
            <a:noAutofit/>
          </a:bodyPr>
          <a:lstStyle/>
          <a:p>
            <a:r>
              <a:rPr lang="en" sz="1000" dirty="0">
                <a:solidFill>
                  <a:schemeClr val="accent3"/>
                </a:solidFill>
                <a:cs typeface="Calibri"/>
                <a:sym typeface="Calibri"/>
              </a:rPr>
              <a:t>Source: </a:t>
            </a:r>
            <a:r>
              <a:rPr lang="en" sz="1000" dirty="0">
                <a:solidFill>
                  <a:schemeClr val="accent3"/>
                </a:solidFill>
                <a:sym typeface="Calibri"/>
              </a:rPr>
              <a:t>Bowman, Dolle, &amp; Takahashi (2019).</a:t>
            </a:r>
            <a:endParaRPr lang="en-US" dirty="0">
              <a:solidFill>
                <a:schemeClr val="accent3"/>
              </a:solidFill>
            </a:endParaRPr>
          </a:p>
        </p:txBody>
      </p:sp>
      <p:sp>
        <p:nvSpPr>
          <p:cNvPr id="2" name="Slide Number Placeholder 1">
            <a:extLst>
              <a:ext uri="{FF2B5EF4-FFF2-40B4-BE49-F238E27FC236}">
                <a16:creationId xmlns:a16="http://schemas.microsoft.com/office/drawing/2014/main" id="{3146711C-BC55-4635-989C-08E2AE2C88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59</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
                                            <p:txEl>
                                              <p:pRg st="0" end="0"/>
                                            </p:txEl>
                                          </p:spTgt>
                                        </p:tgtEl>
                                        <p:attrNameLst>
                                          <p:attrName>style.visibility</p:attrName>
                                        </p:attrNameLst>
                                      </p:cBhvr>
                                      <p:to>
                                        <p:strVal val="visible"/>
                                      </p:to>
                                    </p:set>
                                    <p:animEffect transition="in" filter="fade">
                                      <p:cBhvr>
                                        <p:cTn id="7" dur="1"/>
                                        <p:tgtEl>
                                          <p:spTgt spid="3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9">
                                            <p:txEl>
                                              <p:pRg st="1" end="1"/>
                                            </p:txEl>
                                          </p:spTgt>
                                        </p:tgtEl>
                                        <p:attrNameLst>
                                          <p:attrName>style.visibility</p:attrName>
                                        </p:attrNameLst>
                                      </p:cBhvr>
                                      <p:to>
                                        <p:strVal val="visible"/>
                                      </p:to>
                                    </p:set>
                                    <p:animEffect transition="in" filter="fade">
                                      <p:cBhvr>
                                        <p:cTn id="12" dur="1"/>
                                        <p:tgtEl>
                                          <p:spTgt spid="3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9">
                                            <p:txEl>
                                              <p:pRg st="2" end="2"/>
                                            </p:txEl>
                                          </p:spTgt>
                                        </p:tgtEl>
                                        <p:attrNameLst>
                                          <p:attrName>style.visibility</p:attrName>
                                        </p:attrNameLst>
                                      </p:cBhvr>
                                      <p:to>
                                        <p:strVal val="visible"/>
                                      </p:to>
                                    </p:set>
                                    <p:animEffect transition="in" filter="fade">
                                      <p:cBhvr>
                                        <p:cTn id="17" dur="1"/>
                                        <p:tgtEl>
                                          <p:spTgt spid="3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9">
                                            <p:txEl>
                                              <p:pRg st="3" end="3"/>
                                            </p:txEl>
                                          </p:spTgt>
                                        </p:tgtEl>
                                        <p:attrNameLst>
                                          <p:attrName>style.visibility</p:attrName>
                                        </p:attrNameLst>
                                      </p:cBhvr>
                                      <p:to>
                                        <p:strVal val="visible"/>
                                      </p:to>
                                    </p:set>
                                    <p:animEffect transition="in" filter="fade">
                                      <p:cBhvr>
                                        <p:cTn id="22" dur="1"/>
                                        <p:tgtEl>
                                          <p:spTgt spid="3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9">
                                            <p:txEl>
                                              <p:pRg st="4" end="4"/>
                                            </p:txEl>
                                          </p:spTgt>
                                        </p:tgtEl>
                                        <p:attrNameLst>
                                          <p:attrName>style.visibility</p:attrName>
                                        </p:attrNameLst>
                                      </p:cBhvr>
                                      <p:to>
                                        <p:strVal val="visible"/>
                                      </p:to>
                                    </p:set>
                                    <p:animEffect transition="in" filter="fade">
                                      <p:cBhvr>
                                        <p:cTn id="27" dur="1"/>
                                        <p:tgtEl>
                                          <p:spTgt spid="3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Learning arc for modules</a:t>
            </a:r>
            <a:endParaRPr dirty="0"/>
          </a:p>
        </p:txBody>
      </p:sp>
      <p:sp>
        <p:nvSpPr>
          <p:cNvPr id="2" name="Slide Number Placeholder 1">
            <a:extLst>
              <a:ext uri="{FF2B5EF4-FFF2-40B4-BE49-F238E27FC236}">
                <a16:creationId xmlns:a16="http://schemas.microsoft.com/office/drawing/2014/main" id="{45A3FB73-9470-4BE3-B655-C8E1F5B020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15" name="Picture 14" descr="A screenshot of a video game&#10;&#10;Description automatically generated">
            <a:extLst>
              <a:ext uri="{FF2B5EF4-FFF2-40B4-BE49-F238E27FC236}">
                <a16:creationId xmlns:a16="http://schemas.microsoft.com/office/drawing/2014/main" id="{659F9AA1-109F-6942-8663-079286D10DF1}"/>
              </a:ext>
            </a:extLst>
          </p:cNvPr>
          <p:cNvPicPr>
            <a:picLocks noChangeAspect="1"/>
          </p:cNvPicPr>
          <p:nvPr/>
        </p:nvPicPr>
        <p:blipFill>
          <a:blip r:embed="rId3"/>
          <a:stretch>
            <a:fillRect/>
          </a:stretch>
        </p:blipFill>
        <p:spPr>
          <a:xfrm>
            <a:off x="-33679" y="1494075"/>
            <a:ext cx="8729906" cy="3026554"/>
          </a:xfrm>
          <a:prstGeom prst="rect">
            <a:avLst/>
          </a:prstGeom>
        </p:spPr>
      </p:pic>
    </p:spTree>
    <p:extLst>
      <p:ext uri="{BB962C8B-B14F-4D97-AF65-F5344CB8AC3E}">
        <p14:creationId xmlns:p14="http://schemas.microsoft.com/office/powerpoint/2010/main" val="41855338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p49"/>
          <p:cNvSpPr txBox="1">
            <a:spLocks noGrp="1"/>
          </p:cNvSpPr>
          <p:nvPr>
            <p:ph type="body" idx="1"/>
          </p:nvPr>
        </p:nvSpPr>
        <p:spPr>
          <a:xfrm>
            <a:off x="628650" y="1650073"/>
            <a:ext cx="7886700" cy="2348100"/>
          </a:xfrm>
          <a:prstGeom prst="rect">
            <a:avLst/>
          </a:prstGeom>
        </p:spPr>
        <p:txBody>
          <a:bodyPr spcFirstLastPara="1" wrap="square" lIns="0" tIns="34275" rIns="68575" bIns="34275" anchor="t" anchorCtr="0">
            <a:noAutofit/>
          </a:bodyPr>
          <a:lstStyle/>
          <a:p>
            <a:pPr marL="571500" indent="-342900">
              <a:spcAft>
                <a:spcPts val="1200"/>
              </a:spcAft>
              <a:buFont typeface="Arial" panose="020B0604020202020204" pitchFamily="34" charset="0"/>
              <a:buChar char="•"/>
            </a:pPr>
            <a:r>
              <a:rPr lang="en" dirty="0">
                <a:sym typeface="Calibri"/>
              </a:rPr>
              <a:t>What is your experience with doing improvement work? </a:t>
            </a:r>
            <a:endParaRPr dirty="0">
              <a:sym typeface="Calibri"/>
            </a:endParaRPr>
          </a:p>
          <a:p>
            <a:pPr marL="571500" indent="-342900">
              <a:spcAft>
                <a:spcPts val="1200"/>
              </a:spcAft>
              <a:buFont typeface="Arial" panose="020B0604020202020204" pitchFamily="34" charset="0"/>
              <a:buChar char="•"/>
            </a:pPr>
            <a:r>
              <a:rPr lang="en" dirty="0">
                <a:sym typeface="Calibri"/>
              </a:rPr>
              <a:t>How is this approach the same? How is it different?</a:t>
            </a:r>
            <a:endParaRPr dirty="0">
              <a:sym typeface="Calibri"/>
            </a:endParaRPr>
          </a:p>
        </p:txBody>
      </p:sp>
      <p:sp>
        <p:nvSpPr>
          <p:cNvPr id="365" name="Google Shape;365;p49"/>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Self-reflection</a:t>
            </a:r>
            <a:endParaRPr dirty="0"/>
          </a:p>
        </p:txBody>
      </p:sp>
      <p:pic>
        <p:nvPicPr>
          <p:cNvPr id="5" name="Google Shape;344;p53">
            <a:extLst>
              <a:ext uri="{FF2B5EF4-FFF2-40B4-BE49-F238E27FC236}">
                <a16:creationId xmlns:a16="http://schemas.microsoft.com/office/drawing/2014/main" id="{563AF9A9-E33A-476C-B636-294FE1A051F5}"/>
              </a:ext>
            </a:extLst>
          </p:cNvPr>
          <p:cNvPicPr preferRelativeResize="0"/>
          <p:nvPr/>
        </p:nvPicPr>
        <p:blipFill>
          <a:blip r:embed="rId3"/>
          <a:stretch>
            <a:fillRect/>
          </a:stretch>
        </p:blipFill>
        <p:spPr>
          <a:xfrm>
            <a:off x="7029292" y="-28224"/>
            <a:ext cx="1838087" cy="1598336"/>
          </a:xfrm>
          <a:prstGeom prst="rect">
            <a:avLst/>
          </a:prstGeom>
          <a:noFill/>
          <a:ln>
            <a:noFill/>
          </a:ln>
        </p:spPr>
      </p:pic>
      <p:sp>
        <p:nvSpPr>
          <p:cNvPr id="2" name="Slide Number Placeholder 1">
            <a:extLst>
              <a:ext uri="{FF2B5EF4-FFF2-40B4-BE49-F238E27FC236}">
                <a16:creationId xmlns:a16="http://schemas.microsoft.com/office/drawing/2014/main" id="{05EB7FE9-AF4F-4EA1-A9B4-E4B7B20311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60</a:t>
            </a:fld>
            <a:endParaRPr lang="en"/>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7"/>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Theory of improvement</a:t>
            </a:r>
            <a:endParaRPr dirty="0"/>
          </a:p>
        </p:txBody>
      </p:sp>
      <p:sp>
        <p:nvSpPr>
          <p:cNvPr id="2" name="Slide Number Placeholder 1">
            <a:extLst>
              <a:ext uri="{FF2B5EF4-FFF2-40B4-BE49-F238E27FC236}">
                <a16:creationId xmlns:a16="http://schemas.microsoft.com/office/drawing/2014/main" id="{0415BEE6-8288-409A-B836-2BC670FC42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61</a:t>
            </a:fld>
            <a:endParaRPr lang="en"/>
          </a:p>
        </p:txBody>
      </p:sp>
    </p:spTree>
    <p:extLst>
      <p:ext uri="{BB962C8B-B14F-4D97-AF65-F5344CB8AC3E}">
        <p14:creationId xmlns:p14="http://schemas.microsoft.com/office/powerpoint/2010/main" val="27898530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3" name="Google Shape;643;p89"/>
          <p:cNvSpPr txBox="1">
            <a:spLocks noGrp="1"/>
          </p:cNvSpPr>
          <p:nvPr>
            <p:ph type="body" idx="1"/>
          </p:nvPr>
        </p:nvSpPr>
        <p:spPr>
          <a:prstGeom prst="rect">
            <a:avLst/>
          </a:prstGeom>
        </p:spPr>
        <p:txBody>
          <a:bodyPr spcFirstLastPara="1" wrap="square" lIns="0" tIns="34275" rIns="68575" bIns="34275" anchor="t" anchorCtr="0">
            <a:noAutofit/>
          </a:bodyPr>
          <a:lstStyle/>
          <a:p>
            <a:pPr marL="0" lvl="0" indent="0" algn="ctr" rtl="0">
              <a:spcBef>
                <a:spcPts val="800"/>
              </a:spcBef>
              <a:spcAft>
                <a:spcPts val="0"/>
              </a:spcAft>
              <a:buNone/>
            </a:pPr>
            <a:endParaRPr sz="525" b="1" dirty="0">
              <a:solidFill>
                <a:srgbClr val="00B050"/>
              </a:solidFill>
              <a:latin typeface="Calibri"/>
              <a:ea typeface="Calibri"/>
              <a:cs typeface="Calibri"/>
              <a:sym typeface="Calibri"/>
            </a:endParaRPr>
          </a:p>
          <a:p>
            <a:pPr marL="0" lvl="0" indent="0" algn="ctr" rtl="0">
              <a:spcBef>
                <a:spcPts val="800"/>
              </a:spcBef>
              <a:spcAft>
                <a:spcPts val="0"/>
              </a:spcAft>
              <a:buNone/>
            </a:pPr>
            <a:endParaRPr sz="2100" b="1" dirty="0">
              <a:solidFill>
                <a:srgbClr val="00B050"/>
              </a:solidFill>
              <a:latin typeface="Calibri"/>
              <a:ea typeface="Calibri"/>
              <a:cs typeface="Calibri"/>
              <a:sym typeface="Calibri"/>
            </a:endParaRPr>
          </a:p>
          <a:p>
            <a:pPr marL="0" lvl="0" indent="0" rtl="0">
              <a:lnSpc>
                <a:spcPct val="90000"/>
              </a:lnSpc>
              <a:spcBef>
                <a:spcPts val="800"/>
              </a:spcBef>
              <a:spcAft>
                <a:spcPts val="0"/>
              </a:spcAft>
              <a:buNone/>
            </a:pPr>
            <a:r>
              <a:rPr lang="en" dirty="0">
                <a:sym typeface="Calibri"/>
              </a:rPr>
              <a:t>A theory of improvement helps to focus your continuous improvement work. It provides clarity and intentionality to what you are trying to accomplish.</a:t>
            </a:r>
            <a:endParaRPr dirty="0">
              <a:sym typeface="Calibri"/>
            </a:endParaRPr>
          </a:p>
        </p:txBody>
      </p:sp>
      <p:sp>
        <p:nvSpPr>
          <p:cNvPr id="642" name="Google Shape;642;p89"/>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latin typeface="Calibri"/>
                <a:ea typeface="Calibri"/>
                <a:cs typeface="Calibri"/>
                <a:sym typeface="Calibri"/>
              </a:rPr>
              <a:t>Theory of improvement</a:t>
            </a:r>
            <a:endParaRPr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E1E02FC-7235-498E-905B-57D8D8B4AD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62</a:t>
            </a:fld>
            <a:endParaRPr lang="en"/>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4" name="Google Shape;624;p86"/>
          <p:cNvSpPr txBox="1">
            <a:spLocks noGrp="1"/>
          </p:cNvSpPr>
          <p:nvPr>
            <p:ph type="body" idx="1"/>
          </p:nvPr>
        </p:nvSpPr>
        <p:spPr>
          <a:prstGeom prst="rect">
            <a:avLst/>
          </a:prstGeom>
        </p:spPr>
        <p:txBody>
          <a:bodyPr spcFirstLastPara="1" wrap="square" lIns="0" tIns="34275" rIns="68575" bIns="34275" anchor="t" anchorCtr="0">
            <a:noAutofit/>
          </a:bodyPr>
          <a:lstStyle/>
          <a:p>
            <a:pPr lvl="0">
              <a:lnSpc>
                <a:spcPct val="100000"/>
              </a:lnSpc>
              <a:spcBef>
                <a:spcPts val="0"/>
              </a:spcBef>
            </a:pPr>
            <a:r>
              <a:rPr lang="en" sz="2000" dirty="0">
                <a:sym typeface="Calibri"/>
              </a:rPr>
              <a:t>A theory of improvement articulates the changes in your system that you believe need to be made to create the change in outcomes or performance that you are seeking.</a:t>
            </a:r>
            <a:endParaRPr sz="2000" dirty="0">
              <a:sym typeface="Calibri"/>
            </a:endParaRPr>
          </a:p>
          <a:p>
            <a:pPr lvl="0">
              <a:lnSpc>
                <a:spcPct val="100000"/>
              </a:lnSpc>
              <a:spcBef>
                <a:spcPts val="0"/>
              </a:spcBef>
            </a:pPr>
            <a:endParaRPr sz="2000" dirty="0">
              <a:sym typeface="Calibri"/>
            </a:endParaRPr>
          </a:p>
        </p:txBody>
      </p:sp>
      <p:sp>
        <p:nvSpPr>
          <p:cNvPr id="623" name="Google Shape;623;p86"/>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latin typeface="Arial"/>
                <a:ea typeface="Arial"/>
                <a:cs typeface="Arial"/>
                <a:sym typeface="Arial"/>
              </a:rPr>
              <a:t>Theory of improvement</a:t>
            </a:r>
            <a:endParaRPr dirty="0">
              <a:latin typeface="Arial"/>
              <a:ea typeface="Arial"/>
              <a:cs typeface="Arial"/>
              <a:sym typeface="Arial"/>
            </a:endParaRPr>
          </a:p>
        </p:txBody>
      </p:sp>
      <p:sp>
        <p:nvSpPr>
          <p:cNvPr id="5" name="Google Shape;611;p84">
            <a:extLst>
              <a:ext uri="{FF2B5EF4-FFF2-40B4-BE49-F238E27FC236}">
                <a16:creationId xmlns:a16="http://schemas.microsoft.com/office/drawing/2014/main" id="{44A8A78A-B8B2-479D-BA70-E36F962BBC41}"/>
              </a:ext>
            </a:extLst>
          </p:cNvPr>
          <p:cNvSpPr txBox="1"/>
          <p:nvPr/>
        </p:nvSpPr>
        <p:spPr>
          <a:xfrm>
            <a:off x="479364" y="4447444"/>
            <a:ext cx="4335300" cy="572700"/>
          </a:xfrm>
          <a:prstGeom prst="rect">
            <a:avLst/>
          </a:prstGeom>
          <a:noFill/>
          <a:ln>
            <a:noFill/>
          </a:ln>
        </p:spPr>
        <p:txBody>
          <a:bodyPr spcFirstLastPara="1" wrap="square" lIns="91425" tIns="91425" rIns="91425" bIns="91425" anchor="t" anchorCtr="0">
            <a:noAutofit/>
          </a:bodyPr>
          <a:lstStyle/>
          <a:p>
            <a:r>
              <a:rPr lang="en" sz="1000" dirty="0">
                <a:solidFill>
                  <a:schemeClr val="accent3"/>
                </a:solidFill>
                <a:cs typeface="Calibri"/>
                <a:sym typeface="Calibri"/>
              </a:rPr>
              <a:t>Source: </a:t>
            </a:r>
            <a:r>
              <a:rPr lang="en" sz="1000" dirty="0">
                <a:solidFill>
                  <a:schemeClr val="accent3"/>
                </a:solidFill>
                <a:sym typeface="Calibri"/>
              </a:rPr>
              <a:t>Bowman, Dolle, &amp; Takahashi (2019).</a:t>
            </a:r>
            <a:endParaRPr lang="en-US" dirty="0">
              <a:solidFill>
                <a:schemeClr val="accent3"/>
              </a:solidFill>
            </a:endParaRPr>
          </a:p>
        </p:txBody>
      </p:sp>
      <p:sp>
        <p:nvSpPr>
          <p:cNvPr id="2" name="Slide Number Placeholder 1">
            <a:extLst>
              <a:ext uri="{FF2B5EF4-FFF2-40B4-BE49-F238E27FC236}">
                <a16:creationId xmlns:a16="http://schemas.microsoft.com/office/drawing/2014/main" id="{D72B5F07-A031-41F2-B0C5-A74F27A7F3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63</a:t>
            </a:fld>
            <a:endParaRPr lang="en"/>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1" name="Google Shape;631;p87"/>
          <p:cNvSpPr txBox="1">
            <a:spLocks noGrp="1"/>
          </p:cNvSpPr>
          <p:nvPr>
            <p:ph type="body" idx="1"/>
          </p:nvPr>
        </p:nvSpPr>
        <p:spPr>
          <a:xfrm>
            <a:off x="628650" y="1264711"/>
            <a:ext cx="7886700" cy="3263400"/>
          </a:xfrm>
          <a:prstGeom prst="rect">
            <a:avLst/>
          </a:prstGeom>
        </p:spPr>
        <p:txBody>
          <a:bodyPr spcFirstLastPara="1" wrap="square" lIns="0" tIns="34275" rIns="68575" bIns="34275" anchor="t" anchorCtr="0">
            <a:noAutofit/>
          </a:bodyPr>
          <a:lstStyle/>
          <a:p>
            <a:pPr marL="0" lvl="0" indent="0" algn="l" rtl="0">
              <a:spcBef>
                <a:spcPts val="0"/>
              </a:spcBef>
              <a:spcAft>
                <a:spcPts val="0"/>
              </a:spcAft>
              <a:buClr>
                <a:srgbClr val="000000"/>
              </a:buClr>
              <a:buFont typeface="Arial"/>
              <a:buNone/>
            </a:pPr>
            <a:endParaRPr sz="2100" b="1" dirty="0">
              <a:solidFill>
                <a:srgbClr val="00B050"/>
              </a:solidFill>
              <a:latin typeface="Calibri"/>
              <a:ea typeface="Calibri"/>
              <a:cs typeface="Calibri"/>
              <a:sym typeface="Calibri"/>
            </a:endParaRPr>
          </a:p>
          <a:p>
            <a:pPr marL="0" lvl="0" indent="0" algn="l" rtl="0">
              <a:lnSpc>
                <a:spcPct val="90000"/>
              </a:lnSpc>
              <a:spcBef>
                <a:spcPts val="800"/>
              </a:spcBef>
              <a:spcAft>
                <a:spcPts val="0"/>
              </a:spcAft>
              <a:buNone/>
            </a:pPr>
            <a:r>
              <a:rPr lang="en" sz="2600" b="1" dirty="0">
                <a:latin typeface="Arial" panose="020B0604020202020204" pitchFamily="34" charset="0"/>
                <a:ea typeface="Calibri"/>
                <a:cs typeface="Arial" panose="020B0604020202020204" pitchFamily="34" charset="0"/>
                <a:sym typeface="Calibri"/>
              </a:rPr>
              <a:t>If we ___________________________________, </a:t>
            </a:r>
            <a:endParaRPr sz="2600" b="1" dirty="0">
              <a:latin typeface="Arial" panose="020B0604020202020204" pitchFamily="34" charset="0"/>
              <a:ea typeface="Calibri"/>
              <a:cs typeface="Arial" panose="020B0604020202020204" pitchFamily="34" charset="0"/>
              <a:sym typeface="Calibri"/>
            </a:endParaRPr>
          </a:p>
          <a:p>
            <a:pPr marL="0" lvl="0" indent="0" algn="l" rtl="0">
              <a:lnSpc>
                <a:spcPct val="90000"/>
              </a:lnSpc>
              <a:spcBef>
                <a:spcPts val="800"/>
              </a:spcBef>
              <a:spcAft>
                <a:spcPts val="0"/>
              </a:spcAft>
              <a:buNone/>
            </a:pPr>
            <a:r>
              <a:rPr lang="en" sz="2600" b="1" dirty="0">
                <a:latin typeface="Arial" panose="020B0604020202020204" pitchFamily="34" charset="0"/>
                <a:ea typeface="Calibri"/>
                <a:cs typeface="Arial" panose="020B0604020202020204" pitchFamily="34" charset="0"/>
                <a:sym typeface="Calibri"/>
              </a:rPr>
              <a:t>then we will impact_______________________, </a:t>
            </a:r>
            <a:endParaRPr sz="2600" b="1" dirty="0">
              <a:latin typeface="Arial" panose="020B0604020202020204" pitchFamily="34" charset="0"/>
              <a:ea typeface="Calibri"/>
              <a:cs typeface="Arial" panose="020B0604020202020204" pitchFamily="34" charset="0"/>
              <a:sym typeface="Calibri"/>
            </a:endParaRPr>
          </a:p>
          <a:p>
            <a:pPr marL="0" lvl="0" indent="0" algn="l" rtl="0">
              <a:lnSpc>
                <a:spcPct val="90000"/>
              </a:lnSpc>
              <a:spcBef>
                <a:spcPts val="800"/>
              </a:spcBef>
              <a:spcAft>
                <a:spcPts val="0"/>
              </a:spcAft>
              <a:buNone/>
            </a:pPr>
            <a:r>
              <a:rPr lang="en" sz="2600" b="1" dirty="0">
                <a:latin typeface="Arial" panose="020B0604020202020204" pitchFamily="34" charset="0"/>
                <a:ea typeface="Calibri"/>
                <a:cs typeface="Arial" panose="020B0604020202020204" pitchFamily="34" charset="0"/>
                <a:sym typeface="Calibri"/>
              </a:rPr>
              <a:t>which will result in _______________________,</a:t>
            </a:r>
            <a:endParaRPr sz="2600" b="1" dirty="0">
              <a:latin typeface="Arial" panose="020B0604020202020204" pitchFamily="34" charset="0"/>
              <a:ea typeface="Calibri"/>
              <a:cs typeface="Arial" panose="020B0604020202020204" pitchFamily="34" charset="0"/>
              <a:sym typeface="Calibri"/>
            </a:endParaRPr>
          </a:p>
          <a:p>
            <a:pPr marL="0" lvl="0" indent="0" algn="l" rtl="0">
              <a:lnSpc>
                <a:spcPct val="90000"/>
              </a:lnSpc>
              <a:spcBef>
                <a:spcPts val="800"/>
              </a:spcBef>
              <a:spcAft>
                <a:spcPts val="0"/>
              </a:spcAft>
              <a:buClr>
                <a:schemeClr val="dk1"/>
              </a:buClr>
              <a:buSzPts val="1100"/>
              <a:buFont typeface="Arial"/>
              <a:buNone/>
            </a:pPr>
            <a:r>
              <a:rPr lang="en" sz="2600" b="1" dirty="0">
                <a:latin typeface="Arial" panose="020B0604020202020204" pitchFamily="34" charset="0"/>
                <a:ea typeface="Calibri"/>
                <a:cs typeface="Arial" panose="020B0604020202020204" pitchFamily="34" charset="0"/>
                <a:sym typeface="Calibri"/>
              </a:rPr>
              <a:t>which will make progress toward our goal of _______________________________________.</a:t>
            </a:r>
            <a:endParaRPr sz="2600" b="1" dirty="0">
              <a:latin typeface="Arial" panose="020B0604020202020204" pitchFamily="34" charset="0"/>
              <a:ea typeface="Calibri"/>
              <a:cs typeface="Arial" panose="020B0604020202020204" pitchFamily="34" charset="0"/>
              <a:sym typeface="Calibri"/>
            </a:endParaRPr>
          </a:p>
        </p:txBody>
      </p:sp>
      <p:sp>
        <p:nvSpPr>
          <p:cNvPr id="630" name="Google Shape;630;p87"/>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latin typeface="Calibri"/>
                <a:ea typeface="Calibri"/>
                <a:cs typeface="Calibri"/>
                <a:sym typeface="Calibri"/>
              </a:rPr>
              <a:t>Example sentence frame</a:t>
            </a:r>
            <a:endParaRPr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0EE16133-94A2-44E2-8D5C-06F6C8C2EC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64</a:t>
            </a:fld>
            <a:endParaRPr lang="en"/>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7" name="Google Shape;637;p88"/>
          <p:cNvSpPr txBox="1">
            <a:spLocks noGrp="1"/>
          </p:cNvSpPr>
          <p:nvPr>
            <p:ph type="body" idx="1"/>
          </p:nvPr>
        </p:nvSpPr>
        <p:spPr>
          <a:xfrm>
            <a:off x="628650" y="1273419"/>
            <a:ext cx="7886700" cy="3774281"/>
          </a:xfrm>
          <a:prstGeom prst="rect">
            <a:avLst/>
          </a:prstGeom>
        </p:spPr>
        <p:txBody>
          <a:bodyPr spcFirstLastPara="1" wrap="square" lIns="0" tIns="34275" rIns="68575" bIns="34275" anchor="t" anchorCtr="0">
            <a:noAutofit/>
          </a:bodyPr>
          <a:lstStyle/>
          <a:p>
            <a:pPr marL="0" lvl="0" indent="0" algn="l" rtl="0">
              <a:lnSpc>
                <a:spcPct val="90000"/>
              </a:lnSpc>
              <a:spcBef>
                <a:spcPts val="800"/>
              </a:spcBef>
              <a:spcAft>
                <a:spcPts val="0"/>
              </a:spcAft>
              <a:buNone/>
            </a:pPr>
            <a:r>
              <a:rPr lang="en" sz="2000" b="1" dirty="0">
                <a:latin typeface="Arial" panose="020B0604020202020204" pitchFamily="34" charset="0"/>
                <a:ea typeface="Calibri"/>
                <a:cs typeface="Arial" panose="020B0604020202020204" pitchFamily="34" charset="0"/>
                <a:sym typeface="Calibri"/>
              </a:rPr>
              <a:t>If we </a:t>
            </a:r>
            <a:r>
              <a:rPr lang="en" sz="1900" b="0" u="sng" dirty="0">
                <a:latin typeface="Arial" panose="020B0604020202020204" pitchFamily="34" charset="0"/>
                <a:ea typeface="Calibri"/>
                <a:cs typeface="Arial" panose="020B0604020202020204" pitchFamily="34" charset="0"/>
                <a:sym typeface="Calibri"/>
              </a:rPr>
              <a:t>increase the amount of time our English learner (EL) students get to engage in both listening and speaking activities, using academic language with their peers,</a:t>
            </a:r>
            <a:endParaRPr sz="1900" b="0" u="sng" dirty="0">
              <a:latin typeface="Arial" panose="020B0604020202020204" pitchFamily="34" charset="0"/>
              <a:ea typeface="Calibri"/>
              <a:cs typeface="Arial" panose="020B0604020202020204" pitchFamily="34" charset="0"/>
              <a:sym typeface="Calibri"/>
            </a:endParaRPr>
          </a:p>
          <a:p>
            <a:pPr marL="0" lvl="0" indent="0" algn="l" rtl="0">
              <a:lnSpc>
                <a:spcPct val="90000"/>
              </a:lnSpc>
              <a:spcBef>
                <a:spcPts val="800"/>
              </a:spcBef>
              <a:spcAft>
                <a:spcPts val="0"/>
              </a:spcAft>
              <a:buNone/>
            </a:pPr>
            <a:r>
              <a:rPr lang="en" sz="2000" b="1" dirty="0">
                <a:latin typeface="Arial" panose="020B0604020202020204" pitchFamily="34" charset="0"/>
                <a:ea typeface="Calibri"/>
                <a:cs typeface="Arial" panose="020B0604020202020204" pitchFamily="34" charset="0"/>
                <a:sym typeface="Calibri"/>
              </a:rPr>
              <a:t>then we will impact </a:t>
            </a:r>
            <a:r>
              <a:rPr lang="en" sz="1900" b="0" u="sng" dirty="0">
                <a:latin typeface="Arial" panose="020B0604020202020204" pitchFamily="34" charset="0"/>
                <a:ea typeface="Calibri"/>
                <a:cs typeface="Arial" panose="020B0604020202020204" pitchFamily="34" charset="0"/>
                <a:sym typeface="Calibri"/>
              </a:rPr>
              <a:t>the academic language fluency of our EL students, </a:t>
            </a:r>
            <a:endParaRPr sz="1900" b="0" u="sng" dirty="0">
              <a:latin typeface="Arial" panose="020B0604020202020204" pitchFamily="34" charset="0"/>
              <a:ea typeface="Calibri"/>
              <a:cs typeface="Arial" panose="020B0604020202020204" pitchFamily="34" charset="0"/>
              <a:sym typeface="Calibri"/>
            </a:endParaRPr>
          </a:p>
          <a:p>
            <a:pPr marL="0" lvl="0" indent="0" algn="l" rtl="0">
              <a:lnSpc>
                <a:spcPct val="90000"/>
              </a:lnSpc>
              <a:spcBef>
                <a:spcPts val="800"/>
              </a:spcBef>
              <a:spcAft>
                <a:spcPts val="0"/>
              </a:spcAft>
              <a:buNone/>
            </a:pPr>
            <a:r>
              <a:rPr lang="en" sz="2000" b="1" dirty="0">
                <a:latin typeface="Arial" panose="020B0604020202020204" pitchFamily="34" charset="0"/>
                <a:ea typeface="Calibri"/>
                <a:cs typeface="Arial" panose="020B0604020202020204" pitchFamily="34" charset="0"/>
                <a:sym typeface="Calibri"/>
              </a:rPr>
              <a:t>which will result in </a:t>
            </a:r>
            <a:r>
              <a:rPr lang="en" sz="1900" b="0" u="sng" dirty="0">
                <a:latin typeface="Arial" panose="020B0604020202020204" pitchFamily="34" charset="0"/>
                <a:ea typeface="Calibri"/>
                <a:cs typeface="Arial" panose="020B0604020202020204" pitchFamily="34" charset="0"/>
                <a:sym typeface="Calibri"/>
              </a:rPr>
              <a:t>increased access to grade-level academic material and improved English language fluency and English Language A</a:t>
            </a:r>
            <a:r>
              <a:rPr lang="en-US" sz="1900" b="0" u="sng" dirty="0">
                <a:latin typeface="Arial" panose="020B0604020202020204" pitchFamily="34" charset="0"/>
                <a:ea typeface="Calibri"/>
                <a:cs typeface="Arial" panose="020B0604020202020204" pitchFamily="34" charset="0"/>
                <a:sym typeface="Calibri"/>
              </a:rPr>
              <a:t>r</a:t>
            </a:r>
            <a:r>
              <a:rPr lang="en" sz="1900" b="0" u="sng" dirty="0" err="1">
                <a:latin typeface="Arial" panose="020B0604020202020204" pitchFamily="34" charset="0"/>
                <a:ea typeface="Calibri"/>
                <a:cs typeface="Arial" panose="020B0604020202020204" pitchFamily="34" charset="0"/>
                <a:sym typeface="Calibri"/>
              </a:rPr>
              <a:t>ts</a:t>
            </a:r>
            <a:r>
              <a:rPr lang="en" sz="1900" b="0" u="sng" dirty="0">
                <a:latin typeface="Arial" panose="020B0604020202020204" pitchFamily="34" charset="0"/>
                <a:ea typeface="Calibri"/>
                <a:cs typeface="Arial" panose="020B0604020202020204" pitchFamily="34" charset="0"/>
                <a:sym typeface="Calibri"/>
              </a:rPr>
              <a:t> (ELA) proficiency for our EL students,</a:t>
            </a:r>
            <a:endParaRPr sz="1900" b="0" u="sng" dirty="0">
              <a:latin typeface="Arial" panose="020B0604020202020204" pitchFamily="34" charset="0"/>
              <a:ea typeface="Calibri"/>
              <a:cs typeface="Arial" panose="020B0604020202020204" pitchFamily="34" charset="0"/>
              <a:sym typeface="Calibri"/>
            </a:endParaRPr>
          </a:p>
          <a:p>
            <a:pPr marL="0" lvl="0" indent="0" algn="l" rtl="0">
              <a:lnSpc>
                <a:spcPct val="90000"/>
              </a:lnSpc>
              <a:spcBef>
                <a:spcPts val="800"/>
              </a:spcBef>
              <a:spcAft>
                <a:spcPts val="0"/>
              </a:spcAft>
              <a:buNone/>
            </a:pPr>
            <a:r>
              <a:rPr lang="en" sz="2000" b="1" dirty="0">
                <a:latin typeface="Arial" panose="020B0604020202020204" pitchFamily="34" charset="0"/>
                <a:ea typeface="Calibri"/>
                <a:cs typeface="Arial" panose="020B0604020202020204" pitchFamily="34" charset="0"/>
                <a:sym typeface="Calibri"/>
              </a:rPr>
              <a:t>which will make progress toward our goal </a:t>
            </a:r>
            <a:r>
              <a:rPr lang="en" sz="1900" b="0" u="sng" dirty="0">
                <a:latin typeface="Arial" panose="020B0604020202020204" pitchFamily="34" charset="0"/>
                <a:ea typeface="Calibri"/>
                <a:cs typeface="Arial" panose="020B0604020202020204" pitchFamily="34" charset="0"/>
                <a:sym typeface="Calibri"/>
              </a:rPr>
              <a:t>of improved reclassification rates.</a:t>
            </a:r>
            <a:endParaRPr sz="1900" b="0" u="sng" dirty="0">
              <a:latin typeface="Arial" panose="020B0604020202020204" pitchFamily="34" charset="0"/>
              <a:ea typeface="Calibri"/>
              <a:cs typeface="Arial" panose="020B0604020202020204" pitchFamily="34" charset="0"/>
              <a:sym typeface="Calibri"/>
            </a:endParaRPr>
          </a:p>
          <a:p>
            <a:pPr marL="0" lvl="0" indent="0" algn="ctr" rtl="0">
              <a:spcBef>
                <a:spcPts val="800"/>
              </a:spcBef>
              <a:spcAft>
                <a:spcPts val="0"/>
              </a:spcAft>
              <a:buNone/>
            </a:pPr>
            <a:endParaRPr sz="2100" b="1" i="1" dirty="0">
              <a:solidFill>
                <a:srgbClr val="FF0000"/>
              </a:solidFill>
              <a:latin typeface="Calibri"/>
              <a:ea typeface="Calibri"/>
              <a:cs typeface="Calibri"/>
              <a:sym typeface="Calibri"/>
            </a:endParaRPr>
          </a:p>
          <a:p>
            <a:pPr marL="0" marR="0" lvl="0" indent="0" algn="l" rtl="0">
              <a:spcBef>
                <a:spcPts val="800"/>
              </a:spcBef>
              <a:spcAft>
                <a:spcPts val="0"/>
              </a:spcAft>
              <a:buClr>
                <a:schemeClr val="dk1"/>
              </a:buClr>
              <a:buSzPts val="1100"/>
              <a:buFont typeface="Arial"/>
              <a:buNone/>
            </a:pPr>
            <a:endParaRPr dirty="0"/>
          </a:p>
        </p:txBody>
      </p:sp>
      <p:sp>
        <p:nvSpPr>
          <p:cNvPr id="636" name="Google Shape;636;p88"/>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latin typeface="Calibri"/>
                <a:ea typeface="Calibri"/>
                <a:cs typeface="Calibri"/>
                <a:sym typeface="Calibri"/>
              </a:rPr>
              <a:t>Example theory of improvement</a:t>
            </a:r>
            <a:endParaRPr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356822D6-A624-4EDA-9642-A8C92FA849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65</a:t>
            </a:fld>
            <a:endParaRPr lang="en"/>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4" name="Google Shape;624;p86"/>
          <p:cNvSpPr txBox="1">
            <a:spLocks noGrp="1"/>
          </p:cNvSpPr>
          <p:nvPr>
            <p:ph type="body" idx="1"/>
          </p:nvPr>
        </p:nvSpPr>
        <p:spPr>
          <a:prstGeom prst="rect">
            <a:avLst/>
          </a:prstGeom>
        </p:spPr>
        <p:txBody>
          <a:bodyPr spcFirstLastPara="1" wrap="square" lIns="0" tIns="34275" rIns="68575" bIns="34275" anchor="t" anchorCtr="0">
            <a:noAutofit/>
          </a:bodyPr>
          <a:lstStyle/>
          <a:p>
            <a:pPr lvl="0">
              <a:lnSpc>
                <a:spcPct val="100000"/>
              </a:lnSpc>
              <a:spcBef>
                <a:spcPts val="0"/>
              </a:spcBef>
              <a:spcAft>
                <a:spcPts val="600"/>
              </a:spcAft>
            </a:pPr>
            <a:r>
              <a:rPr lang="en" sz="2000" dirty="0">
                <a:sym typeface="Calibri"/>
              </a:rPr>
              <a:t>Because it is a theory, and by definition a theory of improvement is unproven, it should still be as accurate as possible. The more certain you are regarding the causes of the problem, the more likely it will be that your theory is accurate.</a:t>
            </a:r>
          </a:p>
          <a:p>
            <a:pPr lvl="0">
              <a:lnSpc>
                <a:spcPct val="100000"/>
              </a:lnSpc>
              <a:spcBef>
                <a:spcPts val="0"/>
              </a:spcBef>
              <a:spcAft>
                <a:spcPts val="600"/>
              </a:spcAft>
            </a:pPr>
            <a:endParaRPr lang="en" sz="2000" dirty="0">
              <a:sym typeface="Calibri"/>
            </a:endParaRPr>
          </a:p>
          <a:p>
            <a:pPr lvl="0">
              <a:lnSpc>
                <a:spcPct val="100000"/>
              </a:lnSpc>
              <a:spcBef>
                <a:spcPts val="0"/>
              </a:spcBef>
              <a:spcAft>
                <a:spcPts val="600"/>
              </a:spcAft>
            </a:pPr>
            <a:r>
              <a:rPr lang="en" sz="2000" dirty="0">
                <a:sym typeface="Calibri"/>
              </a:rPr>
              <a:t>As you learn more about the problem through the continuous improvement process, you should continue to update your theory.</a:t>
            </a:r>
            <a:endParaRPr sz="2000" dirty="0">
              <a:sym typeface="Calibri"/>
            </a:endParaRPr>
          </a:p>
        </p:txBody>
      </p:sp>
      <p:sp>
        <p:nvSpPr>
          <p:cNvPr id="623" name="Google Shape;623;p86"/>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latin typeface="Arial"/>
                <a:ea typeface="Arial"/>
                <a:cs typeface="Arial"/>
                <a:sym typeface="Arial"/>
              </a:rPr>
              <a:t>Theory of improvement</a:t>
            </a:r>
            <a:endParaRPr dirty="0">
              <a:latin typeface="Arial"/>
              <a:ea typeface="Arial"/>
              <a:cs typeface="Arial"/>
              <a:sym typeface="Arial"/>
            </a:endParaRPr>
          </a:p>
        </p:txBody>
      </p:sp>
      <p:sp>
        <p:nvSpPr>
          <p:cNvPr id="5" name="Google Shape;611;p84">
            <a:extLst>
              <a:ext uri="{FF2B5EF4-FFF2-40B4-BE49-F238E27FC236}">
                <a16:creationId xmlns:a16="http://schemas.microsoft.com/office/drawing/2014/main" id="{44A8A78A-B8B2-479D-BA70-E36F962BBC41}"/>
              </a:ext>
            </a:extLst>
          </p:cNvPr>
          <p:cNvSpPr txBox="1"/>
          <p:nvPr/>
        </p:nvSpPr>
        <p:spPr>
          <a:xfrm>
            <a:off x="544678" y="4161094"/>
            <a:ext cx="4335300" cy="572700"/>
          </a:xfrm>
          <a:prstGeom prst="rect">
            <a:avLst/>
          </a:prstGeom>
          <a:noFill/>
          <a:ln>
            <a:noFill/>
          </a:ln>
        </p:spPr>
        <p:txBody>
          <a:bodyPr spcFirstLastPara="1" wrap="square" lIns="91425" tIns="91425" rIns="91425" bIns="91425" anchor="t" anchorCtr="0">
            <a:noAutofit/>
          </a:bodyPr>
          <a:lstStyle/>
          <a:p>
            <a:r>
              <a:rPr lang="en" sz="1000" dirty="0">
                <a:solidFill>
                  <a:schemeClr val="accent3"/>
                </a:solidFill>
                <a:cs typeface="Calibri"/>
                <a:sym typeface="Calibri"/>
              </a:rPr>
              <a:t>Source: </a:t>
            </a:r>
            <a:r>
              <a:rPr lang="en" sz="1000" dirty="0">
                <a:solidFill>
                  <a:schemeClr val="accent3"/>
                </a:solidFill>
                <a:sym typeface="Calibri"/>
              </a:rPr>
              <a:t>Bowman, Dolle, &amp; Takahashi (2019).</a:t>
            </a:r>
            <a:endParaRPr lang="en-US" dirty="0">
              <a:solidFill>
                <a:schemeClr val="accent3"/>
              </a:solidFill>
            </a:endParaRPr>
          </a:p>
        </p:txBody>
      </p:sp>
      <p:sp>
        <p:nvSpPr>
          <p:cNvPr id="2" name="Slide Number Placeholder 1">
            <a:extLst>
              <a:ext uri="{FF2B5EF4-FFF2-40B4-BE49-F238E27FC236}">
                <a16:creationId xmlns:a16="http://schemas.microsoft.com/office/drawing/2014/main" id="{D72B5F07-A031-41F2-B0C5-A74F27A7F3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66</a:t>
            </a:fld>
            <a:endParaRPr lang="en"/>
          </a:p>
        </p:txBody>
      </p:sp>
    </p:spTree>
    <p:extLst>
      <p:ext uri="{BB962C8B-B14F-4D97-AF65-F5344CB8AC3E}">
        <p14:creationId xmlns:p14="http://schemas.microsoft.com/office/powerpoint/2010/main" val="9976333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56DA05-654F-4F06-BF1D-D3F9BC4C1E70}"/>
              </a:ext>
            </a:extLst>
          </p:cNvPr>
          <p:cNvSpPr>
            <a:spLocks noGrp="1"/>
          </p:cNvSpPr>
          <p:nvPr>
            <p:ph type="body" idx="1"/>
          </p:nvPr>
        </p:nvSpPr>
        <p:spPr/>
        <p:txBody>
          <a:bodyPr/>
          <a:lstStyle/>
          <a:p>
            <a:r>
              <a:rPr lang="en-US" dirty="0"/>
              <a:t>How might a theory of improvement help you focus your improvement work?</a:t>
            </a:r>
          </a:p>
          <a:p>
            <a:pPr>
              <a:spcBef>
                <a:spcPts val="0"/>
              </a:spcBef>
            </a:pPr>
            <a:endParaRPr lang="en-US" dirty="0"/>
          </a:p>
          <a:p>
            <a:pPr>
              <a:spcBef>
                <a:spcPts val="0"/>
              </a:spcBef>
            </a:pPr>
            <a:r>
              <a:rPr lang="en-US" dirty="0"/>
              <a:t>How might a theory of improvement be useful in your communication with staff and teachers?</a:t>
            </a:r>
          </a:p>
        </p:txBody>
      </p:sp>
      <p:sp>
        <p:nvSpPr>
          <p:cNvPr id="3" name="Title 2">
            <a:extLst>
              <a:ext uri="{FF2B5EF4-FFF2-40B4-BE49-F238E27FC236}">
                <a16:creationId xmlns:a16="http://schemas.microsoft.com/office/drawing/2014/main" id="{EF349451-8018-4277-8EB9-F3B60E200D51}"/>
              </a:ext>
            </a:extLst>
          </p:cNvPr>
          <p:cNvSpPr>
            <a:spLocks noGrp="1"/>
          </p:cNvSpPr>
          <p:nvPr>
            <p:ph type="title"/>
          </p:nvPr>
        </p:nvSpPr>
        <p:spPr/>
        <p:txBody>
          <a:bodyPr/>
          <a:lstStyle/>
          <a:p>
            <a:r>
              <a:rPr lang="en-US" dirty="0"/>
              <a:t>Self-reflection</a:t>
            </a:r>
          </a:p>
        </p:txBody>
      </p:sp>
      <p:pic>
        <p:nvPicPr>
          <p:cNvPr id="5" name="Google Shape;344;p53" descr="Icon&#10;&#10;Description automatically generated">
            <a:extLst>
              <a:ext uri="{FF2B5EF4-FFF2-40B4-BE49-F238E27FC236}">
                <a16:creationId xmlns:a16="http://schemas.microsoft.com/office/drawing/2014/main" id="{04FCB9BB-FDBF-47EC-8E96-43B1CAC9EADE}"/>
              </a:ext>
            </a:extLst>
          </p:cNvPr>
          <p:cNvPicPr preferRelativeResize="0"/>
          <p:nvPr/>
        </p:nvPicPr>
        <p:blipFill>
          <a:blip r:embed="rId3"/>
          <a:stretch>
            <a:fillRect/>
          </a:stretch>
        </p:blipFill>
        <p:spPr>
          <a:xfrm>
            <a:off x="7053146" y="109321"/>
            <a:ext cx="1838087" cy="1598336"/>
          </a:xfrm>
          <a:prstGeom prst="rect">
            <a:avLst/>
          </a:prstGeom>
          <a:noFill/>
          <a:ln>
            <a:noFill/>
          </a:ln>
        </p:spPr>
      </p:pic>
      <p:sp>
        <p:nvSpPr>
          <p:cNvPr id="4" name="Slide Number Placeholder 3">
            <a:extLst>
              <a:ext uri="{FF2B5EF4-FFF2-40B4-BE49-F238E27FC236}">
                <a16:creationId xmlns:a16="http://schemas.microsoft.com/office/drawing/2014/main" id="{33C5A43B-1F22-45BD-8017-95FD5F70C9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67</a:t>
            </a:fld>
            <a:endParaRPr lang="en"/>
          </a:p>
        </p:txBody>
      </p:sp>
    </p:spTree>
    <p:extLst>
      <p:ext uri="{BB962C8B-B14F-4D97-AF65-F5344CB8AC3E}">
        <p14:creationId xmlns:p14="http://schemas.microsoft.com/office/powerpoint/2010/main" val="24726819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90"/>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Next steps</a:t>
            </a:r>
            <a:endParaRPr dirty="0"/>
          </a:p>
        </p:txBody>
      </p:sp>
      <p:sp>
        <p:nvSpPr>
          <p:cNvPr id="2" name="Slide Number Placeholder 1">
            <a:extLst>
              <a:ext uri="{FF2B5EF4-FFF2-40B4-BE49-F238E27FC236}">
                <a16:creationId xmlns:a16="http://schemas.microsoft.com/office/drawing/2014/main" id="{87958A93-66F0-48EF-80EF-81C1F5AFE8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68</a:t>
            </a:fld>
            <a:endParaRPr lang="en"/>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4" name="Google Shape;654;p91"/>
          <p:cNvSpPr txBox="1">
            <a:spLocks noGrp="1"/>
          </p:cNvSpPr>
          <p:nvPr>
            <p:ph type="body" idx="1"/>
          </p:nvPr>
        </p:nvSpPr>
        <p:spPr>
          <a:xfrm>
            <a:off x="628650" y="961929"/>
            <a:ext cx="8192621" cy="3565638"/>
          </a:xfrm>
          <a:prstGeom prst="rect">
            <a:avLst/>
          </a:prstGeom>
        </p:spPr>
        <p:txBody>
          <a:bodyPr spcFirstLastPara="1" wrap="square" lIns="0" tIns="34275" rIns="68575" bIns="34275" anchor="t" anchorCtr="0">
            <a:noAutofit/>
          </a:bodyPr>
          <a:lstStyle/>
          <a:p>
            <a:pPr marL="0" lvl="0" indent="0" algn="l" rtl="0">
              <a:spcBef>
                <a:spcPts val="800"/>
              </a:spcBef>
              <a:spcAft>
                <a:spcPts val="0"/>
              </a:spcAft>
              <a:buNone/>
            </a:pPr>
            <a:r>
              <a:rPr lang="en" dirty="0">
                <a:ea typeface="Calibri"/>
                <a:sym typeface="Calibri"/>
              </a:rPr>
              <a:t>During this module, our learning targets were to …</a:t>
            </a:r>
            <a:endParaRPr lang="en-US" dirty="0">
              <a:ea typeface="Calibri"/>
            </a:endParaRPr>
          </a:p>
          <a:p>
            <a:pPr>
              <a:lnSpc>
                <a:spcPct val="100000"/>
              </a:lnSpc>
            </a:pPr>
            <a:r>
              <a:rPr lang="en" b="0" dirty="0">
                <a:ea typeface="Calibri"/>
                <a:sym typeface="Calibri"/>
              </a:rPr>
              <a:t>Learn about systems and how you can impact system improvement.</a:t>
            </a:r>
            <a:endParaRPr b="0" dirty="0">
              <a:ea typeface="Calibri"/>
            </a:endParaRPr>
          </a:p>
          <a:p>
            <a:pPr marL="914400" lvl="0" indent="-355600" algn="l" rtl="0">
              <a:lnSpc>
                <a:spcPct val="100000"/>
              </a:lnSpc>
              <a:spcBef>
                <a:spcPts val="400"/>
              </a:spcBef>
              <a:spcAft>
                <a:spcPts val="0"/>
              </a:spcAft>
              <a:buClr>
                <a:srgbClr val="888888"/>
              </a:buClr>
              <a:buSzPts val="2000"/>
              <a:buFont typeface="Calibri"/>
              <a:buChar char="❏"/>
            </a:pPr>
            <a:r>
              <a:rPr lang="en" b="0" dirty="0">
                <a:ea typeface="Calibri"/>
                <a:sym typeface="Calibri"/>
              </a:rPr>
              <a:t>Definition of a system.</a:t>
            </a:r>
          </a:p>
          <a:p>
            <a:pPr marL="914400" indent="-355600">
              <a:lnSpc>
                <a:spcPct val="100000"/>
              </a:lnSpc>
              <a:spcBef>
                <a:spcPts val="400"/>
              </a:spcBef>
              <a:buClr>
                <a:srgbClr val="888888"/>
              </a:buClr>
              <a:buSzPts val="2000"/>
              <a:buFont typeface="Calibri"/>
              <a:buChar char="❏"/>
            </a:pPr>
            <a:r>
              <a:rPr lang="en-US" b="0" dirty="0">
                <a:ea typeface="Calibri"/>
                <a:sym typeface="Calibri"/>
              </a:rPr>
              <a:t>Seeing the system.</a:t>
            </a:r>
            <a:endParaRPr b="0" dirty="0">
              <a:ea typeface="Calibri"/>
            </a:endParaRPr>
          </a:p>
          <a:p>
            <a:pPr marL="0" lvl="0" indent="0" algn="l" rtl="0">
              <a:lnSpc>
                <a:spcPct val="100000"/>
              </a:lnSpc>
              <a:spcBef>
                <a:spcPts val="1000"/>
              </a:spcBef>
              <a:spcAft>
                <a:spcPts val="0"/>
              </a:spcAft>
              <a:buNone/>
            </a:pPr>
            <a:r>
              <a:rPr lang="en" b="0" dirty="0">
                <a:sym typeface="Calibri"/>
              </a:rPr>
              <a:t>Understand the role of equity in systems improvement work.</a:t>
            </a:r>
            <a:endParaRPr b="0" dirty="0"/>
          </a:p>
          <a:p>
            <a:pPr marL="914400" lvl="0" indent="-336550" algn="l" rtl="0">
              <a:spcBef>
                <a:spcPts val="400"/>
              </a:spcBef>
              <a:spcAft>
                <a:spcPts val="0"/>
              </a:spcAft>
              <a:buClr>
                <a:srgbClr val="888888"/>
              </a:buClr>
              <a:buSzPts val="1700"/>
              <a:buFont typeface="Calibri"/>
              <a:buChar char="❏"/>
            </a:pPr>
            <a:r>
              <a:rPr lang="en" b="0" dirty="0">
                <a:sym typeface="Calibri"/>
              </a:rPr>
              <a:t>Surfacing inequities.</a:t>
            </a:r>
          </a:p>
          <a:p>
            <a:pPr marL="914400" indent="-336550">
              <a:spcBef>
                <a:spcPts val="400"/>
              </a:spcBef>
              <a:buClr>
                <a:srgbClr val="888888"/>
              </a:buClr>
              <a:buSzPts val="1700"/>
              <a:buFont typeface="Calibri"/>
              <a:buChar char="❏"/>
            </a:pPr>
            <a:r>
              <a:rPr lang="en-US" b="0" dirty="0">
                <a:sym typeface="Calibri"/>
              </a:rPr>
              <a:t>How systems improve.</a:t>
            </a:r>
            <a:endParaRPr b="0" dirty="0"/>
          </a:p>
          <a:p>
            <a:pPr>
              <a:lnSpc>
                <a:spcPct val="100000"/>
              </a:lnSpc>
            </a:pPr>
            <a:r>
              <a:rPr lang="en-US" b="0" dirty="0">
                <a:sym typeface="Calibri"/>
              </a:rPr>
              <a:t>Begin to develop a theory of improvement for your work</a:t>
            </a:r>
            <a:r>
              <a:rPr lang="en" b="0" dirty="0">
                <a:ea typeface="Calibri"/>
                <a:sym typeface="Calibri"/>
              </a:rPr>
              <a:t>.</a:t>
            </a:r>
            <a:endParaRPr b="0" dirty="0">
              <a:ea typeface="Calibri"/>
            </a:endParaRPr>
          </a:p>
          <a:p>
            <a:pPr marL="914400" lvl="0" indent="-355600" algn="l" rtl="0">
              <a:lnSpc>
                <a:spcPct val="100000"/>
              </a:lnSpc>
              <a:spcBef>
                <a:spcPts val="400"/>
              </a:spcBef>
              <a:spcAft>
                <a:spcPts val="0"/>
              </a:spcAft>
              <a:buClr>
                <a:srgbClr val="888888"/>
              </a:buClr>
              <a:buSzPts val="2000"/>
              <a:buFont typeface="Calibri"/>
              <a:buChar char="❏"/>
            </a:pPr>
            <a:r>
              <a:rPr lang="en-US" b="0" dirty="0">
                <a:ea typeface="Calibri"/>
                <a:sym typeface="Calibri"/>
              </a:rPr>
              <a:t>Theory of improvement.</a:t>
            </a:r>
            <a:endParaRPr b="0" dirty="0">
              <a:ea typeface="Calibri"/>
              <a:sym typeface="Calibri"/>
            </a:endParaRPr>
          </a:p>
          <a:p>
            <a:pPr marL="0" lvl="0" indent="0" algn="l" rtl="0">
              <a:spcBef>
                <a:spcPts val="1000"/>
              </a:spcBef>
              <a:spcAft>
                <a:spcPts val="500"/>
              </a:spcAft>
              <a:buNone/>
            </a:pPr>
            <a:endParaRPr sz="1700" dirty="0">
              <a:solidFill>
                <a:schemeClr val="dk2"/>
              </a:solidFill>
            </a:endParaRPr>
          </a:p>
        </p:txBody>
      </p:sp>
      <p:sp>
        <p:nvSpPr>
          <p:cNvPr id="653" name="Google Shape;653;p91"/>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Module review</a:t>
            </a:r>
            <a:endParaRPr dirty="0"/>
          </a:p>
        </p:txBody>
      </p:sp>
      <p:sp>
        <p:nvSpPr>
          <p:cNvPr id="2" name="Slide Number Placeholder 1">
            <a:extLst>
              <a:ext uri="{FF2B5EF4-FFF2-40B4-BE49-F238E27FC236}">
                <a16:creationId xmlns:a16="http://schemas.microsoft.com/office/drawing/2014/main" id="{89A2F7AD-F2B6-455D-91F5-9C8BCB3E3F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69</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7D453-317A-004D-B037-FF1B6B77F296}"/>
              </a:ext>
            </a:extLst>
          </p:cNvPr>
          <p:cNvSpPr>
            <a:spLocks noGrp="1"/>
          </p:cNvSpPr>
          <p:nvPr>
            <p:ph type="title"/>
          </p:nvPr>
        </p:nvSpPr>
        <p:spPr>
          <a:xfrm>
            <a:off x="628650" y="273844"/>
            <a:ext cx="7886700" cy="994200"/>
          </a:xfrm>
        </p:spPr>
        <p:txBody>
          <a:bodyPr/>
          <a:lstStyle/>
          <a:p>
            <a:r>
              <a:rPr lang="en-US" dirty="0"/>
              <a:t>Improvement questions</a:t>
            </a:r>
          </a:p>
        </p:txBody>
      </p:sp>
      <p:sp>
        <p:nvSpPr>
          <p:cNvPr id="4" name="Google Shape;197;p34">
            <a:extLst>
              <a:ext uri="{FF2B5EF4-FFF2-40B4-BE49-F238E27FC236}">
                <a16:creationId xmlns:a16="http://schemas.microsoft.com/office/drawing/2014/main" id="{7EC6D49D-EECD-B64A-87DB-8E1EDF4242FA}"/>
              </a:ext>
            </a:extLst>
          </p:cNvPr>
          <p:cNvSpPr txBox="1"/>
          <p:nvPr/>
        </p:nvSpPr>
        <p:spPr>
          <a:xfrm>
            <a:off x="812801" y="4471604"/>
            <a:ext cx="5334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 sz="1000" dirty="0">
              <a:solidFill>
                <a:srgbClr val="44546A"/>
              </a:solidFill>
              <a:latin typeface="+mn-lt"/>
              <a:ea typeface="Calibri"/>
              <a:cs typeface="Calibri"/>
            </a:endParaRPr>
          </a:p>
        </p:txBody>
      </p:sp>
      <p:sp>
        <p:nvSpPr>
          <p:cNvPr id="8" name="Text Placeholder 2">
            <a:extLst>
              <a:ext uri="{FF2B5EF4-FFF2-40B4-BE49-F238E27FC236}">
                <a16:creationId xmlns:a16="http://schemas.microsoft.com/office/drawing/2014/main" id="{4B207D02-D90C-CC42-8376-B90C5E9653B3}"/>
              </a:ext>
            </a:extLst>
          </p:cNvPr>
          <p:cNvSpPr txBox="1">
            <a:spLocks/>
          </p:cNvSpPr>
          <p:nvPr/>
        </p:nvSpPr>
        <p:spPr>
          <a:xfrm>
            <a:off x="812801" y="1986441"/>
            <a:ext cx="6164824"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1. What is the problem we are trying to solve?</a:t>
            </a:r>
          </a:p>
        </p:txBody>
      </p:sp>
      <p:sp>
        <p:nvSpPr>
          <p:cNvPr id="9" name="Text Placeholder 2">
            <a:extLst>
              <a:ext uri="{FF2B5EF4-FFF2-40B4-BE49-F238E27FC236}">
                <a16:creationId xmlns:a16="http://schemas.microsoft.com/office/drawing/2014/main" id="{27FF1B24-A4FD-7441-961C-F7ED13B7BEC4}"/>
              </a:ext>
            </a:extLst>
          </p:cNvPr>
          <p:cNvSpPr txBox="1">
            <a:spLocks/>
          </p:cNvSpPr>
          <p:nvPr/>
        </p:nvSpPr>
        <p:spPr>
          <a:xfrm>
            <a:off x="812801" y="2748182"/>
            <a:ext cx="6164824"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2. What might we change or introduce and why?</a:t>
            </a:r>
          </a:p>
        </p:txBody>
      </p:sp>
      <p:sp>
        <p:nvSpPr>
          <p:cNvPr id="10" name="Text Placeholder 2">
            <a:extLst>
              <a:ext uri="{FF2B5EF4-FFF2-40B4-BE49-F238E27FC236}">
                <a16:creationId xmlns:a16="http://schemas.microsoft.com/office/drawing/2014/main" id="{13B4E2C2-8BA2-9A42-BE84-E768E278538E}"/>
              </a:ext>
            </a:extLst>
          </p:cNvPr>
          <p:cNvSpPr txBox="1">
            <a:spLocks/>
          </p:cNvSpPr>
          <p:nvPr/>
        </p:nvSpPr>
        <p:spPr>
          <a:xfrm>
            <a:off x="812801" y="3459641"/>
            <a:ext cx="6164824"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3. How will we test and build confidence in our changes?</a:t>
            </a:r>
          </a:p>
        </p:txBody>
      </p:sp>
      <p:sp>
        <p:nvSpPr>
          <p:cNvPr id="14" name="Text Placeholder 2">
            <a:extLst>
              <a:ext uri="{FF2B5EF4-FFF2-40B4-BE49-F238E27FC236}">
                <a16:creationId xmlns:a16="http://schemas.microsoft.com/office/drawing/2014/main" id="{72AE3A85-B0E1-4D2B-8F8B-24E93CB52056}"/>
              </a:ext>
            </a:extLst>
          </p:cNvPr>
          <p:cNvSpPr>
            <a:spLocks noGrp="1"/>
          </p:cNvSpPr>
          <p:nvPr>
            <p:ph type="body" idx="1"/>
          </p:nvPr>
        </p:nvSpPr>
        <p:spPr>
          <a:xfrm>
            <a:off x="628650" y="1072405"/>
            <a:ext cx="7886700" cy="3263400"/>
          </a:xfrm>
        </p:spPr>
        <p:txBody>
          <a:bodyPr/>
          <a:lstStyle/>
          <a:p>
            <a:pPr marL="228600"/>
            <a:r>
              <a:rPr lang="en-US" dirty="0"/>
              <a:t>We have four key improvement questions to </a:t>
            </a:r>
            <a:br>
              <a:rPr lang="en-US" dirty="0"/>
            </a:br>
            <a:r>
              <a:rPr lang="en-US" dirty="0"/>
              <a:t>improve our work: </a:t>
            </a:r>
          </a:p>
        </p:txBody>
      </p:sp>
      <p:grpSp>
        <p:nvGrpSpPr>
          <p:cNvPr id="15" name="Group 14">
            <a:extLst>
              <a:ext uri="{FF2B5EF4-FFF2-40B4-BE49-F238E27FC236}">
                <a16:creationId xmlns:a16="http://schemas.microsoft.com/office/drawing/2014/main" id="{BFD77DC4-137A-489E-8DBC-E4DEE34A2E5A}"/>
              </a:ext>
            </a:extLst>
          </p:cNvPr>
          <p:cNvGrpSpPr/>
          <p:nvPr/>
        </p:nvGrpSpPr>
        <p:grpSpPr>
          <a:xfrm>
            <a:off x="812799" y="1931992"/>
            <a:ext cx="6007101" cy="2391113"/>
            <a:chOff x="812799" y="1931992"/>
            <a:chExt cx="6007101" cy="2391113"/>
          </a:xfrm>
        </p:grpSpPr>
        <p:sp>
          <p:nvSpPr>
            <p:cNvPr id="16" name="Rectangle 15">
              <a:extLst>
                <a:ext uri="{FF2B5EF4-FFF2-40B4-BE49-F238E27FC236}">
                  <a16:creationId xmlns:a16="http://schemas.microsoft.com/office/drawing/2014/main" id="{A2359CC2-3DAE-4CA3-B498-702930B8F0CD}"/>
                </a:ext>
              </a:extLst>
            </p:cNvPr>
            <p:cNvSpPr/>
            <p:nvPr/>
          </p:nvSpPr>
          <p:spPr>
            <a:xfrm>
              <a:off x="812799" y="1931992"/>
              <a:ext cx="6007101" cy="549543"/>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87A9649-213D-4116-9768-D7A7AAC1712F}"/>
                </a:ext>
              </a:extLst>
            </p:cNvPr>
            <p:cNvSpPr/>
            <p:nvPr/>
          </p:nvSpPr>
          <p:spPr>
            <a:xfrm>
              <a:off x="812799" y="2542352"/>
              <a:ext cx="6007101" cy="549543"/>
            </a:xfrm>
            <a:prstGeom prst="rect">
              <a:avLst/>
            </a:prstGeom>
            <a:solidFill>
              <a:srgbClr val="7030A0">
                <a:alpha val="83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9E45256-B35C-4A81-9B37-C46F17F8149C}"/>
                </a:ext>
              </a:extLst>
            </p:cNvPr>
            <p:cNvSpPr/>
            <p:nvPr/>
          </p:nvSpPr>
          <p:spPr>
            <a:xfrm>
              <a:off x="812799" y="3160307"/>
              <a:ext cx="6007101" cy="549543"/>
            </a:xfrm>
            <a:prstGeom prst="rect">
              <a:avLst/>
            </a:prstGeom>
            <a:solidFill>
              <a:srgbClr val="7030A0">
                <a:alpha val="57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8CBCA89A-DFA6-4FC3-9496-5D65E7C4544A}"/>
                </a:ext>
              </a:extLst>
            </p:cNvPr>
            <p:cNvSpPr txBox="1">
              <a:spLocks/>
            </p:cNvSpPr>
            <p:nvPr/>
          </p:nvSpPr>
          <p:spPr>
            <a:xfrm>
              <a:off x="812801" y="1992809"/>
              <a:ext cx="4695591"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1. What are our priority needs?</a:t>
              </a:r>
            </a:p>
          </p:txBody>
        </p:sp>
        <p:sp>
          <p:nvSpPr>
            <p:cNvPr id="20" name="Text Placeholder 2">
              <a:extLst>
                <a:ext uri="{FF2B5EF4-FFF2-40B4-BE49-F238E27FC236}">
                  <a16:creationId xmlns:a16="http://schemas.microsoft.com/office/drawing/2014/main" id="{143BBA3D-1A33-447B-94BB-76BE3E015107}"/>
                </a:ext>
              </a:extLst>
            </p:cNvPr>
            <p:cNvSpPr txBox="1">
              <a:spLocks/>
            </p:cNvSpPr>
            <p:nvPr/>
          </p:nvSpPr>
          <p:spPr>
            <a:xfrm>
              <a:off x="812801" y="2585364"/>
              <a:ext cx="4695591"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2. What is the problem we are trying to solve?</a:t>
              </a:r>
            </a:p>
          </p:txBody>
        </p:sp>
        <p:sp>
          <p:nvSpPr>
            <p:cNvPr id="21" name="Text Placeholder 2">
              <a:extLst>
                <a:ext uri="{FF2B5EF4-FFF2-40B4-BE49-F238E27FC236}">
                  <a16:creationId xmlns:a16="http://schemas.microsoft.com/office/drawing/2014/main" id="{06AB709E-8912-43F4-A55D-DF40B531A581}"/>
                </a:ext>
              </a:extLst>
            </p:cNvPr>
            <p:cNvSpPr txBox="1">
              <a:spLocks/>
            </p:cNvSpPr>
            <p:nvPr/>
          </p:nvSpPr>
          <p:spPr>
            <a:xfrm>
              <a:off x="812801" y="3194779"/>
              <a:ext cx="5753099"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3. What might we change or introduce, and why?</a:t>
              </a:r>
            </a:p>
          </p:txBody>
        </p:sp>
        <p:sp>
          <p:nvSpPr>
            <p:cNvPr id="22" name="Rectangle 21">
              <a:extLst>
                <a:ext uri="{FF2B5EF4-FFF2-40B4-BE49-F238E27FC236}">
                  <a16:creationId xmlns:a16="http://schemas.microsoft.com/office/drawing/2014/main" id="{56909567-7C9D-42C3-84F6-1F9BEF2ABC1E}"/>
                </a:ext>
              </a:extLst>
            </p:cNvPr>
            <p:cNvSpPr/>
            <p:nvPr/>
          </p:nvSpPr>
          <p:spPr>
            <a:xfrm>
              <a:off x="812799" y="3773562"/>
              <a:ext cx="6007101" cy="549543"/>
            </a:xfrm>
            <a:prstGeom prst="rect">
              <a:avLst/>
            </a:prstGeom>
            <a:solidFill>
              <a:srgbClr val="7030A0">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C395DAFE-138B-4268-AAA8-096380F958DA}"/>
                </a:ext>
              </a:extLst>
            </p:cNvPr>
            <p:cNvSpPr txBox="1">
              <a:spLocks/>
            </p:cNvSpPr>
            <p:nvPr/>
          </p:nvSpPr>
          <p:spPr>
            <a:xfrm>
              <a:off x="812799" y="3809211"/>
              <a:ext cx="5664199"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4. How will we test and build confidence in our changes?</a:t>
              </a:r>
            </a:p>
          </p:txBody>
        </p:sp>
      </p:grpSp>
      <p:sp>
        <p:nvSpPr>
          <p:cNvPr id="24" name="Slide Number Placeholder 1">
            <a:extLst>
              <a:ext uri="{FF2B5EF4-FFF2-40B4-BE49-F238E27FC236}">
                <a16:creationId xmlns:a16="http://schemas.microsoft.com/office/drawing/2014/main" id="{E2F195C1-F6B3-4F69-A516-62A39D7E9069}"/>
              </a:ext>
            </a:extLst>
          </p:cNvPr>
          <p:cNvSpPr>
            <a:spLocks noGrp="1"/>
          </p:cNvSpPr>
          <p:nvPr>
            <p:ph type="sldNum" idx="12"/>
          </p:nvPr>
        </p:nvSpPr>
        <p:spPr>
          <a:xfrm>
            <a:off x="8696227" y="136922"/>
            <a:ext cx="388200" cy="273900"/>
          </a:xfrm>
        </p:spPr>
        <p:txBody>
          <a:bodyPr/>
          <a:lstStyle/>
          <a:p>
            <a:pPr marL="0" lvl="0" indent="0" algn="r" rtl="0">
              <a:spcBef>
                <a:spcPts val="0"/>
              </a:spcBef>
              <a:spcAft>
                <a:spcPts val="0"/>
              </a:spcAft>
              <a:buNone/>
            </a:pPr>
            <a:fld id="{00000000-1234-1234-1234-123412341234}" type="slidenum">
              <a:rPr lang="en" smtClean="0"/>
              <a:t>7</a:t>
            </a:fld>
            <a:endParaRPr lang="en" dirty="0"/>
          </a:p>
        </p:txBody>
      </p:sp>
      <p:sp>
        <p:nvSpPr>
          <p:cNvPr id="25" name="Google Shape;197;p34">
            <a:extLst>
              <a:ext uri="{FF2B5EF4-FFF2-40B4-BE49-F238E27FC236}">
                <a16:creationId xmlns:a16="http://schemas.microsoft.com/office/drawing/2014/main" id="{4BF5B367-3C88-40DE-8FC8-3D93CDA0E81C}"/>
              </a:ext>
            </a:extLst>
          </p:cNvPr>
          <p:cNvSpPr txBox="1"/>
          <p:nvPr/>
        </p:nvSpPr>
        <p:spPr>
          <a:xfrm>
            <a:off x="812801" y="4471604"/>
            <a:ext cx="533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000" dirty="0">
                <a:solidFill>
                  <a:srgbClr val="888888"/>
                </a:solidFill>
                <a:latin typeface="+mn-lt"/>
                <a:ea typeface="Calibri"/>
                <a:cs typeface="Calibri"/>
                <a:sym typeface="Calibri"/>
              </a:rPr>
              <a:t>Source: Adapted from </a:t>
            </a:r>
            <a:r>
              <a:rPr lang="en" sz="1000" dirty="0">
                <a:solidFill>
                  <a:srgbClr val="888888"/>
                </a:solidFill>
                <a:latin typeface="+mn-lt"/>
                <a:ea typeface="Calibri"/>
                <a:sym typeface="Calibri"/>
              </a:rPr>
              <a:t>Langley (2009)</a:t>
            </a:r>
            <a:r>
              <a:rPr lang="en" sz="1000" dirty="0">
                <a:solidFill>
                  <a:srgbClr val="888888"/>
                </a:solidFill>
                <a:latin typeface="+mn-lt"/>
                <a:ea typeface="Calibri"/>
                <a:cs typeface="Calibri"/>
                <a:sym typeface="Calibri"/>
              </a:rPr>
              <a:t>.</a:t>
            </a:r>
            <a:endParaRPr sz="1000" dirty="0">
              <a:solidFill>
                <a:srgbClr val="888888"/>
              </a:solidFill>
              <a:latin typeface="+mn-lt"/>
              <a:ea typeface="Calibri"/>
              <a:cs typeface="Calibri"/>
              <a:sym typeface="Calibri"/>
            </a:endParaRPr>
          </a:p>
        </p:txBody>
      </p:sp>
    </p:spTree>
    <p:extLst>
      <p:ext uri="{BB962C8B-B14F-4D97-AF65-F5344CB8AC3E}">
        <p14:creationId xmlns:p14="http://schemas.microsoft.com/office/powerpoint/2010/main" val="6027709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60" name="Google Shape;660;p92"/>
          <p:cNvSpPr txBox="1">
            <a:spLocks noGrp="1"/>
          </p:cNvSpPr>
          <p:nvPr>
            <p:ph type="body" idx="1"/>
          </p:nvPr>
        </p:nvSpPr>
        <p:spPr>
          <a:prstGeom prst="rect">
            <a:avLst/>
          </a:prstGeom>
        </p:spPr>
        <p:txBody>
          <a:bodyPr spcFirstLastPara="1" wrap="square" lIns="0" tIns="34275" rIns="68575" bIns="34275" anchor="t" anchorCtr="0">
            <a:noAutofit/>
          </a:bodyPr>
          <a:lstStyle/>
          <a:p>
            <a:pPr marL="461963" lvl="0" indent="-233363">
              <a:buFont typeface="Arial" panose="020B0604020202020204" pitchFamily="34" charset="0"/>
              <a:buChar char="•"/>
            </a:pPr>
            <a:r>
              <a:rPr lang="en" dirty="0">
                <a:sym typeface="Calibri"/>
              </a:rPr>
              <a:t>Use the processes shared to begin to investigate your system and start to identify areas of need.</a:t>
            </a:r>
            <a:endParaRPr dirty="0">
              <a:sym typeface="Calibri"/>
            </a:endParaRPr>
          </a:p>
          <a:p>
            <a:pPr marL="461963" lvl="0" indent="-233363">
              <a:buFont typeface="Arial" panose="020B0604020202020204" pitchFamily="34" charset="0"/>
              <a:buChar char="•"/>
            </a:pPr>
            <a:r>
              <a:rPr lang="en" dirty="0">
                <a:sym typeface="Calibri"/>
              </a:rPr>
              <a:t>Meet with school leadership to understand their priorities.</a:t>
            </a:r>
            <a:endParaRPr dirty="0">
              <a:sym typeface="Calibri"/>
            </a:endParaRPr>
          </a:p>
          <a:p>
            <a:pPr marL="461963" lvl="0" indent="-233363">
              <a:buFont typeface="Arial" panose="020B0604020202020204" pitchFamily="34" charset="0"/>
              <a:buChar char="•"/>
            </a:pPr>
            <a:r>
              <a:rPr lang="en" dirty="0">
                <a:sym typeface="Calibri"/>
              </a:rPr>
              <a:t>Work with the school leaders to identify focus areas for the school and/or team you will be working with.</a:t>
            </a:r>
          </a:p>
          <a:p>
            <a:pPr marL="461645" indent="-233045">
              <a:buFont typeface="Arial" panose="020B0604020202020204" pitchFamily="34" charset="0"/>
              <a:buChar char="•"/>
            </a:pPr>
            <a:r>
              <a:rPr lang="en" dirty="0">
                <a:sym typeface="Calibri"/>
              </a:rPr>
              <a:t>Bonus reading: </a:t>
            </a:r>
            <a:r>
              <a:rPr lang="en-US" b="0" i="1" dirty="0">
                <a:sym typeface="Calibri"/>
                <a:hlinkClick r:id="rId3"/>
              </a:rPr>
              <a:t>Now is the time for teachers to use data-based inquiry cycles</a:t>
            </a:r>
            <a:endParaRPr lang="en-US" b="0" i="1" dirty="0"/>
          </a:p>
          <a:p>
            <a:pPr marL="228600" lvl="0"/>
            <a:endParaRPr dirty="0">
              <a:sym typeface="Calibri"/>
            </a:endParaRPr>
          </a:p>
          <a:p>
            <a:pPr marL="0" lvl="0" indent="0" algn="l" rtl="0">
              <a:spcBef>
                <a:spcPts val="1000"/>
              </a:spcBef>
              <a:spcAft>
                <a:spcPts val="500"/>
              </a:spcAft>
              <a:buNone/>
            </a:pPr>
            <a:endParaRPr sz="2000" dirty="0">
              <a:solidFill>
                <a:schemeClr val="dk2"/>
              </a:solidFill>
              <a:latin typeface="Calibri"/>
              <a:ea typeface="Calibri"/>
              <a:cs typeface="Calibri"/>
              <a:sym typeface="Calibri"/>
            </a:endParaRPr>
          </a:p>
        </p:txBody>
      </p:sp>
      <p:sp>
        <p:nvSpPr>
          <p:cNvPr id="659" name="Google Shape;659;p92"/>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Action period for Module 2</a:t>
            </a:r>
            <a:endParaRPr dirty="0"/>
          </a:p>
        </p:txBody>
      </p:sp>
      <p:sp>
        <p:nvSpPr>
          <p:cNvPr id="2" name="Slide Number Placeholder 1">
            <a:extLst>
              <a:ext uri="{FF2B5EF4-FFF2-40B4-BE49-F238E27FC236}">
                <a16:creationId xmlns:a16="http://schemas.microsoft.com/office/drawing/2014/main" id="{FD0F4FC6-EC27-42FD-BAF2-64278390FA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70</a:t>
            </a:fld>
            <a:endParaRPr lang="en"/>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6" name="Google Shape;666;p93"/>
          <p:cNvSpPr txBox="1">
            <a:spLocks noGrp="1"/>
          </p:cNvSpPr>
          <p:nvPr>
            <p:ph type="body" idx="1"/>
          </p:nvPr>
        </p:nvSpPr>
        <p:spPr>
          <a:prstGeom prst="rect">
            <a:avLst/>
          </a:prstGeom>
        </p:spPr>
        <p:txBody>
          <a:bodyPr spcFirstLastPara="1" wrap="square" lIns="0" tIns="34275" rIns="68575" bIns="34275" anchor="t" anchorCtr="0">
            <a:noAutofit/>
          </a:bodyPr>
          <a:lstStyle/>
          <a:p>
            <a:pPr lvl="0"/>
            <a:r>
              <a:rPr lang="en" dirty="0">
                <a:sym typeface="Calibri"/>
              </a:rPr>
              <a:t>Share: </a:t>
            </a:r>
            <a:endParaRPr dirty="0">
              <a:sym typeface="Calibri"/>
            </a:endParaRPr>
          </a:p>
          <a:p>
            <a:pPr lvl="0"/>
            <a:r>
              <a:rPr lang="en" b="0" dirty="0">
                <a:sym typeface="Calibri"/>
              </a:rPr>
              <a:t>What are you thinking about focusing on next to continue this work?</a:t>
            </a:r>
            <a:endParaRPr b="0" dirty="0">
              <a:sym typeface="Calibri"/>
            </a:endParaRPr>
          </a:p>
          <a:p>
            <a:pPr lvl="0">
              <a:spcAft>
                <a:spcPts val="800"/>
              </a:spcAft>
            </a:pPr>
            <a:endParaRPr lang="en" sz="2000" b="0" dirty="0">
              <a:solidFill>
                <a:srgbClr val="44546A"/>
              </a:solidFill>
              <a:latin typeface="Calibri"/>
              <a:cs typeface="Calibri"/>
            </a:endParaRPr>
          </a:p>
        </p:txBody>
      </p:sp>
      <p:sp>
        <p:nvSpPr>
          <p:cNvPr id="665" name="Google Shape;665;p93"/>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Closing reflection</a:t>
            </a:r>
            <a:endParaRPr dirty="0"/>
          </a:p>
        </p:txBody>
      </p:sp>
      <p:pic>
        <p:nvPicPr>
          <p:cNvPr id="667" name="Google Shape;667;p93"/>
          <p:cNvPicPr preferRelativeResize="0"/>
          <p:nvPr/>
        </p:nvPicPr>
        <p:blipFill>
          <a:blip r:embed="rId3">
            <a:alphaModFix/>
          </a:blip>
          <a:stretch>
            <a:fillRect/>
          </a:stretch>
        </p:blipFill>
        <p:spPr>
          <a:xfrm>
            <a:off x="7478346" y="320550"/>
            <a:ext cx="1123078" cy="994200"/>
          </a:xfrm>
          <a:prstGeom prst="rect">
            <a:avLst/>
          </a:prstGeom>
          <a:noFill/>
          <a:ln>
            <a:noFill/>
          </a:ln>
        </p:spPr>
      </p:pic>
      <p:sp>
        <p:nvSpPr>
          <p:cNvPr id="2" name="Slide Number Placeholder 1">
            <a:extLst>
              <a:ext uri="{FF2B5EF4-FFF2-40B4-BE49-F238E27FC236}">
                <a16:creationId xmlns:a16="http://schemas.microsoft.com/office/drawing/2014/main" id="{24AD4458-7610-40F1-8438-0912C62035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71</a:t>
            </a:fld>
            <a:endParaRPr lang="en"/>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7FAAC-2988-484E-A5E4-78FF0300A453}"/>
              </a:ext>
            </a:extLst>
          </p:cNvPr>
          <p:cNvSpPr>
            <a:spLocks noGrp="1"/>
          </p:cNvSpPr>
          <p:nvPr>
            <p:ph type="body" idx="1"/>
          </p:nvPr>
        </p:nvSpPr>
        <p:spPr>
          <a:xfrm>
            <a:off x="628650" y="704037"/>
            <a:ext cx="6761767" cy="3491446"/>
          </a:xfrm>
        </p:spPr>
        <p:txBody>
          <a:bodyPr/>
          <a:lstStyle/>
          <a:p>
            <a:r>
              <a:rPr lang="en-US" sz="800" b="0" dirty="0" err="1"/>
              <a:t>Anaissie</a:t>
            </a:r>
            <a:r>
              <a:rPr lang="en-US" sz="800" b="0" dirty="0"/>
              <a:t>, T., Cary, V., Clifford, D., Malarkey, T., &amp; Wise, S. (2021, June 7). Creative Commons Equity-centered design framework. Stanford </a:t>
            </a:r>
            <a:r>
              <a:rPr lang="en-US" sz="800" b="0" dirty="0" err="1"/>
              <a:t>d.school</a:t>
            </a:r>
            <a:r>
              <a:rPr lang="en-US" sz="800" b="0" dirty="0"/>
              <a:t>. Retrieved December 17, 2021, from </a:t>
            </a:r>
            <a:r>
              <a:rPr lang="en-US" sz="800" b="0" dirty="0">
                <a:hlinkClick r:id="rId2"/>
              </a:rPr>
              <a:t>https://dschool.stanford.edu/resources/equity-centered-design-framework</a:t>
            </a:r>
            <a:r>
              <a:rPr lang="en-US" sz="800" b="0" dirty="0"/>
              <a:t> </a:t>
            </a:r>
          </a:p>
          <a:p>
            <a:r>
              <a:rPr lang="en-US" sz="800" b="0" dirty="0"/>
              <a:t>Barth, R. (2002). The culture builder. </a:t>
            </a:r>
            <a:r>
              <a:rPr lang="en-US" sz="800" b="0" i="1" dirty="0"/>
              <a:t>Educational Leadership, 59</a:t>
            </a:r>
            <a:r>
              <a:rPr lang="en-US" sz="800" b="0" dirty="0"/>
              <a:t>(8), 6–11. Retrieved December 28, 2021, from </a:t>
            </a:r>
            <a:r>
              <a:rPr lang="en-US" sz="800" b="0" dirty="0">
                <a:hlinkClick r:id="rId3"/>
              </a:rPr>
              <a:t>https://www.ascd.org/el/articles/the-culture-builder</a:t>
            </a:r>
            <a:endParaRPr lang="en-US" sz="800" b="0" dirty="0"/>
          </a:p>
          <a:p>
            <a:r>
              <a:rPr lang="en-US" sz="800" b="0" dirty="0"/>
              <a:t>Bay Area Coalition for Equitable Schools (</a:t>
            </a:r>
            <a:r>
              <a:rPr lang="en-US" sz="800" b="0" dirty="0" err="1"/>
              <a:t>BayCES</a:t>
            </a:r>
            <a:r>
              <a:rPr lang="en-US" sz="800" b="0" dirty="0"/>
              <a:t>). (2004). A guide to data-based inquiry: Using the cycle to drive learning and change for equity. </a:t>
            </a:r>
            <a:r>
              <a:rPr lang="en-US" sz="800" b="0" dirty="0" err="1"/>
              <a:t>BayCES</a:t>
            </a:r>
            <a:r>
              <a:rPr lang="en-US" sz="800" b="0" dirty="0"/>
              <a:t>, Oakland, CA.</a:t>
            </a:r>
            <a:endParaRPr lang="en-US" sz="800" dirty="0"/>
          </a:p>
          <a:p>
            <a:pPr>
              <a:spcBef>
                <a:spcPts val="600"/>
              </a:spcBef>
            </a:pPr>
            <a:r>
              <a:rPr lang="en-US" sz="800" b="0" dirty="0"/>
              <a:t>Boston Consulting Group (2014). </a:t>
            </a:r>
            <a:r>
              <a:rPr lang="en-US" sz="800" b="0" i="1" dirty="0"/>
              <a:t>Teachers know best: Teachers’ views on professional development</a:t>
            </a:r>
            <a:r>
              <a:rPr lang="en-US" sz="800" b="0" dirty="0"/>
              <a:t>. Seattle, WA: Bill and Melinda Gates Foundation.</a:t>
            </a:r>
            <a:endParaRPr lang="en-US" sz="800" dirty="0"/>
          </a:p>
          <a:p>
            <a:pPr>
              <a:spcBef>
                <a:spcPts val="600"/>
              </a:spcBef>
            </a:pPr>
            <a:r>
              <a:rPr lang="en-US" sz="800" b="0" dirty="0"/>
              <a:t>Both, T., &amp; </a:t>
            </a:r>
            <a:r>
              <a:rPr lang="en-US" sz="800" b="0" dirty="0" err="1"/>
              <a:t>Baggereor</a:t>
            </a:r>
            <a:r>
              <a:rPr lang="en-US" sz="800" b="0" dirty="0"/>
              <a:t>, D. (2020, April 30). </a:t>
            </a:r>
            <a:r>
              <a:rPr lang="en-US" sz="800" b="0" i="1" dirty="0"/>
              <a:t>Design thinking bootcamp bootleg</a:t>
            </a:r>
            <a:r>
              <a:rPr lang="en-US" sz="800" b="0" dirty="0"/>
              <a:t>. Stanford, CA: Stanford </a:t>
            </a:r>
            <a:r>
              <a:rPr lang="en-US" sz="800" b="0" dirty="0" err="1"/>
              <a:t>d.school</a:t>
            </a:r>
            <a:r>
              <a:rPr lang="en-US" sz="800" b="0" dirty="0"/>
              <a:t>. </a:t>
            </a:r>
            <a:r>
              <a:rPr lang="en-US" sz="800" b="0" u="sng" dirty="0">
                <a:hlinkClick r:id="rId4"/>
              </a:rPr>
              <a:t>https://dschool.stanford.edu/resources/the-bootcamp-bootleg</a:t>
            </a:r>
            <a:endParaRPr lang="en-US" sz="800" b="0" dirty="0"/>
          </a:p>
          <a:p>
            <a:pPr>
              <a:spcBef>
                <a:spcPts val="600"/>
              </a:spcBef>
            </a:pPr>
            <a:r>
              <a:rPr lang="en-US" sz="800" b="0" dirty="0"/>
              <a:t>Bowman, A. (2011). </a:t>
            </a:r>
            <a:r>
              <a:rPr lang="en-US" sz="800" b="0" i="1" dirty="0"/>
              <a:t>Sphere of success </a:t>
            </a:r>
            <a:r>
              <a:rPr lang="en-US" sz="800" b="0" dirty="0"/>
              <a:t>[Activity]. National Equity Project, Oakland, CA.</a:t>
            </a:r>
            <a:endParaRPr lang="en-US" sz="800" dirty="0"/>
          </a:p>
          <a:p>
            <a:pPr>
              <a:spcBef>
                <a:spcPts val="600"/>
              </a:spcBef>
            </a:pPr>
            <a:r>
              <a:rPr lang="en-US" sz="800" b="0" dirty="0"/>
              <a:t>Bowman, A. (2012). </a:t>
            </a:r>
            <a:r>
              <a:rPr lang="en-US" sz="800" b="0" i="1" dirty="0"/>
              <a:t>Things people say </a:t>
            </a:r>
            <a:r>
              <a:rPr lang="en-US" sz="800" b="0" dirty="0"/>
              <a:t>[Activity]. Alliance Learning Solutions. </a:t>
            </a:r>
          </a:p>
          <a:p>
            <a:pPr>
              <a:spcBef>
                <a:spcPts val="600"/>
              </a:spcBef>
            </a:pPr>
            <a:r>
              <a:rPr lang="en-US" sz="800" b="0" dirty="0"/>
              <a:t>Bowman, A., </a:t>
            </a:r>
            <a:r>
              <a:rPr lang="en-US" sz="800" b="0" dirty="0" err="1"/>
              <a:t>Dolle</a:t>
            </a:r>
            <a:r>
              <a:rPr lang="en-US" sz="800" b="0" dirty="0"/>
              <a:t>, J., &amp; Takahashi, S. </a:t>
            </a:r>
            <a:r>
              <a:rPr lang="en" sz="800" b="0" dirty="0"/>
              <a:t>(2019</a:t>
            </a:r>
            <a:r>
              <a:rPr lang="en-US" sz="800" b="0" dirty="0"/>
              <a:t>). </a:t>
            </a:r>
            <a:r>
              <a:rPr lang="en-US" sz="800" b="0" i="1" dirty="0"/>
              <a:t>I</a:t>
            </a:r>
            <a:r>
              <a:rPr lang="en" sz="800" b="0" i="1" dirty="0"/>
              <a:t>mprovement Science Institute </a:t>
            </a:r>
            <a:r>
              <a:rPr lang="en" sz="800" b="0" dirty="0"/>
              <a:t>[Presentation]. San Francisco, CA: WestEd.</a:t>
            </a:r>
            <a:endParaRPr lang="en-US" sz="800" b="0" dirty="0"/>
          </a:p>
          <a:p>
            <a:pPr>
              <a:spcBef>
                <a:spcPts val="600"/>
              </a:spcBef>
            </a:pPr>
            <a:r>
              <a:rPr lang="en-US" sz="800" b="0" dirty="0"/>
              <a:t>Bryk, A., Gomez, L. M., </a:t>
            </a:r>
            <a:r>
              <a:rPr lang="en-US" sz="800" b="0" dirty="0" err="1"/>
              <a:t>Grunow</a:t>
            </a:r>
            <a:r>
              <a:rPr lang="en-US" sz="800" b="0" dirty="0"/>
              <a:t>, A., &amp; LeMahieu, P. G. (2015). </a:t>
            </a:r>
            <a:r>
              <a:rPr lang="en-US" sz="800" b="0" i="1" dirty="0"/>
              <a:t>Learning to improve: How America’s schools can get better at getting better</a:t>
            </a:r>
            <a:r>
              <a:rPr lang="en-US" sz="800" b="0" dirty="0"/>
              <a:t>. Cambridge, MA: Harvard Education Press.</a:t>
            </a:r>
            <a:endParaRPr lang="en-US" sz="800" dirty="0"/>
          </a:p>
          <a:p>
            <a:pPr>
              <a:spcBef>
                <a:spcPts val="600"/>
              </a:spcBef>
            </a:pPr>
            <a:r>
              <a:rPr lang="en-US" sz="800" b="0" dirty="0"/>
              <a:t>Bryk, A., Sebring, P. B., Allensworth, E., </a:t>
            </a:r>
            <a:r>
              <a:rPr lang="en-US" sz="800" b="0" dirty="0" err="1"/>
              <a:t>Luppescu</a:t>
            </a:r>
            <a:r>
              <a:rPr lang="en-US" sz="800" b="0" dirty="0"/>
              <a:t>, S., &amp; Easton, J. Q. (2010). </a:t>
            </a:r>
            <a:r>
              <a:rPr lang="en-US" sz="800" b="0" i="1" dirty="0"/>
              <a:t>Organizing schools for improvement: Lessons from Chicago</a:t>
            </a:r>
            <a:r>
              <a:rPr lang="en-US" sz="800" b="0" dirty="0"/>
              <a:t>. Chicago, IL: University of Chicago Press.</a:t>
            </a:r>
            <a:endParaRPr lang="en-US" sz="800" dirty="0"/>
          </a:p>
          <a:p>
            <a:pPr>
              <a:spcBef>
                <a:spcPts val="600"/>
              </a:spcBef>
            </a:pPr>
            <a:r>
              <a:rPr lang="en" sz="800" b="0" dirty="0"/>
              <a:t>Carnegie Foundation for the Advancement of Teaching, </a:t>
            </a:r>
            <a:r>
              <a:rPr lang="en" sz="800" b="0" dirty="0">
                <a:hlinkClick r:id="rId5"/>
              </a:rPr>
              <a:t>https://www.carnegiefoundation.org</a:t>
            </a:r>
            <a:r>
              <a:rPr lang="en" sz="800" b="0" dirty="0"/>
              <a:t>, retrieved April 22, 2021.</a:t>
            </a:r>
          </a:p>
          <a:p>
            <a:pPr>
              <a:spcBef>
                <a:spcPts val="600"/>
              </a:spcBef>
            </a:pPr>
            <a:r>
              <a:rPr lang="en" sz="800" b="0" dirty="0"/>
              <a:t>Center on School Turnaround. (2017). </a:t>
            </a:r>
            <a:r>
              <a:rPr lang="en" sz="800" b="0" i="1" dirty="0"/>
              <a:t>Four domains for rapid school improvement: A systems framework. </a:t>
            </a:r>
            <a:r>
              <a:rPr lang="en" sz="800" b="0" dirty="0"/>
              <a:t>San Francisco, CA: The Center for School Turnaround at WestEd.</a:t>
            </a:r>
            <a:endParaRPr lang="en-US" sz="800" dirty="0"/>
          </a:p>
          <a:p>
            <a:pPr>
              <a:spcBef>
                <a:spcPts val="600"/>
              </a:spcBef>
            </a:pPr>
            <a:r>
              <a:rPr lang="en-US" sz="800" b="0" dirty="0"/>
              <a:t>Council of Chief State School Officers. (2013, April). </a:t>
            </a:r>
            <a:r>
              <a:rPr lang="en-US" sz="800" b="0" i="1" dirty="0" err="1"/>
              <a:t>InTASC</a:t>
            </a:r>
            <a:r>
              <a:rPr lang="en-US" sz="800" b="0" i="1" dirty="0"/>
              <a:t> Model Core Teaching Standards and Learning Progressions for Teachers 1.0: A resource for ongoing teacher development</a:t>
            </a:r>
            <a:r>
              <a:rPr lang="en-US" sz="800" b="0" dirty="0"/>
              <a:t>. Washington, DC: CCSSO.</a:t>
            </a:r>
            <a:endParaRPr lang="en-US" sz="800" dirty="0"/>
          </a:p>
          <a:p>
            <a:r>
              <a:rPr lang="en-US" sz="800" b="0" dirty="0" err="1"/>
              <a:t>Cristol</a:t>
            </a:r>
            <a:r>
              <a:rPr lang="en-US" sz="800" b="0" dirty="0"/>
              <a:t>, K., &amp; Ramsey, B. S. (2014). </a:t>
            </a:r>
            <a:r>
              <a:rPr lang="en-US" sz="800" b="0" i="1" dirty="0"/>
              <a:t>Common Core in the districts: An early look at early implementers</a:t>
            </a:r>
            <a:r>
              <a:rPr lang="en-US" sz="800" b="0" dirty="0"/>
              <a:t>. Washington, DC: Thomas Fordham   Institute.</a:t>
            </a:r>
          </a:p>
          <a:p>
            <a:endParaRPr lang="en-US" sz="800" b="0" dirty="0"/>
          </a:p>
        </p:txBody>
      </p:sp>
      <p:sp>
        <p:nvSpPr>
          <p:cNvPr id="3" name="Slide Number Placeholder 2">
            <a:extLst>
              <a:ext uri="{FF2B5EF4-FFF2-40B4-BE49-F238E27FC236}">
                <a16:creationId xmlns:a16="http://schemas.microsoft.com/office/drawing/2014/main" id="{9AD8BC7C-D939-46FA-B517-5E13D07E3D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72</a:t>
            </a:fld>
            <a:endParaRPr lang="en" dirty="0"/>
          </a:p>
        </p:txBody>
      </p:sp>
      <p:sp>
        <p:nvSpPr>
          <p:cNvPr id="4" name="Title 3">
            <a:extLst>
              <a:ext uri="{FF2B5EF4-FFF2-40B4-BE49-F238E27FC236}">
                <a16:creationId xmlns:a16="http://schemas.microsoft.com/office/drawing/2014/main" id="{19D3CC71-5CAC-482E-8A87-EEBBB1EA9D50}"/>
              </a:ext>
            </a:extLst>
          </p:cNvPr>
          <p:cNvSpPr>
            <a:spLocks noGrp="1"/>
          </p:cNvSpPr>
          <p:nvPr>
            <p:ph type="title"/>
          </p:nvPr>
        </p:nvSpPr>
        <p:spPr>
          <a:xfrm>
            <a:off x="628650" y="222191"/>
            <a:ext cx="7886700" cy="481846"/>
          </a:xfrm>
        </p:spPr>
        <p:txBody>
          <a:bodyPr/>
          <a:lstStyle/>
          <a:p>
            <a:r>
              <a:rPr lang="en-US" sz="2000" dirty="0"/>
              <a:t>References</a:t>
            </a:r>
          </a:p>
        </p:txBody>
      </p:sp>
    </p:spTree>
    <p:extLst>
      <p:ext uri="{BB962C8B-B14F-4D97-AF65-F5344CB8AC3E}">
        <p14:creationId xmlns:p14="http://schemas.microsoft.com/office/powerpoint/2010/main" val="8725896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7FAAC-2988-484E-A5E4-78FF0300A453}"/>
              </a:ext>
            </a:extLst>
          </p:cNvPr>
          <p:cNvSpPr>
            <a:spLocks noGrp="1"/>
          </p:cNvSpPr>
          <p:nvPr>
            <p:ph type="body" idx="1"/>
          </p:nvPr>
        </p:nvSpPr>
        <p:spPr>
          <a:xfrm>
            <a:off x="628650" y="972978"/>
            <a:ext cx="6761767" cy="3491446"/>
          </a:xfrm>
        </p:spPr>
        <p:txBody>
          <a:bodyPr/>
          <a:lstStyle/>
          <a:p>
            <a:pPr>
              <a:spcBef>
                <a:spcPts val="600"/>
              </a:spcBef>
            </a:pPr>
            <a:r>
              <a:rPr lang="en-US" sz="800" b="0" dirty="0"/>
              <a:t>Dana, N. F. (2014). </a:t>
            </a:r>
            <a:r>
              <a:rPr lang="en-US" sz="800" b="0" i="1" dirty="0"/>
              <a:t>The reflective educator's guide to classroom research: Learning to teach and teaching to learn through practitioner             inquiry</a:t>
            </a:r>
            <a:r>
              <a:rPr lang="en-US" sz="800" b="0" dirty="0"/>
              <a:t>. Thousand Oaks, CA: Corwin Press. </a:t>
            </a:r>
            <a:endParaRPr lang="en-US" sz="800" dirty="0"/>
          </a:p>
          <a:p>
            <a:pPr>
              <a:spcBef>
                <a:spcPts val="600"/>
              </a:spcBef>
            </a:pPr>
            <a:r>
              <a:rPr lang="en-US" sz="800" b="0" dirty="0" err="1"/>
              <a:t>Dechurch</a:t>
            </a:r>
            <a:r>
              <a:rPr lang="en-US" sz="800" b="0" dirty="0"/>
              <a:t>, L., Mesmer-Magnus, J., &amp; Doty, D. (2013). Moving beyond relationship and task conflict: Toward a process-state perspective. </a:t>
            </a:r>
            <a:r>
              <a:rPr lang="en-US" sz="800" b="0" i="1" dirty="0"/>
              <a:t>Journal of Applied Psychology, 98</a:t>
            </a:r>
            <a:r>
              <a:rPr lang="en-US" sz="800" b="0" dirty="0"/>
              <a:t>(4), 559–578. </a:t>
            </a:r>
            <a:r>
              <a:rPr lang="en-US" sz="800" b="0" dirty="0">
                <a:hlinkClick r:id="rId2"/>
              </a:rPr>
              <a:t>https://doi.org/10.1037/a0032896</a:t>
            </a:r>
            <a:endParaRPr lang="en-US" sz="800" b="0" dirty="0"/>
          </a:p>
          <a:p>
            <a:pPr>
              <a:spcBef>
                <a:spcPts val="600"/>
              </a:spcBef>
            </a:pPr>
            <a:r>
              <a:rPr lang="en-US" sz="800" b="0" dirty="0"/>
              <a:t>Desimone, L., Smith, T. M., &amp; Ueno, K. (2006, April). Are teachers who need sustained, content-focused professional development getting it? An administrator’s dilemma. </a:t>
            </a:r>
            <a:r>
              <a:rPr lang="en-US" sz="800" b="0" i="1" dirty="0"/>
              <a:t>Educational Administration Quarterly, 42</a:t>
            </a:r>
            <a:r>
              <a:rPr lang="en-US" sz="800" b="0" dirty="0"/>
              <a:t>(2), 179–215.</a:t>
            </a:r>
          </a:p>
          <a:p>
            <a:pPr>
              <a:spcBef>
                <a:spcPts val="600"/>
              </a:spcBef>
            </a:pPr>
            <a:r>
              <a:rPr lang="en-US" sz="800" b="0" dirty="0"/>
              <a:t>Desimone, L. M. (2009, April 1). Improving impact studies of teachers’ professional development: Toward better conceptualizations and measures. </a:t>
            </a:r>
            <a:r>
              <a:rPr lang="en-US" sz="800" b="0" i="1" dirty="0"/>
              <a:t>Educational Researcher, 38</a:t>
            </a:r>
            <a:r>
              <a:rPr lang="en-US" sz="800" b="0" dirty="0"/>
              <a:t>(3), 181–199. </a:t>
            </a:r>
            <a:r>
              <a:rPr lang="en-US" sz="800" b="0" dirty="0">
                <a:hlinkClick r:id="rId3"/>
              </a:rPr>
              <a:t>https://journals.sagepub.com/stoken/rbtfl/hYeKyHG/tlbNA/full</a:t>
            </a:r>
            <a:endParaRPr lang="en-US" sz="800" b="0" dirty="0"/>
          </a:p>
          <a:p>
            <a:pPr>
              <a:spcBef>
                <a:spcPts val="600"/>
              </a:spcBef>
            </a:pPr>
            <a:r>
              <a:rPr lang="en-US" sz="800" b="0" dirty="0" err="1"/>
              <a:t>Ermeling</a:t>
            </a:r>
            <a:r>
              <a:rPr lang="en-US" sz="800" b="0" dirty="0"/>
              <a:t>, B. A. (2009, February 2). Tracing the effects of teacher inquiry on classroom practice. </a:t>
            </a:r>
            <a:r>
              <a:rPr lang="en-US" sz="800" b="0" i="1" dirty="0"/>
              <a:t>Teaching and Teacher Education, 26</a:t>
            </a:r>
            <a:r>
              <a:rPr lang="en-US" sz="800" b="0" dirty="0"/>
              <a:t>(3), 377–388. </a:t>
            </a:r>
            <a:r>
              <a:rPr lang="en-US" sz="800" b="0" dirty="0">
                <a:hlinkClick r:id="rId4"/>
              </a:rPr>
              <a:t>https://doi.org/10.1016/j.tate.2009.02.019</a:t>
            </a:r>
            <a:endParaRPr lang="en-US" sz="800" dirty="0"/>
          </a:p>
          <a:p>
            <a:pPr>
              <a:spcBef>
                <a:spcPts val="0"/>
              </a:spcBef>
            </a:pPr>
            <a:endParaRPr lang="en-US" sz="800" b="0" dirty="0"/>
          </a:p>
          <a:p>
            <a:pPr>
              <a:spcBef>
                <a:spcPts val="0"/>
              </a:spcBef>
            </a:pPr>
            <a:r>
              <a:rPr lang="en-US" sz="800" b="0" dirty="0"/>
              <a:t>Fong, P. (2020, December). Now is the time for teachers to use data-based inquiry cycles. </a:t>
            </a:r>
            <a:r>
              <a:rPr lang="en-US" sz="800" b="0" i="1" dirty="0"/>
              <a:t>Insights &amp; Impact</a:t>
            </a:r>
            <a:r>
              <a:rPr lang="en-US" sz="800" b="0" dirty="0"/>
              <a:t>. REL West at WestEd. Retrieved December 28, 2021, from </a:t>
            </a:r>
            <a:r>
              <a:rPr lang="en-US" sz="800" b="0" dirty="0">
                <a:hlinkClick r:id="rId5"/>
              </a:rPr>
              <a:t>https://www.wested.org/wested-insights/rel-west-data-based-inquiry-cycles/#</a:t>
            </a:r>
            <a:r>
              <a:rPr lang="en-US" sz="800" b="0" dirty="0"/>
              <a:t>.</a:t>
            </a:r>
          </a:p>
          <a:p>
            <a:pPr>
              <a:spcBef>
                <a:spcPts val="0"/>
              </a:spcBef>
            </a:pPr>
            <a:endParaRPr lang="en-US" sz="800" b="0" dirty="0"/>
          </a:p>
          <a:p>
            <a:pPr>
              <a:spcBef>
                <a:spcPts val="0"/>
              </a:spcBef>
            </a:pP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Graham, S., Bollinger, A., Booth Olson, C., </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D’Aoust</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 C., MacArthur, C., McCutchen, D., &amp; </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Olinghouse</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 N. (2012). </a:t>
            </a:r>
            <a:r>
              <a:rPr lang="en-US" sz="800" b="0" i="1"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Teaching elementary school students to be effective writers: A practice guide </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(NCEE 2012- 4058). Washington, DC: National Center for Education Evaluation and Regional Assistance, Institute of Education Sciences, U.S. Department of Education. Retrieved from http://</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ies.ed.gov</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ncee</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 </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wwc</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publications_reviews.aspx#pubsearch</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b="0" dirty="0">
              <a:solidFill>
                <a:schemeClr val="accent3"/>
              </a:solidFill>
            </a:endParaRPr>
          </a:p>
          <a:p>
            <a:pPr>
              <a:spcBef>
                <a:spcPts val="0"/>
              </a:spcBef>
            </a:pPr>
            <a:endParaRPr lang="en-US" sz="800" b="0"/>
          </a:p>
          <a:p>
            <a:pPr>
              <a:spcBef>
                <a:spcPts val="0"/>
              </a:spcBef>
            </a:pPr>
            <a:r>
              <a:rPr lang="en-US" sz="800" b="0"/>
              <a:t>Grossman</a:t>
            </a:r>
            <a:r>
              <a:rPr lang="en-US" sz="800" b="0" dirty="0"/>
              <a:t>, P., Loeb, S., Cohen, J., </a:t>
            </a:r>
            <a:r>
              <a:rPr lang="en-US" sz="800" b="0" dirty="0" err="1"/>
              <a:t>Hammerness</a:t>
            </a:r>
            <a:r>
              <a:rPr lang="en-US" sz="800" b="0" dirty="0"/>
              <a:t>, K., Wyckoff, J., Boyd, D., et al. (2010). </a:t>
            </a:r>
            <a:r>
              <a:rPr lang="en-US" sz="800" b="0" i="1" dirty="0"/>
              <a:t>Measure for measure: The relationship between measures of instructional practice in middle school English language arts and teachers’ value-added scores</a:t>
            </a:r>
            <a:r>
              <a:rPr lang="en-US" sz="800" b="0" dirty="0"/>
              <a:t>. Cambridge, MA: National Bureau of Economic Research.</a:t>
            </a:r>
            <a:endParaRPr lang="en-US" sz="800" dirty="0"/>
          </a:p>
          <a:p>
            <a:pPr>
              <a:spcBef>
                <a:spcPts val="0"/>
              </a:spcBef>
            </a:pPr>
            <a:endParaRPr lang="en-US" sz="800" b="0" dirty="0"/>
          </a:p>
          <a:p>
            <a:pPr>
              <a:spcBef>
                <a:spcPts val="0"/>
              </a:spcBef>
            </a:pPr>
            <a:r>
              <a:rPr lang="en-US" sz="800" b="0" dirty="0" err="1"/>
              <a:t>Gunrow</a:t>
            </a:r>
            <a:r>
              <a:rPr lang="en-US" sz="800" b="0" dirty="0"/>
              <a:t>, A, &amp; Park, S. (2017). Creative Commons Improvement Science Coaching [Presentation]. Licensed by C.C. BY-NC-SA.</a:t>
            </a:r>
            <a:endParaRPr lang="en-US" sz="800" dirty="0"/>
          </a:p>
          <a:p>
            <a:pPr>
              <a:spcBef>
                <a:spcPts val="0"/>
              </a:spcBef>
            </a:pPr>
            <a:endParaRPr lang="en-US" sz="800" b="0" dirty="0"/>
          </a:p>
          <a:p>
            <a:pPr>
              <a:spcBef>
                <a:spcPts val="0"/>
              </a:spcBef>
            </a:pPr>
            <a:r>
              <a:rPr lang="en-US" sz="800" b="0" dirty="0" err="1"/>
              <a:t>Gürdür</a:t>
            </a:r>
            <a:r>
              <a:rPr lang="en-US" sz="800" b="0" dirty="0"/>
              <a:t>, D., &amp; </a:t>
            </a:r>
            <a:r>
              <a:rPr lang="en-US" sz="800" b="0" dirty="0" err="1"/>
              <a:t>Törngren</a:t>
            </a:r>
            <a:r>
              <a:rPr lang="en-US" sz="800" b="0" dirty="0"/>
              <a:t>, M. (2018). </a:t>
            </a:r>
            <a:r>
              <a:rPr lang="en-US" sz="800" b="0" i="1" dirty="0"/>
              <a:t>Visual analytics for cyber-physical systems development: Blending design thinking and systems thinking</a:t>
            </a:r>
            <a:r>
              <a:rPr lang="en-US" sz="800" b="0" dirty="0"/>
              <a:t>. Stockholm, Sweden: </a:t>
            </a:r>
            <a:r>
              <a:rPr lang="en-US" sz="800" b="0" dirty="0" err="1"/>
              <a:t>NordDesign</a:t>
            </a:r>
            <a:r>
              <a:rPr lang="en-US" sz="800" b="0" dirty="0"/>
              <a:t>, Department of Machine Design, KTH Royal Institute of Technology.</a:t>
            </a:r>
          </a:p>
          <a:p>
            <a:pPr>
              <a:spcBef>
                <a:spcPts val="0"/>
              </a:spcBef>
            </a:pPr>
            <a:endParaRPr lang="en-US" sz="800" b="0" dirty="0"/>
          </a:p>
          <a:p>
            <a:pPr>
              <a:spcBef>
                <a:spcPts val="0"/>
              </a:spcBef>
            </a:pPr>
            <a:r>
              <a:rPr lang="en-US" sz="800" b="0" dirty="0"/>
              <a:t>Hamilton, L., Halverson, R., Jackson, S., </a:t>
            </a:r>
            <a:r>
              <a:rPr lang="en-US" sz="800" b="0" dirty="0" err="1"/>
              <a:t>Mandinach</a:t>
            </a:r>
            <a:r>
              <a:rPr lang="en-US" sz="800" b="0" dirty="0"/>
              <a:t>, E., </a:t>
            </a:r>
            <a:r>
              <a:rPr lang="en-US" sz="800" b="0" dirty="0" err="1"/>
              <a:t>Supovitz</a:t>
            </a:r>
            <a:r>
              <a:rPr lang="en-US" sz="800" b="0" dirty="0"/>
              <a:t>, J., &amp; Wayman, J. (2009). </a:t>
            </a:r>
            <a:r>
              <a:rPr lang="en-US" sz="800" b="0" i="1" dirty="0"/>
              <a:t>Using student achievement data to support instructional decision making</a:t>
            </a:r>
            <a:r>
              <a:rPr lang="en-US" sz="800" b="0" dirty="0"/>
              <a:t> (NCEE 2009-4067). Washington, DC: National Center for Education Evaluation and Regional Assistance, Institute of Education Sciences, U.S. Department of Education. Retrieved from </a:t>
            </a:r>
            <a:r>
              <a:rPr lang="en-US" sz="800" b="0" dirty="0">
                <a:hlinkClick r:id="rId6"/>
              </a:rPr>
              <a:t>https://ies.ed.gov/ncee/wwc/PracticeGuide/12</a:t>
            </a:r>
            <a:endParaRPr lang="en-US" sz="800" b="0" dirty="0"/>
          </a:p>
          <a:p>
            <a:pPr>
              <a:spcBef>
                <a:spcPts val="0"/>
              </a:spcBef>
            </a:pPr>
            <a:endParaRPr lang="en-US" sz="800" b="0" dirty="0"/>
          </a:p>
          <a:p>
            <a:pPr>
              <a:spcBef>
                <a:spcPts val="0"/>
              </a:spcBef>
            </a:pPr>
            <a:r>
              <a:rPr lang="en-US" sz="800" b="0" dirty="0"/>
              <a:t>Heckman, J. (2017, February 6). The Achievement Gap starts at birth. The Heckman Equation. Retrieved September 15, 2021, from </a:t>
            </a:r>
            <a:r>
              <a:rPr lang="en-US" sz="800" b="0" dirty="0">
                <a:hlinkClick r:id="rId7"/>
              </a:rPr>
              <a:t>https://heckmanequation.org/resource/starts-at-birth/ </a:t>
            </a:r>
            <a:endParaRPr lang="en-US" sz="800" dirty="0"/>
          </a:p>
        </p:txBody>
      </p:sp>
      <p:sp>
        <p:nvSpPr>
          <p:cNvPr id="3" name="Slide Number Placeholder 2">
            <a:extLst>
              <a:ext uri="{FF2B5EF4-FFF2-40B4-BE49-F238E27FC236}">
                <a16:creationId xmlns:a16="http://schemas.microsoft.com/office/drawing/2014/main" id="{9AD8BC7C-D939-46FA-B517-5E13D07E3D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73</a:t>
            </a:fld>
            <a:endParaRPr lang="en" dirty="0"/>
          </a:p>
        </p:txBody>
      </p:sp>
      <p:sp>
        <p:nvSpPr>
          <p:cNvPr id="4" name="Title 3">
            <a:extLst>
              <a:ext uri="{FF2B5EF4-FFF2-40B4-BE49-F238E27FC236}">
                <a16:creationId xmlns:a16="http://schemas.microsoft.com/office/drawing/2014/main" id="{19D3CC71-5CAC-482E-8A87-EEBBB1EA9D50}"/>
              </a:ext>
            </a:extLst>
          </p:cNvPr>
          <p:cNvSpPr>
            <a:spLocks noGrp="1"/>
          </p:cNvSpPr>
          <p:nvPr>
            <p:ph type="title"/>
          </p:nvPr>
        </p:nvSpPr>
        <p:spPr>
          <a:xfrm>
            <a:off x="628650" y="95319"/>
            <a:ext cx="7886700" cy="994200"/>
          </a:xfrm>
        </p:spPr>
        <p:txBody>
          <a:bodyPr/>
          <a:lstStyle/>
          <a:p>
            <a:r>
              <a:rPr lang="en-US" sz="2000" dirty="0"/>
              <a:t>References</a:t>
            </a:r>
          </a:p>
        </p:txBody>
      </p:sp>
    </p:spTree>
    <p:extLst>
      <p:ext uri="{BB962C8B-B14F-4D97-AF65-F5344CB8AC3E}">
        <p14:creationId xmlns:p14="http://schemas.microsoft.com/office/powerpoint/2010/main" val="18174692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7FAAC-2988-484E-A5E4-78FF0300A453}"/>
              </a:ext>
            </a:extLst>
          </p:cNvPr>
          <p:cNvSpPr>
            <a:spLocks noGrp="1"/>
          </p:cNvSpPr>
          <p:nvPr>
            <p:ph type="body" idx="1"/>
          </p:nvPr>
        </p:nvSpPr>
        <p:spPr>
          <a:xfrm>
            <a:off x="628650" y="793683"/>
            <a:ext cx="6761767" cy="3162441"/>
          </a:xfrm>
        </p:spPr>
        <p:txBody>
          <a:bodyPr/>
          <a:lstStyle/>
          <a:p>
            <a:r>
              <a:rPr lang="en-US" sz="800" b="0" dirty="0"/>
              <a:t>Hough, H. J., </a:t>
            </a:r>
            <a:r>
              <a:rPr lang="en-US" sz="800" b="0" dirty="0" err="1"/>
              <a:t>Kerbow</a:t>
            </a:r>
            <a:r>
              <a:rPr lang="en-US" sz="800" b="0" dirty="0"/>
              <a:t>, D., Bryk, A., Pinnell, G. S., Rodgers, E., Dexter, E., et al. (2012). Assessing teacher practice and development: The case of comprehensive literacy instruction. </a:t>
            </a:r>
            <a:r>
              <a:rPr lang="en-US" sz="800" b="0" i="1" dirty="0"/>
              <a:t>School Effectiveness and School Improvement: An International Journal of Research, Policy and Practice 24</a:t>
            </a:r>
            <a:r>
              <a:rPr lang="en-US" sz="800" b="0" dirty="0"/>
              <a:t>(4). </a:t>
            </a:r>
            <a:r>
              <a:rPr lang="en-US" sz="800" b="0" dirty="0">
                <a:hlinkClick r:id="rId2"/>
              </a:rPr>
              <a:t>https://doi.org/10.1080/09243453.2012.731004</a:t>
            </a:r>
            <a:endParaRPr lang="en-US" sz="800" dirty="0"/>
          </a:p>
          <a:p>
            <a:r>
              <a:rPr lang="en-US" sz="800" b="0" dirty="0"/>
              <a:t>Hough, H., Willis, J., </a:t>
            </a:r>
            <a:r>
              <a:rPr lang="en-US" sz="800" b="0" dirty="0" err="1"/>
              <a:t>Gunrow</a:t>
            </a:r>
            <a:r>
              <a:rPr lang="en-US" sz="800" b="0" dirty="0"/>
              <a:t>, A., Krausen, K.., Kwon, S., et al. (2017, November). </a:t>
            </a:r>
            <a:r>
              <a:rPr lang="en-US" sz="800" b="0" i="1" dirty="0"/>
              <a:t>Continuous improvement in practice</a:t>
            </a:r>
            <a:r>
              <a:rPr lang="en-US" sz="800" b="0" dirty="0"/>
              <a:t>. Policy Analysis for California Education. </a:t>
            </a:r>
            <a:r>
              <a:rPr lang="en-US" sz="800" b="0" dirty="0">
                <a:hlinkClick r:id="rId3"/>
              </a:rPr>
              <a:t>https://www.edpolicyinca.org/publications/continuous-improvement-practice</a:t>
            </a:r>
            <a:endParaRPr lang="en-US" sz="800" dirty="0"/>
          </a:p>
          <a:p>
            <a:r>
              <a:rPr lang="en-US" sz="800" b="0" dirty="0"/>
              <a:t>Kana, J., Kramer, M., &amp; Senge, P. (2021, July 8). </a:t>
            </a:r>
            <a:r>
              <a:rPr lang="en-US" sz="800" b="0" i="1" dirty="0"/>
              <a:t>The water of systems change</a:t>
            </a:r>
            <a:r>
              <a:rPr lang="en-US" sz="800" b="0" dirty="0"/>
              <a:t>. FSG. Retrieved December 17, 2021, from </a:t>
            </a:r>
            <a:r>
              <a:rPr lang="en-US" sz="800" b="0" dirty="0">
                <a:hlinkClick r:id="rId4"/>
              </a:rPr>
              <a:t>https://www.fsg.org/publications/water_of_systems_change</a:t>
            </a:r>
            <a:r>
              <a:rPr lang="en-US" sz="800" b="0" dirty="0"/>
              <a:t> </a:t>
            </a:r>
            <a:endParaRPr lang="en-US" sz="800" dirty="0"/>
          </a:p>
          <a:p>
            <a:r>
              <a:rPr lang="en-US" sz="800" b="0" dirty="0"/>
              <a:t>Kegan, R., &amp; Lahey, L. L. (2001). </a:t>
            </a:r>
            <a:r>
              <a:rPr lang="en-US" sz="800" b="0" i="1" dirty="0"/>
              <a:t>How the way we talk can change the way we work: Seven languages for transformation.</a:t>
            </a:r>
            <a:r>
              <a:rPr lang="en-US" sz="800" b="0" dirty="0"/>
              <a:t> San Francisco, CA: Jossey-Bass. </a:t>
            </a:r>
          </a:p>
          <a:p>
            <a:r>
              <a:rPr lang="en-US" sz="800" b="0" dirty="0"/>
              <a:t>Langley, G. J., Moen, R., Nolan, K. M., Nolan, T. W., Norman, C. L., &amp; Provost, L. P. (2009). </a:t>
            </a:r>
            <a:r>
              <a:rPr lang="en-US" sz="800" b="0" i="1" dirty="0"/>
              <a:t>The Improvement Guide</a:t>
            </a:r>
            <a:r>
              <a:rPr lang="en-US" sz="800" b="0"/>
              <a:t>. John Wiley &amp; Sons.</a:t>
            </a:r>
            <a:endParaRPr lang="en-US"/>
          </a:p>
          <a:p>
            <a:r>
              <a:rPr lang="en-US" sz="800" b="0" dirty="0"/>
              <a:t>Lipton, L., &amp; Wellman, B. M. (2012). </a:t>
            </a:r>
            <a:r>
              <a:rPr lang="en-US" sz="800" b="0" i="1" dirty="0"/>
              <a:t>Got data? Now what?: Creating and leading cultures of inquiry. </a:t>
            </a:r>
            <a:r>
              <a:rPr lang="en-US" sz="800" b="0" dirty="0"/>
              <a:t>Bloomington, IN: Solution Tree Press.</a:t>
            </a:r>
            <a:endParaRPr lang="en-US" sz="800" dirty="0"/>
          </a:p>
          <a:p>
            <a:r>
              <a:rPr lang="en-US" sz="800" b="0" dirty="0"/>
              <a:t>National Equity Project, </a:t>
            </a:r>
            <a:r>
              <a:rPr lang="en-US" sz="800" b="0" dirty="0">
                <a:hlinkClick r:id="rId5"/>
              </a:rPr>
              <a:t>https://www.nationalequityproject.org/</a:t>
            </a:r>
            <a:r>
              <a:rPr lang="en-US" sz="800" b="0" dirty="0"/>
              <a:t>, retrieved December 20, 2020.</a:t>
            </a:r>
          </a:p>
          <a:p>
            <a:r>
              <a:rPr lang="en-US" sz="800" b="0" dirty="0"/>
              <a:t>Read, J. D. (1983). Detection of Fs in a single statement: The role of phonetic recoding. </a:t>
            </a:r>
            <a:r>
              <a:rPr lang="en-US" sz="800" b="0" i="1" dirty="0"/>
              <a:t>Memory &amp; Cognition</a:t>
            </a:r>
            <a:r>
              <a:rPr lang="en-US" sz="800" b="0" dirty="0"/>
              <a:t>, </a:t>
            </a:r>
            <a:r>
              <a:rPr lang="en-US" sz="800" b="0" i="1" dirty="0"/>
              <a:t>11</a:t>
            </a:r>
            <a:r>
              <a:rPr lang="en-US" sz="800" b="0" dirty="0"/>
              <a:t>(4), 390–399. </a:t>
            </a:r>
            <a:r>
              <a:rPr lang="en-US" sz="800" b="0" dirty="0">
                <a:hlinkClick r:id="rId6"/>
              </a:rPr>
              <a:t>https://doi.org/10.3758/bf03202454</a:t>
            </a:r>
            <a:r>
              <a:rPr lang="en-US" sz="800" b="0" dirty="0"/>
              <a:t> </a:t>
            </a:r>
            <a:endParaRPr lang="en-US" sz="800" dirty="0"/>
          </a:p>
          <a:p>
            <a:r>
              <a:rPr lang="en-US" sz="800" b="0" dirty="0"/>
              <a:t>Tuckman, Bruce W. (1965). Developmental sequence in small groups. </a:t>
            </a:r>
            <a:r>
              <a:rPr lang="en-US" sz="800" b="0" i="1" dirty="0"/>
              <a:t>Psychological Bulletin</a:t>
            </a:r>
            <a:r>
              <a:rPr lang="en-US" sz="800" b="0" dirty="0"/>
              <a:t>, 63, 384–399.</a:t>
            </a:r>
            <a:endParaRPr lang="en-US" sz="800" dirty="0"/>
          </a:p>
          <a:p>
            <a:r>
              <a:rPr lang="en-US" sz="800" b="0" dirty="0"/>
              <a:t>Valdez, A., Takahashi, S., Krausen, K., Bowman, A., &amp; </a:t>
            </a:r>
            <a:r>
              <a:rPr lang="en-US" sz="800" b="0" dirty="0" err="1"/>
              <a:t>Gurrola</a:t>
            </a:r>
            <a:r>
              <a:rPr lang="en-US" sz="800" b="0" dirty="0"/>
              <a:t>, E. (2020). </a:t>
            </a:r>
            <a:r>
              <a:rPr lang="en-US" sz="800" b="0" i="1" dirty="0"/>
              <a:t>Getting better at getting more equitable: Opportunities and barriers for using continuous improvement to advance educational equity</a:t>
            </a:r>
            <a:r>
              <a:rPr lang="en-US" sz="800" b="0" dirty="0"/>
              <a:t>. San Francisco, CA: WestEd.</a:t>
            </a:r>
          </a:p>
          <a:p>
            <a:r>
              <a:rPr lang="en-US" sz="800" b="0" dirty="0"/>
              <a:t>Weisberg, A. (2019, January 29). </a:t>
            </a:r>
            <a:r>
              <a:rPr lang="en-US" sz="800" b="0" i="1" dirty="0"/>
              <a:t>How to conduct needs assessment part 1: What is it and why do it?</a:t>
            </a:r>
            <a:r>
              <a:rPr lang="en-US" sz="800" b="0" dirty="0"/>
              <a:t> NC State Industry Expansion Solutions. Retrieved December 17, 2021, from </a:t>
            </a:r>
            <a:r>
              <a:rPr lang="en-US" sz="800" b="0" dirty="0">
                <a:hlinkClick r:id="rId7"/>
              </a:rPr>
              <a:t>https://www.ies.ncsu.edu/blog/how-to-conduct-needs-assessment-part-1-what-is-it-and-why-do-it/</a:t>
            </a:r>
            <a:r>
              <a:rPr lang="en-US" sz="800" b="0" dirty="0"/>
              <a:t> </a:t>
            </a:r>
            <a:endParaRPr lang="en-US" sz="800" dirty="0"/>
          </a:p>
          <a:p>
            <a:endParaRPr lang="en-US" sz="800" b="0" dirty="0"/>
          </a:p>
        </p:txBody>
      </p:sp>
      <p:sp>
        <p:nvSpPr>
          <p:cNvPr id="3" name="Slide Number Placeholder 2">
            <a:extLst>
              <a:ext uri="{FF2B5EF4-FFF2-40B4-BE49-F238E27FC236}">
                <a16:creationId xmlns:a16="http://schemas.microsoft.com/office/drawing/2014/main" id="{9AD8BC7C-D939-46FA-B517-5E13D07E3D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74</a:t>
            </a:fld>
            <a:endParaRPr lang="en" dirty="0"/>
          </a:p>
        </p:txBody>
      </p:sp>
      <p:sp>
        <p:nvSpPr>
          <p:cNvPr id="4" name="Title 3">
            <a:extLst>
              <a:ext uri="{FF2B5EF4-FFF2-40B4-BE49-F238E27FC236}">
                <a16:creationId xmlns:a16="http://schemas.microsoft.com/office/drawing/2014/main" id="{19D3CC71-5CAC-482E-8A87-EEBBB1EA9D50}"/>
              </a:ext>
            </a:extLst>
          </p:cNvPr>
          <p:cNvSpPr>
            <a:spLocks noGrp="1"/>
          </p:cNvSpPr>
          <p:nvPr>
            <p:ph type="title"/>
          </p:nvPr>
        </p:nvSpPr>
        <p:spPr>
          <a:xfrm>
            <a:off x="628650" y="95319"/>
            <a:ext cx="7886700" cy="698364"/>
          </a:xfrm>
        </p:spPr>
        <p:txBody>
          <a:bodyPr/>
          <a:lstStyle/>
          <a:p>
            <a:r>
              <a:rPr lang="en-US" sz="2000" dirty="0"/>
              <a:t>References</a:t>
            </a:r>
          </a:p>
        </p:txBody>
      </p:sp>
    </p:spTree>
    <p:extLst>
      <p:ext uri="{BB962C8B-B14F-4D97-AF65-F5344CB8AC3E}">
        <p14:creationId xmlns:p14="http://schemas.microsoft.com/office/powerpoint/2010/main" val="3053647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28"/>
          <p:cNvSpPr txBox="1">
            <a:spLocks noGrp="1"/>
          </p:cNvSpPr>
          <p:nvPr>
            <p:ph type="body" idx="1"/>
          </p:nvPr>
        </p:nvSpPr>
        <p:spPr>
          <a:prstGeom prst="rect">
            <a:avLst/>
          </a:prstGeom>
        </p:spPr>
        <p:txBody>
          <a:bodyPr spcFirstLastPara="1" wrap="square" lIns="0" tIns="34275" rIns="68575" bIns="34275" anchor="t" anchorCtr="0">
            <a:noAutofit/>
          </a:bodyPr>
          <a:lstStyle/>
          <a:p>
            <a:pPr marL="457200" lvl="0" indent="-228600">
              <a:spcAft>
                <a:spcPts val="1200"/>
              </a:spcAft>
              <a:buFont typeface="Arial" panose="020B0604020202020204" pitchFamily="34" charset="0"/>
              <a:buChar char="•"/>
            </a:pPr>
            <a:r>
              <a:rPr lang="en" dirty="0">
                <a:sym typeface="Calibri"/>
              </a:rPr>
              <a:t>Learn about systems and how you can impact system improvement.</a:t>
            </a:r>
            <a:endParaRPr dirty="0">
              <a:sym typeface="Calibri"/>
            </a:endParaRPr>
          </a:p>
          <a:p>
            <a:pPr marL="457200" lvl="0" indent="-228600">
              <a:spcAft>
                <a:spcPts val="1200"/>
              </a:spcAft>
              <a:buFont typeface="Arial" panose="020B0604020202020204" pitchFamily="34" charset="0"/>
              <a:buChar char="•"/>
            </a:pPr>
            <a:r>
              <a:rPr lang="en" dirty="0">
                <a:sym typeface="Calibri"/>
              </a:rPr>
              <a:t>Understand the role of equity in systems improvement work.</a:t>
            </a:r>
            <a:endParaRPr dirty="0">
              <a:sym typeface="Calibri"/>
            </a:endParaRPr>
          </a:p>
          <a:p>
            <a:pPr marL="457200" lvl="0" indent="-228600">
              <a:spcAft>
                <a:spcPts val="1200"/>
              </a:spcAft>
              <a:buFont typeface="Arial" panose="020B0604020202020204" pitchFamily="34" charset="0"/>
              <a:buChar char="•"/>
            </a:pPr>
            <a:r>
              <a:rPr lang="en-US" dirty="0">
                <a:sym typeface="Calibri"/>
              </a:rPr>
              <a:t>Begin to develop a theory of improvement for your work.</a:t>
            </a:r>
            <a:endParaRPr dirty="0">
              <a:sym typeface="Calibri"/>
            </a:endParaRPr>
          </a:p>
          <a:p>
            <a:pPr marL="457200" lvl="0" indent="0" algn="l" rtl="0">
              <a:lnSpc>
                <a:spcPct val="100000"/>
              </a:lnSpc>
              <a:spcBef>
                <a:spcPts val="1000"/>
              </a:spcBef>
              <a:spcAft>
                <a:spcPts val="0"/>
              </a:spcAft>
              <a:buNone/>
            </a:pPr>
            <a:endParaRPr sz="2100" dirty="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None/>
            </a:pPr>
            <a:endParaRPr dirty="0"/>
          </a:p>
        </p:txBody>
      </p:sp>
      <p:sp>
        <p:nvSpPr>
          <p:cNvPr id="173" name="Google Shape;173;p28"/>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Learning targets for Module 2</a:t>
            </a:r>
            <a:endParaRPr dirty="0"/>
          </a:p>
        </p:txBody>
      </p:sp>
      <p:sp>
        <p:nvSpPr>
          <p:cNvPr id="2" name="Slide Number Placeholder 1">
            <a:extLst>
              <a:ext uri="{FF2B5EF4-FFF2-40B4-BE49-F238E27FC236}">
                <a16:creationId xmlns:a16="http://schemas.microsoft.com/office/drawing/2014/main" id="{F332E526-1010-433D-913E-253AE97880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29"/>
          <p:cNvSpPr txBox="1">
            <a:spLocks noGrp="1"/>
          </p:cNvSpPr>
          <p:nvPr>
            <p:ph type="body" idx="1"/>
          </p:nvPr>
        </p:nvSpPr>
        <p:spPr>
          <a:prstGeom prst="rect">
            <a:avLst/>
          </a:prstGeom>
          <a:noFill/>
          <a:ln>
            <a:noFill/>
          </a:ln>
        </p:spPr>
        <p:txBody>
          <a:bodyPr spcFirstLastPara="1" wrap="square" lIns="0" tIns="34275" rIns="68575" bIns="34275" anchor="t" anchorCtr="0">
            <a:noAutofit/>
          </a:bodyPr>
          <a:lstStyle/>
          <a:p>
            <a:pPr marL="457200" indent="-228600">
              <a:spcAft>
                <a:spcPts val="1200"/>
              </a:spcAft>
              <a:buFont typeface="Arial" panose="020B0604020202020204" pitchFamily="34" charset="0"/>
              <a:buChar char="•"/>
            </a:pPr>
            <a:r>
              <a:rPr lang="en-US" dirty="0">
                <a:sym typeface="Calibri"/>
              </a:rPr>
              <a:t>Definition of a system.</a:t>
            </a:r>
          </a:p>
          <a:p>
            <a:pPr marL="457200" indent="-228600">
              <a:spcAft>
                <a:spcPts val="1200"/>
              </a:spcAft>
              <a:buFont typeface="Arial" panose="020B0604020202020204" pitchFamily="34" charset="0"/>
              <a:buChar char="•"/>
            </a:pPr>
            <a:r>
              <a:rPr lang="en-US" dirty="0">
                <a:sym typeface="Calibri"/>
              </a:rPr>
              <a:t>Seeing the system.</a:t>
            </a:r>
          </a:p>
          <a:p>
            <a:pPr marL="457200" indent="-228600">
              <a:spcAft>
                <a:spcPts val="1200"/>
              </a:spcAft>
              <a:buFont typeface="Arial" panose="020B0604020202020204" pitchFamily="34" charset="0"/>
              <a:buChar char="•"/>
            </a:pPr>
            <a:r>
              <a:rPr lang="en-US" dirty="0">
                <a:sym typeface="Calibri"/>
              </a:rPr>
              <a:t>Surfacing inequities.</a:t>
            </a:r>
          </a:p>
          <a:p>
            <a:pPr marL="457200" indent="-228600">
              <a:spcAft>
                <a:spcPts val="1200"/>
              </a:spcAft>
              <a:buFont typeface="Arial" panose="020B0604020202020204" pitchFamily="34" charset="0"/>
              <a:buChar char="•"/>
            </a:pPr>
            <a:r>
              <a:rPr lang="en-US" dirty="0">
                <a:sym typeface="Calibri"/>
              </a:rPr>
              <a:t>How systems improve.</a:t>
            </a:r>
          </a:p>
          <a:p>
            <a:pPr marL="457200" indent="-228600">
              <a:spcAft>
                <a:spcPts val="1200"/>
              </a:spcAft>
              <a:buFont typeface="Arial" panose="020B0604020202020204" pitchFamily="34" charset="0"/>
              <a:buChar char="•"/>
            </a:pPr>
            <a:r>
              <a:rPr lang="en-US" dirty="0">
                <a:sym typeface="Calibri"/>
              </a:rPr>
              <a:t>Theory of improvement.</a:t>
            </a:r>
          </a:p>
          <a:p>
            <a:pPr marL="571500" indent="-342900">
              <a:spcAft>
                <a:spcPts val="1200"/>
              </a:spcAft>
              <a:buFont typeface="Arial" panose="020B0604020202020204" pitchFamily="34" charset="0"/>
              <a:buChar char="•"/>
            </a:pPr>
            <a:endParaRPr dirty="0">
              <a:sym typeface="Calibri"/>
            </a:endParaRPr>
          </a:p>
          <a:p>
            <a:pPr marL="571500" indent="-342900">
              <a:spcAft>
                <a:spcPts val="1200"/>
              </a:spcAft>
              <a:buFont typeface="Arial" panose="020B0604020202020204" pitchFamily="34" charset="0"/>
              <a:buChar char="•"/>
            </a:pPr>
            <a:endParaRPr dirty="0">
              <a:sym typeface="Calibri"/>
            </a:endParaRPr>
          </a:p>
        </p:txBody>
      </p:sp>
      <p:sp>
        <p:nvSpPr>
          <p:cNvPr id="179" name="Google Shape;179;p29"/>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Module 2 topics</a:t>
            </a:r>
            <a:endParaRPr dirty="0"/>
          </a:p>
        </p:txBody>
      </p:sp>
      <p:sp>
        <p:nvSpPr>
          <p:cNvPr id="2" name="Slide Number Placeholder 1">
            <a:extLst>
              <a:ext uri="{FF2B5EF4-FFF2-40B4-BE49-F238E27FC236}">
                <a16:creationId xmlns:a16="http://schemas.microsoft.com/office/drawing/2014/main" id="{E3081CE6-F1DD-4E42-8FEA-037B971DCC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ilitating Improvemen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acilitating Improvement" id="{5D194C9B-7E74-44A1-8330-FC8DEFFEDDED}" vid="{B27335ED-C771-45F4-ADB6-BFBB75C396BE}"/>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Facilitating Improvement</Template>
  <TotalTime>15914</TotalTime>
  <Words>7504</Words>
  <Application>Microsoft Office PowerPoint</Application>
  <PresentationFormat>On-screen Show (16:9)</PresentationFormat>
  <Paragraphs>534</Paragraphs>
  <Slides>74</Slides>
  <Notes>69</Notes>
  <HiddenSlides>0</HiddenSlides>
  <MMClips>0</MMClips>
  <ScaleCrop>false</ScaleCrop>
  <HeadingPairs>
    <vt:vector size="4" baseType="variant">
      <vt:variant>
        <vt:lpstr>Theme</vt:lpstr>
      </vt:variant>
      <vt:variant>
        <vt:i4>3</vt:i4>
      </vt:variant>
      <vt:variant>
        <vt:lpstr>Slide Titles</vt:lpstr>
      </vt:variant>
      <vt:variant>
        <vt:i4>74</vt:i4>
      </vt:variant>
    </vt:vector>
  </HeadingPairs>
  <TitlesOfParts>
    <vt:vector size="77" baseType="lpstr">
      <vt:lpstr>Office Theme</vt:lpstr>
      <vt:lpstr>Facilitating Improvement</vt:lpstr>
      <vt:lpstr>Office Theme</vt:lpstr>
      <vt:lpstr>Facilitating Improvement in Teacher Practice</vt:lpstr>
      <vt:lpstr>Acknowledgments</vt:lpstr>
      <vt:lpstr>Welcome</vt:lpstr>
      <vt:lpstr>Community agreements</vt:lpstr>
      <vt:lpstr>Progress check-in</vt:lpstr>
      <vt:lpstr>Learning arc for modules</vt:lpstr>
      <vt:lpstr>Improvement questions</vt:lpstr>
      <vt:lpstr>Learning targets for Module 2</vt:lpstr>
      <vt:lpstr>Module 2 topics</vt:lpstr>
      <vt:lpstr>Definition of a system</vt:lpstr>
      <vt:lpstr>What is a system?</vt:lpstr>
      <vt:lpstr>What is a system?</vt:lpstr>
      <vt:lpstr>What is a system?</vt:lpstr>
      <vt:lpstr>What is a system?</vt:lpstr>
      <vt:lpstr>Leadership</vt:lpstr>
      <vt:lpstr>Context</vt:lpstr>
      <vt:lpstr>Culture</vt:lpstr>
      <vt:lpstr>Resources</vt:lpstr>
      <vt:lpstr>Processes</vt:lpstr>
      <vt:lpstr>Self-reflection</vt:lpstr>
      <vt:lpstr>Seeing the system</vt:lpstr>
      <vt:lpstr>Seeing the system</vt:lpstr>
      <vt:lpstr>Seeing the system</vt:lpstr>
      <vt:lpstr>Fast thinking</vt:lpstr>
      <vt:lpstr>Fast thinking activity</vt:lpstr>
      <vt:lpstr>Fast thinking activity</vt:lpstr>
      <vt:lpstr>Fast thinking activity</vt:lpstr>
      <vt:lpstr>Fast thinking activity</vt:lpstr>
      <vt:lpstr>Self-reflection</vt:lpstr>
      <vt:lpstr>PowerPoint Presentation</vt:lpstr>
      <vt:lpstr>Seeing your system</vt:lpstr>
      <vt:lpstr>Seeing your system</vt:lpstr>
      <vt:lpstr>Seeing your system</vt:lpstr>
      <vt:lpstr>Seeing your system</vt:lpstr>
      <vt:lpstr>PowerPoint Presentation</vt:lpstr>
      <vt:lpstr>Self-reflection</vt:lpstr>
      <vt:lpstr>Surfacing inequities</vt:lpstr>
      <vt:lpstr>PowerPoint Presentation</vt:lpstr>
      <vt:lpstr>Historical timeline of U.S. education</vt:lpstr>
      <vt:lpstr>Historical timeline of U.S. education</vt:lpstr>
      <vt:lpstr>Historical timeline of  U.S. education</vt:lpstr>
      <vt:lpstr>Systems change and equity</vt:lpstr>
      <vt:lpstr>Our current reality</vt:lpstr>
      <vt:lpstr>PowerPoint Presentation</vt:lpstr>
      <vt:lpstr>A definition of educational equity</vt:lpstr>
      <vt:lpstr>Why is equity important?</vt:lpstr>
      <vt:lpstr>Why is equity important?</vt:lpstr>
      <vt:lpstr>Inequities during COVID-19</vt:lpstr>
      <vt:lpstr>PowerPoint Presentation</vt:lpstr>
      <vt:lpstr>Equity pause</vt:lpstr>
      <vt:lpstr>Equity pause</vt:lpstr>
      <vt:lpstr>How systems improve</vt:lpstr>
      <vt:lpstr>PowerPoint Presentation</vt:lpstr>
      <vt:lpstr>The traditional way to improvement</vt:lpstr>
      <vt:lpstr>What we usually get ...</vt:lpstr>
      <vt:lpstr>PowerPoint Presentation</vt:lpstr>
      <vt:lpstr>Improvement questions</vt:lpstr>
      <vt:lpstr>Teacher inquiry cycle</vt:lpstr>
      <vt:lpstr>Key concepts of continuous improvement</vt:lpstr>
      <vt:lpstr>Self-reflection</vt:lpstr>
      <vt:lpstr>Theory of improvement</vt:lpstr>
      <vt:lpstr>Theory of improvement</vt:lpstr>
      <vt:lpstr>Theory of improvement</vt:lpstr>
      <vt:lpstr>Example sentence frame</vt:lpstr>
      <vt:lpstr>Example theory of improvement</vt:lpstr>
      <vt:lpstr>Theory of improvement</vt:lpstr>
      <vt:lpstr>Self-reflection</vt:lpstr>
      <vt:lpstr>Next steps</vt:lpstr>
      <vt:lpstr>Module review</vt:lpstr>
      <vt:lpstr>Action period for Module 2</vt:lpstr>
      <vt:lpstr>Closing reflection</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Improvement</dc:title>
  <cp:lastModifiedBy>Kim Austin</cp:lastModifiedBy>
  <cp:revision>831</cp:revision>
  <dcterms:modified xsi:type="dcterms:W3CDTF">2022-10-25T23:16:09Z</dcterms:modified>
</cp:coreProperties>
</file>