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82" r:id="rId2"/>
    <p:sldMasterId id="2147483714" r:id="rId3"/>
  </p:sldMasterIdLst>
  <p:notesMasterIdLst>
    <p:notesMasterId r:id="rId53"/>
  </p:notesMasterIdLst>
  <p:sldIdLst>
    <p:sldId id="302" r:id="rId4"/>
    <p:sldId id="349" r:id="rId5"/>
    <p:sldId id="303" r:id="rId6"/>
    <p:sldId id="259" r:id="rId7"/>
    <p:sldId id="260" r:id="rId8"/>
    <p:sldId id="261" r:id="rId9"/>
    <p:sldId id="262" r:id="rId10"/>
    <p:sldId id="304" r:id="rId11"/>
    <p:sldId id="264" r:id="rId12"/>
    <p:sldId id="265" r:id="rId13"/>
    <p:sldId id="266" r:id="rId14"/>
    <p:sldId id="267" r:id="rId15"/>
    <p:sldId id="268" r:id="rId16"/>
    <p:sldId id="269" r:id="rId17"/>
    <p:sldId id="270" r:id="rId18"/>
    <p:sldId id="347"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05" r:id="rId38"/>
    <p:sldId id="329" r:id="rId39"/>
    <p:sldId id="328" r:id="rId40"/>
    <p:sldId id="290" r:id="rId41"/>
    <p:sldId id="291" r:id="rId42"/>
    <p:sldId id="292" r:id="rId43"/>
    <p:sldId id="293" r:id="rId44"/>
    <p:sldId id="294" r:id="rId45"/>
    <p:sldId id="296" r:id="rId46"/>
    <p:sldId id="297" r:id="rId47"/>
    <p:sldId id="298" r:id="rId48"/>
    <p:sldId id="299" r:id="rId49"/>
    <p:sldId id="373" r:id="rId50"/>
    <p:sldId id="371" r:id="rId51"/>
    <p:sldId id="372"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Cambria" panose="02040503050406030204" pitchFamily="18" charset="0"/>
      <p:regular r:id="rId58"/>
      <p:bold r:id="rId59"/>
      <p:italic r:id="rId60"/>
      <p:boldItalic r:id="rId61"/>
    </p:embeddedFont>
    <p:embeddedFont>
      <p:font typeface="Corbel" panose="020B0503020204020204" pitchFamily="34" charset="0"/>
      <p:regular r:id="rId62"/>
      <p:bold r:id="rId63"/>
      <p:italic r:id="rId64"/>
      <p:boldItalic r:id="rId65"/>
    </p:embeddedFont>
    <p:embeddedFont>
      <p:font typeface="Helvetica Neue" panose="020B060402020202020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DABA5-64AD-5110-F89A-B4947901D7CE}" name="Cathy Cambron" initials="CC" userId="Cathy Cambr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Austin" initials="KA" lastIdx="2" clrIdx="0">
    <p:extLst>
      <p:ext uri="{19B8F6BF-5375-455C-9EA6-DF929625EA0E}">
        <p15:presenceInfo xmlns:p15="http://schemas.microsoft.com/office/powerpoint/2012/main" userId="S::kaustin@wested.org::0c9f4bc9-f02b-4588-b845-d5ea20de6d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C00AE-6D59-4FCC-AB50-FF1969EEDAFB}" v="27" dt="2022-06-07T20:59:37.522"/>
    <p1510:client id="{2E63F1DC-0B1C-448F-9FBD-5A214DF95345}" v="8" dt="2021-11-12T23:50:41.948"/>
    <p1510:client id="{372FBF17-EE58-4F65-B576-6B5347B11342}" v="122" dt="2021-12-17T03:00:46.333"/>
    <p1510:client id="{7104F537-1A3C-4010-BDE8-2BC4E5E8A56D}" v="3" dt="2022-09-14T16:44:54.344"/>
    <p1510:client id="{74CB8975-6FC1-48BE-B9AE-81954BABF65F}" v="2" dt="2022-10-25T23:15:04.917"/>
    <p1510:client id="{A6D8E84E-F2BE-482E-AD2E-3398F2DD56B6}" v="11" dt="2021-11-12T23:43:34.232"/>
    <p1510:client id="{C69D6E50-F396-474A-AFC1-7F7802A86883}" v="5" dt="2021-11-12T23:35:05.957"/>
    <p1510:client id="{DAB5CAA0-B613-414D-A1FB-179C513F6B33}" v="3" dt="2022-07-19T00:54:07.435"/>
    <p1510:client id="{DE5319AA-3A6D-4F09-9835-175E3F1AA48D}" v="26" dt="2021-02-16T19:28:46.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92" autoAdjust="0"/>
    <p:restoredTop sz="79577"/>
  </p:normalViewPr>
  <p:slideViewPr>
    <p:cSldViewPr snapToGrid="0">
      <p:cViewPr>
        <p:scale>
          <a:sx n="367" d="100"/>
          <a:sy n="367" d="100"/>
        </p:scale>
        <p:origin x="-920" y="-39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0.fntdata"/><Relationship Id="rId68" Type="http://schemas.openxmlformats.org/officeDocument/2006/relationships/font" Target="fonts/font15.fntdata"/><Relationship Id="rId84" Type="http://schemas.microsoft.com/office/2015/10/relationships/revisionInfo" Target="revisionInfo.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9.fntdata"/><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4.xml"/><Relationship Id="rId71"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3.fntdata"/><Relationship Id="rId61" Type="http://schemas.openxmlformats.org/officeDocument/2006/relationships/font" Target="fonts/font8.fntdata"/><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Bowman" userId="hRW0goNdaGp10h3uDgkUzIlkMomQPximKnxPRHPsJLQ=" providerId="None" clId="Web-{15FC00AE-6D59-4FCC-AB50-FF1969EEDAFB}"/>
    <pc:docChg chg="modSld">
      <pc:chgData name="Alicia Bowman" userId="hRW0goNdaGp10h3uDgkUzIlkMomQPximKnxPRHPsJLQ=" providerId="None" clId="Web-{15FC00AE-6D59-4FCC-AB50-FF1969EEDAFB}" dt="2022-06-07T21:00:39.776" v="1026"/>
      <pc:docMkLst>
        <pc:docMk/>
      </pc:docMkLst>
      <pc:sldChg chg="modNotes">
        <pc:chgData name="Alicia Bowman" userId="hRW0goNdaGp10h3uDgkUzIlkMomQPximKnxPRHPsJLQ=" providerId="None" clId="Web-{15FC00AE-6D59-4FCC-AB50-FF1969EEDAFB}" dt="2022-06-07T20:37:11.179" v="55"/>
        <pc:sldMkLst>
          <pc:docMk/>
          <pc:sldMk cId="0" sldId="261"/>
        </pc:sldMkLst>
      </pc:sldChg>
      <pc:sldChg chg="modSp modNotes">
        <pc:chgData name="Alicia Bowman" userId="hRW0goNdaGp10h3uDgkUzIlkMomQPximKnxPRHPsJLQ=" providerId="None" clId="Web-{15FC00AE-6D59-4FCC-AB50-FF1969EEDAFB}" dt="2022-06-07T20:51:26.463" v="587"/>
        <pc:sldMkLst>
          <pc:docMk/>
          <pc:sldMk cId="0" sldId="277"/>
        </pc:sldMkLst>
        <pc:spChg chg="mod">
          <ac:chgData name="Alicia Bowman" userId="hRW0goNdaGp10h3uDgkUzIlkMomQPximKnxPRHPsJLQ=" providerId="None" clId="Web-{15FC00AE-6D59-4FCC-AB50-FF1969EEDAFB}" dt="2022-06-07T20:47:57.325" v="548" actId="20577"/>
          <ac:spMkLst>
            <pc:docMk/>
            <pc:sldMk cId="0" sldId="277"/>
            <ac:spMk id="243" creationId="{00000000-0000-0000-0000-000000000000}"/>
          </ac:spMkLst>
        </pc:spChg>
      </pc:sldChg>
      <pc:sldChg chg="modNotes">
        <pc:chgData name="Alicia Bowman" userId="hRW0goNdaGp10h3uDgkUzIlkMomQPximKnxPRHPsJLQ=" providerId="None" clId="Web-{15FC00AE-6D59-4FCC-AB50-FF1969EEDAFB}" dt="2022-06-07T20:55:05.632" v="736"/>
        <pc:sldMkLst>
          <pc:docMk/>
          <pc:sldMk cId="0" sldId="283"/>
        </pc:sldMkLst>
      </pc:sldChg>
      <pc:sldChg chg="modNotes">
        <pc:chgData name="Alicia Bowman" userId="hRW0goNdaGp10h3uDgkUzIlkMomQPximKnxPRHPsJLQ=" providerId="None" clId="Web-{15FC00AE-6D59-4FCC-AB50-FF1969EEDAFB}" dt="2022-06-07T20:56:00.463" v="747"/>
        <pc:sldMkLst>
          <pc:docMk/>
          <pc:sldMk cId="0" sldId="287"/>
        </pc:sldMkLst>
      </pc:sldChg>
      <pc:sldChg chg="modNotes">
        <pc:chgData name="Alicia Bowman" userId="hRW0goNdaGp10h3uDgkUzIlkMomQPximKnxPRHPsJLQ=" providerId="None" clId="Web-{15FC00AE-6D59-4FCC-AB50-FF1969EEDAFB}" dt="2022-06-07T20:58:42.535" v="944"/>
        <pc:sldMkLst>
          <pc:docMk/>
          <pc:sldMk cId="0" sldId="288"/>
        </pc:sldMkLst>
      </pc:sldChg>
      <pc:sldChg chg="modSp modNotes">
        <pc:chgData name="Alicia Bowman" userId="hRW0goNdaGp10h3uDgkUzIlkMomQPximKnxPRHPsJLQ=" providerId="None" clId="Web-{15FC00AE-6D59-4FCC-AB50-FF1969EEDAFB}" dt="2022-06-07T20:59:34.163" v="956"/>
        <pc:sldMkLst>
          <pc:docMk/>
          <pc:sldMk cId="0" sldId="290"/>
        </pc:sldMkLst>
        <pc:spChg chg="mod">
          <ac:chgData name="Alicia Bowman" userId="hRW0goNdaGp10h3uDgkUzIlkMomQPximKnxPRHPsJLQ=" providerId="None" clId="Web-{15FC00AE-6D59-4FCC-AB50-FF1969EEDAFB}" dt="2022-06-07T20:59:23.568" v="953" actId="20577"/>
          <ac:spMkLst>
            <pc:docMk/>
            <pc:sldMk cId="0" sldId="290"/>
            <ac:spMk id="342" creationId="{00000000-0000-0000-0000-000000000000}"/>
          </ac:spMkLst>
        </pc:spChg>
      </pc:sldChg>
      <pc:sldChg chg="modNotes">
        <pc:chgData name="Alicia Bowman" userId="hRW0goNdaGp10h3uDgkUzIlkMomQPximKnxPRHPsJLQ=" providerId="None" clId="Web-{15FC00AE-6D59-4FCC-AB50-FF1969EEDAFB}" dt="2022-06-07T21:00:39.776" v="1026"/>
        <pc:sldMkLst>
          <pc:docMk/>
          <pc:sldMk cId="0" sldId="292"/>
        </pc:sldMkLst>
      </pc:sldChg>
      <pc:sldChg chg="modNotes">
        <pc:chgData name="Alicia Bowman" userId="hRW0goNdaGp10h3uDgkUzIlkMomQPximKnxPRHPsJLQ=" providerId="None" clId="Web-{15FC00AE-6D59-4FCC-AB50-FF1969EEDAFB}" dt="2022-06-07T20:43:14.372" v="340"/>
        <pc:sldMkLst>
          <pc:docMk/>
          <pc:sldMk cId="2525261199" sldId="347"/>
        </pc:sldMkLst>
      </pc:sldChg>
    </pc:docChg>
  </pc:docChgLst>
  <pc:docChgLst>
    <pc:chgData name="Kim Austin" userId="ps/kO6BA9KWAjHLbsxv9pWngsZodD48B/mc8PTE1gFM=" providerId="None" clId="Web-{74CB8975-6FC1-48BE-B9AE-81954BABF65F}"/>
    <pc:docChg chg="modSld">
      <pc:chgData name="Kim Austin" userId="ps/kO6BA9KWAjHLbsxv9pWngsZodD48B/mc8PTE1gFM=" providerId="None" clId="Web-{74CB8975-6FC1-48BE-B9AE-81954BABF65F}" dt="2022-10-25T23:15:04.917" v="1" actId="20577"/>
      <pc:docMkLst>
        <pc:docMk/>
      </pc:docMkLst>
      <pc:sldChg chg="modSp">
        <pc:chgData name="Kim Austin" userId="ps/kO6BA9KWAjHLbsxv9pWngsZodD48B/mc8PTE1gFM=" providerId="None" clId="Web-{74CB8975-6FC1-48BE-B9AE-81954BABF65F}" dt="2022-10-25T23:15:04.917" v="1" actId="20577"/>
        <pc:sldMkLst>
          <pc:docMk/>
          <pc:sldMk cId="3053647648" sldId="372"/>
        </pc:sldMkLst>
        <pc:spChg chg="mod">
          <ac:chgData name="Kim Austin" userId="ps/kO6BA9KWAjHLbsxv9pWngsZodD48B/mc8PTE1gFM=" providerId="None" clId="Web-{74CB8975-6FC1-48BE-B9AE-81954BABF65F}" dt="2022-10-25T23:15:04.917" v="1" actId="20577"/>
          <ac:spMkLst>
            <pc:docMk/>
            <pc:sldMk cId="3053647648" sldId="372"/>
            <ac:spMk id="2" creationId="{CBB7FAAC-2988-484E-A5E4-78FF0300A453}"/>
          </ac:spMkLst>
        </pc:spChg>
      </pc:sldChg>
    </pc:docChg>
  </pc:docChgLst>
  <pc:docChgLst>
    <pc:chgData name="Kim Austin" userId="ps/kO6BA9KWAjHLbsxv9pWngsZodD48B/mc8PTE1gFM=" providerId="None" clId="Web-{DAB5CAA0-B613-414D-A1FB-179C513F6B33}"/>
    <pc:docChg chg="modSld">
      <pc:chgData name="Kim Austin" userId="ps/kO6BA9KWAjHLbsxv9pWngsZodD48B/mc8PTE1gFM=" providerId="None" clId="Web-{DAB5CAA0-B613-414D-A1FB-179C513F6B33}" dt="2022-07-19T00:54:03.935" v="1" actId="20577"/>
      <pc:docMkLst>
        <pc:docMk/>
      </pc:docMkLst>
      <pc:sldChg chg="modSp">
        <pc:chgData name="Kim Austin" userId="ps/kO6BA9KWAjHLbsxv9pWngsZodD48B/mc8PTE1gFM=" providerId="None" clId="Web-{DAB5CAA0-B613-414D-A1FB-179C513F6B33}" dt="2022-07-19T00:54:03.935" v="1" actId="20577"/>
        <pc:sldMkLst>
          <pc:docMk/>
          <pc:sldMk cId="0" sldId="278"/>
        </pc:sldMkLst>
        <pc:spChg chg="mod">
          <ac:chgData name="Kim Austin" userId="ps/kO6BA9KWAjHLbsxv9pWngsZodD48B/mc8PTE1gFM=" providerId="None" clId="Web-{DAB5CAA0-B613-414D-A1FB-179C513F6B33}" dt="2022-07-19T00:54:03.935" v="1" actId="20577"/>
          <ac:spMkLst>
            <pc:docMk/>
            <pc:sldMk cId="0" sldId="278"/>
            <ac:spMk id="250" creationId="{00000000-0000-0000-0000-000000000000}"/>
          </ac:spMkLst>
        </pc:spChg>
      </pc:sldChg>
    </pc:docChg>
  </pc:docChgLst>
  <pc:docChgLst>
    <pc:chgData name="Alicia Bowman" userId="hRW0goNdaGp10h3uDgkUzIlkMomQPximKnxPRHPsJLQ=" providerId="None" clId="Web-{AA7DB66D-2CE7-40D1-97B6-8DC21B7BB51E}"/>
    <pc:docChg chg="modSld">
      <pc:chgData name="Alicia Bowman" userId="hRW0goNdaGp10h3uDgkUzIlkMomQPximKnxPRHPsJLQ=" providerId="None" clId="Web-{AA7DB66D-2CE7-40D1-97B6-8DC21B7BB51E}" dt="2022-07-06T00:36:00.220" v="8"/>
      <pc:docMkLst>
        <pc:docMk/>
      </pc:docMkLst>
      <pc:sldChg chg="modNotes">
        <pc:chgData name="Alicia Bowman" userId="hRW0goNdaGp10h3uDgkUzIlkMomQPximKnxPRHPsJLQ=" providerId="None" clId="Web-{AA7DB66D-2CE7-40D1-97B6-8DC21B7BB51E}" dt="2022-07-06T00:36:00.220" v="8"/>
        <pc:sldMkLst>
          <pc:docMk/>
          <pc:sldMk cId="0" sldId="259"/>
        </pc:sldMkLst>
      </pc:sldChg>
    </pc:docChg>
  </pc:docChgLst>
  <pc:docChgLst>
    <pc:chgData name="Kim Austin" userId="ps/kO6BA9KWAjHLbsxv9pWngsZodD48B/mc8PTE1gFM=" providerId="None" clId="Web-{7104F537-1A3C-4010-BDE8-2BC4E5E8A56D}"/>
    <pc:docChg chg="modSld">
      <pc:chgData name="Kim Austin" userId="ps/kO6BA9KWAjHLbsxv9pWngsZodD48B/mc8PTE1gFM=" providerId="None" clId="Web-{7104F537-1A3C-4010-BDE8-2BC4E5E8A56D}" dt="2022-09-14T16:44:42.234" v="1" actId="20577"/>
      <pc:docMkLst>
        <pc:docMk/>
      </pc:docMkLst>
      <pc:sldChg chg="modSp">
        <pc:chgData name="Kim Austin" userId="ps/kO6BA9KWAjHLbsxv9pWngsZodD48B/mc8PTE1gFM=" providerId="None" clId="Web-{7104F537-1A3C-4010-BDE8-2BC4E5E8A56D}" dt="2022-09-14T16:44:42.234" v="1" actId="20577"/>
        <pc:sldMkLst>
          <pc:docMk/>
          <pc:sldMk cId="0" sldId="302"/>
        </pc:sldMkLst>
        <pc:spChg chg="mod">
          <ac:chgData name="Kim Austin" userId="ps/kO6BA9KWAjHLbsxv9pWngsZodD48B/mc8PTE1gFM=" providerId="None" clId="Web-{7104F537-1A3C-4010-BDE8-2BC4E5E8A56D}" dt="2022-09-14T16:44:42.234" v="1" actId="20577"/>
          <ac:spMkLst>
            <pc:docMk/>
            <pc:sldMk cId="0" sldId="302"/>
            <ac:spMk id="10" creationId="{70109A6F-8AD3-48D7-B808-C15172C6EAAF}"/>
          </ac:spMkLst>
        </pc:spChg>
      </pc:sldChg>
    </pc:docChg>
  </pc:docChgLst>
  <pc:docChgLst>
    <pc:chgData name="Alicia Bowman" userId="hRW0goNdaGp10h3uDgkUzIlkMomQPximKnxPRHPsJLQ=" providerId="None" clId="Web-{AEBB0B64-246B-46B0-8975-2F0552DD2DEA}"/>
    <pc:docChg chg="modSld">
      <pc:chgData name="Alicia Bowman" userId="hRW0goNdaGp10h3uDgkUzIlkMomQPximKnxPRHPsJLQ=" providerId="None" clId="Web-{AEBB0B64-246B-46B0-8975-2F0552DD2DEA}" dt="2022-07-06T00:37:09.011" v="2"/>
      <pc:docMkLst>
        <pc:docMk/>
      </pc:docMkLst>
      <pc:sldChg chg="modNotes">
        <pc:chgData name="Alicia Bowman" userId="hRW0goNdaGp10h3uDgkUzIlkMomQPximKnxPRHPsJLQ=" providerId="None" clId="Web-{AEBB0B64-246B-46B0-8975-2F0552DD2DEA}" dt="2022-07-06T00:37:09.011" v="2"/>
        <pc:sldMkLst>
          <pc:docMk/>
          <pc:sldMk cId="0"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99d9bf2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99d9bf2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cb875895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cb875895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fa4243d4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fa4243d4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cb875895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cb875895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7d248e18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7d248e18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cb875895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cb875895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a4243d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a4243d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The first portion of the learning arc focuses on creating the conditions for continuous improvement to thrive, including understanding your system and the process of systems change, as well as team development and facilitation practices. The second portion takes you through facilitating the major stages of a continuous improvement process, including problem identification, needs assessment, root cause analysis, prototyping and testing ideas for change, and measurement and data collection.</a:t>
            </a:r>
          </a:p>
        </p:txBody>
      </p:sp>
    </p:spTree>
    <p:extLst>
      <p:ext uri="{BB962C8B-B14F-4D97-AF65-F5344CB8AC3E}">
        <p14:creationId xmlns:p14="http://schemas.microsoft.com/office/powerpoint/2010/main" val="151153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25fa1e2f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25fa1e2f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25fa1e2f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25fa1e2f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a4243d48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a4243d48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0dd73bf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0dd73bf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Depending on the size of the group, this could be a whole-group or small-group activity. Suggest participants review the workbook pages from this module as they answer the questions. For very large groups, you may have people record their thoughts on sticky notes and then collect them. Or include responses in the chat if facilitation is online.</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159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7d248e1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7d248e1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Explain to participants that over the next few slides we’ll be talking about defining success to better understand what we value and thus what we support in our educational context. Tell participants that we’ll consider what success looks like and how it is important that teachers commit to that aim. </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cb875895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cb875895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This can be an individual self-reflection in the participant workbook, or you can choose to let participants share with a partner after their self-reflection.</a:t>
            </a:r>
            <a:r>
              <a:rPr lang="en-US" dirty="0"/>
              <a:t> </a:t>
            </a:r>
          </a:p>
          <a:p>
            <a:pPr marL="158750" indent="0">
              <a:buNone/>
            </a:pPr>
            <a:endParaRPr lang="en-US" dirty="0"/>
          </a:p>
          <a:p>
            <a:pPr marL="158750" indent="0">
              <a:buNone/>
            </a:pPr>
            <a:r>
              <a:rPr lang="en-US" dirty="0"/>
              <a:t>Participants should think about a collaboration that they have led or have been a part of that they felt was successful and what made it successful to them. They can include how the team worked together, what the team accomplished, and/or the impact or outcomes that resulted because of what the team did together. </a:t>
            </a:r>
            <a:endParaRPr lang="en-US" sz="1100" i="0" u="none" strike="noStrike" cap="none" dirty="0">
              <a:solidFill>
                <a:srgbClr val="000000"/>
              </a:solidFill>
              <a:effectLst/>
              <a:latin typeface="Arial"/>
              <a:ea typeface="Arial"/>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cb875895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cb875895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Explain that what a system cares about might be explicit, or it might be embedded in the system through long-term and unexamined practices, policies, and procedures.</a:t>
            </a:r>
            <a:endParaRPr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cb875895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cb875895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cb875895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cb875895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for participant responses regarding what is important. Ask them to contrast the system that defines success by the first two definitions versus by the last two.</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cb87589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cb875895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In an in-person setting, each table of participants should take time to create a poster on chart paper with their responses.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If you are facilitating online, you may want to develop a shared-document notetaker for this activity to collect the different definitions of success.</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cb875895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cb875895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cb875895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cb875895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The key point here is that teacher efficacy is important to support effective instruction. Tapping into what teachers care about and what they want to improve fuels continuous improvement.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cb87589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cb87589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This can be an individual self-reflection in the workbook, or you can choose to let participants share with a partner after their self-reflection.</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Emphasize that we want all teachers to feel this and be united in working collaboratively to achieve this for themselves and for each student.</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cb875895d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cb875895d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Tell participants that people go into a learning community with different definitions of success and how they will get there. Being intentional in how the learning community will create a safe space for dialogue and change is critical. </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We recommend that you include a slide to introduce the facilitation team. This is also where you can build in an opportunity for participant introductions.</a:t>
            </a:r>
          </a:p>
          <a:p>
            <a:pPr marL="158750" indent="0">
              <a:buNone/>
            </a:pPr>
            <a:endParaRPr lang="en-US"/>
          </a:p>
        </p:txBody>
      </p:sp>
    </p:spTree>
    <p:extLst>
      <p:ext uri="{BB962C8B-B14F-4D97-AF65-F5344CB8AC3E}">
        <p14:creationId xmlns:p14="http://schemas.microsoft.com/office/powerpoint/2010/main" val="305373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cb875895d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cb875895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Emphasize that as these quotes point out, educators are often placed in collaborative groups without recognition that we come to these communities with differences and that the effectiveness of the community is based on our ability to struggle, productively, together to improve outcomes for students.</a:t>
            </a:r>
            <a:endParaRPr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0dd73bf0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a0dd73bf0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a:t>Tell participants that the development of community agreements codifies what we each need to be fully engaged and to engage with one another.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0dd73bf0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Norms and rules are generally process devices for a meeting space that are activated at the start of a meeting and stop at the end of the meeting. Agreements live beyond a meeting. Although they are aspirational the set the stage for developing a collaborative culture regardless of the spaces where work is happening.</a:t>
            </a:r>
          </a:p>
          <a:p>
            <a:pPr marL="0" lvl="0" indent="0" algn="l" rtl="0">
              <a:spcBef>
                <a:spcPts val="0"/>
              </a:spcBef>
              <a:spcAft>
                <a:spcPts val="0"/>
              </a:spcAft>
              <a:buNone/>
            </a:pPr>
            <a:endParaRPr dirty="0"/>
          </a:p>
        </p:txBody>
      </p:sp>
      <p:sp>
        <p:nvSpPr>
          <p:cNvPr id="312" name="Google Shape;312;ga0dd73bf0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0dd73bf0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a0dd73bf06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It is helpful to have a participant or one of the facilitators read the entire quote aloud. The quote is also in the workbook. The next activity is based on this quote.</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endParaRPr lang="en-US" dirty="0"/>
          </a:p>
        </p:txBody>
      </p:sp>
    </p:spTree>
    <p:extLst>
      <p:ext uri="{BB962C8B-B14F-4D97-AF65-F5344CB8AC3E}">
        <p14:creationId xmlns:p14="http://schemas.microsoft.com/office/powerpoint/2010/main" val="89546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0dd73bf0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a0dd73bf06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6102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6da15e5b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6da15e5b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Return to slide 35 or have participants refer to their workbook. In pairs or trios, have participants discuss the two questions. Hold a short debriefing and ask participants to share some of the nondiscussables in their context and some of the agreements they could make to create a safe space for discussing these nondiscussables. Be prepared with a couple of examples.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52212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0dd73bf0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Ask participants if they have any community agreements that they often include that create a safe, trusting environment to discuss the nondiscussables.</a:t>
            </a:r>
            <a:endParaRPr lang="en-US" b="1" dirty="0"/>
          </a:p>
        </p:txBody>
      </p:sp>
      <p:sp>
        <p:nvSpPr>
          <p:cNvPr id="338" name="Google Shape;338;ga0dd73bf0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0dd73bf0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a0dd73bf0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Individual reflection is in the participant workbook.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you are doing an in-person session, participants can use actual sticky notes on chart paper instead of the next slide.</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0dd73bf0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0dd73bf0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100" b="0" i="0" u="none" strike="noStrike" cap="none" dirty="0">
                <a:solidFill>
                  <a:srgbClr val="000000"/>
                </a:solidFill>
                <a:effectLst/>
                <a:latin typeface="Arial"/>
                <a:ea typeface="Arial"/>
                <a:cs typeface="Arial"/>
                <a:sym typeface="Arial"/>
              </a:rPr>
              <a:t>This slide allows you to brainstorm with sticky notes when facilitating online.</a:t>
            </a:r>
            <a:r>
              <a:rPr lang="en-US" dirty="0"/>
              <a:t> You are also welcome to instead introduce an online whiteboard or other facilitation space. </a:t>
            </a:r>
            <a:r>
              <a:rPr lang="en-US" sz="1100" b="0" i="0" u="none" strike="noStrike" cap="none" dirty="0">
                <a:solidFill>
                  <a:srgbClr val="000000"/>
                </a:solidFill>
                <a:effectLst/>
                <a:latin typeface="Arial"/>
                <a:ea typeface="Arial"/>
                <a:cs typeface="Arial"/>
                <a:sym typeface="Arial"/>
              </a:rPr>
              <a:t>In live settings, provide tables with sticky notes and chart paper to serve the same function.</a:t>
            </a:r>
            <a:r>
              <a:rPr lang="en-US" dirty="0"/>
              <a:t> </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25fa1e2f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25fa1e2f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The overall goal of this work is to improve Tier 1 instruction with a systematic, collaborative, job-embedded continuous improvement process.</a:t>
            </a:r>
          </a:p>
          <a:p>
            <a:pPr>
              <a:buNone/>
            </a:pPr>
            <a:r>
              <a:rPr lang="en-US" dirty="0"/>
              <a:t>•    The modules are based on reflecting on instructional practice, guided by goals and data. </a:t>
            </a:r>
          </a:p>
          <a:p>
            <a:pPr>
              <a:buNone/>
            </a:pPr>
            <a:r>
              <a:rPr lang="en-US" dirty="0"/>
              <a:t>•    The modules are designed to support educational leaders—principals, coaches, and teacher leaders—in engaging in this type of learning together with teachers.</a:t>
            </a:r>
          </a:p>
          <a:p>
            <a:pPr>
              <a:buNone/>
            </a:pPr>
            <a:r>
              <a:rPr lang="en-US" dirty="0"/>
              <a:t> </a:t>
            </a:r>
          </a:p>
          <a:p>
            <a:pPr marL="0" indent="0">
              <a:buNone/>
            </a:pPr>
            <a:endParaRPr lang="en-US" dirty="0"/>
          </a:p>
          <a:p>
            <a:pPr marL="0" indent="0">
              <a:buNone/>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0dd73bf06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a0dd73bf06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Participants can do the self-reflection in the workbook. In the share-out, brainstorm obstacles participants might feel they have in doing this activity with a group of teachers. Highlight novel ways to adapt the activity in response to question 2.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dd73bf06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dd73bf06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a6ea8022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a6ea8022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aeb36135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aeb36135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reiterate the key points:</a:t>
            </a:r>
          </a:p>
          <a:p>
            <a:pPr>
              <a:buNone/>
            </a:pPr>
            <a:r>
              <a:rPr lang="en-US" dirty="0"/>
              <a:t>•    The overall goal of this work is to improve Tier 1 instruction with a systematic, collaborative, job-embedded continuous improvement process.</a:t>
            </a:r>
          </a:p>
          <a:p>
            <a:pPr>
              <a:buNone/>
            </a:pPr>
            <a:r>
              <a:rPr lang="en-US" dirty="0"/>
              <a:t>•    The modules are based on reflection on instructional practice, guided by goals and data. </a:t>
            </a:r>
          </a:p>
          <a:p>
            <a:pPr>
              <a:buNone/>
            </a:pPr>
            <a:r>
              <a:rPr lang="en-US" dirty="0"/>
              <a:t>•    The modules are designed to support educational leaders— principals, coaches, and teacher leaders—in engaging in this type of learning together with teachers.</a:t>
            </a:r>
          </a:p>
          <a:p>
            <a:pPr>
              <a:buNone/>
            </a:pPr>
            <a:r>
              <a:rPr lang="en-US" dirty="0"/>
              <a:t> </a:t>
            </a:r>
          </a:p>
          <a:p>
            <a:pPr marL="0" indent="0">
              <a:buNone/>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9cb875895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9cb875895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action period activities with the group and make sure to answer any questions.</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For this action period, make sure you share the link to the article by Roland Barth: </a:t>
            </a:r>
            <a:r>
              <a:rPr lang="en-US" sz="1100" b="0" i="0" u="sng" strike="noStrike" cap="none" dirty="0">
                <a:solidFill>
                  <a:srgbClr val="000000"/>
                </a:solidFill>
                <a:effectLst/>
                <a:latin typeface="Arial"/>
                <a:ea typeface="Arial"/>
                <a:cs typeface="Arial"/>
                <a:sym typeface="Arial"/>
                <a:hlinkClick r:id="rId3"/>
              </a:rPr>
              <a:t>https://www.ascd.org/el/articles/the-culture-builder</a:t>
            </a:r>
            <a:r>
              <a:rPr lang="en-US" sz="1100" b="0" i="0" u="sng"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d347106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9d347106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Have people share aloud during in-person settings or in the chat for online participation. </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This is also an opportunity to include a feedback survey.</a:t>
            </a: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466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25fa1e2f6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25fa1e2f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25fa1e2f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25fa1e2f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This section provides background about the series, including information</a:t>
            </a:r>
            <a:r>
              <a:rPr lang="en-US" sz="1100" i="0" u="none" strike="noStrike" cap="none" dirty="0">
                <a:solidFill>
                  <a:srgbClr val="000000"/>
                </a:solidFill>
                <a:effectLst/>
                <a:latin typeface="Arial"/>
                <a:ea typeface="Arial"/>
                <a:cs typeface="Arial"/>
                <a:sym typeface="Arial"/>
              </a:rPr>
              <a:t> about continuous improvement. </a:t>
            </a:r>
            <a:r>
              <a:rPr lang="en-US" dirty="0"/>
              <a:t>Continuous improvement</a:t>
            </a:r>
            <a:r>
              <a:rPr lang="en-US" sz="1100" i="0" u="none" strike="noStrike" cap="none" dirty="0">
                <a:solidFill>
                  <a:srgbClr val="000000"/>
                </a:solidFill>
                <a:effectLst/>
                <a:latin typeface="Arial"/>
                <a:ea typeface="Arial"/>
                <a:cs typeface="Arial"/>
                <a:sym typeface="Arial"/>
              </a:rPr>
              <a:t> forms the underpinning for </a:t>
            </a:r>
            <a:r>
              <a:rPr lang="en-US" dirty="0"/>
              <a:t>this series of</a:t>
            </a:r>
            <a:r>
              <a:rPr lang="en-US" sz="1100" i="0" u="none" strike="noStrike" cap="none" dirty="0">
                <a:solidFill>
                  <a:srgbClr val="000000"/>
                </a:solidFill>
                <a:effectLst/>
                <a:latin typeface="Arial"/>
                <a:ea typeface="Arial"/>
                <a:cs typeface="Arial"/>
                <a:sym typeface="Arial"/>
              </a:rPr>
              <a:t> trainings and will be </a:t>
            </a:r>
            <a:r>
              <a:rPr lang="en-US" dirty="0"/>
              <a:t>referred to</a:t>
            </a:r>
            <a:r>
              <a:rPr lang="en-US" sz="1100" i="0" u="none" strike="noStrike" cap="none" dirty="0">
                <a:solidFill>
                  <a:srgbClr val="000000"/>
                </a:solidFill>
                <a:effectLst/>
                <a:latin typeface="Arial"/>
                <a:ea typeface="Arial"/>
                <a:cs typeface="Arial"/>
                <a:sym typeface="Arial"/>
              </a:rPr>
              <a:t> repeatedly across the sessions.</a:t>
            </a:r>
            <a:r>
              <a:rPr lang="en-US" dirty="0"/>
              <a:t> </a:t>
            </a:r>
            <a:endParaRPr lang="en-US" sz="110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cb875895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cb875895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cb87589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cb87589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25fa1e2f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25fa1e2f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3938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8" name="Google Shape;14;p3">
            <a:extLst>
              <a:ext uri="{FF2B5EF4-FFF2-40B4-BE49-F238E27FC236}">
                <a16:creationId xmlns:a16="http://schemas.microsoft.com/office/drawing/2014/main" id="{C0F6BE75-BF3E-104C-90AB-706369B6E0CF}"/>
              </a:ext>
            </a:extLst>
          </p:cNvPr>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32" name="Google Shape;32;p6"/>
          <p:cNvSpPr txBox="1">
            <a:spLocks noGrp="1"/>
          </p:cNvSpPr>
          <p:nvPr>
            <p:ph type="title" hasCustomPrompt="1"/>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0"/>
              </a:spcBef>
              <a:spcAft>
                <a:spcPts val="0"/>
              </a:spcAft>
              <a:buClr>
                <a:srgbClr val="483692"/>
              </a:buClr>
              <a:buSzPts val="3300"/>
              <a:buFontTx/>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dirty="0"/>
              <a:t>“Click to add a quote”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 name="Google Shape;16;p3">
            <a:extLst>
              <a:ext uri="{FF2B5EF4-FFF2-40B4-BE49-F238E27FC236}">
                <a16:creationId xmlns:a16="http://schemas.microsoft.com/office/drawing/2014/main" id="{067CB62D-50E0-6540-912C-DCA8E6233883}"/>
              </a:ext>
            </a:extLst>
          </p:cNvPr>
          <p:cNvSpPr txBox="1">
            <a:spLocks noGrp="1"/>
          </p:cNvSpPr>
          <p:nvPr>
            <p:ph type="body" idx="1" hasCustomPrompt="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0" lvl="0" indent="0" algn="r">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 Quote Attribution</a:t>
            </a:r>
            <a:endParaRPr dirty="0"/>
          </a:p>
        </p:txBody>
      </p:sp>
    </p:spTree>
    <p:extLst>
      <p:ext uri="{BB962C8B-B14F-4D97-AF65-F5344CB8AC3E}">
        <p14:creationId xmlns:p14="http://schemas.microsoft.com/office/powerpoint/2010/main" val="203715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373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0" lvl="0" indent="0" algn="l">
              <a:lnSpc>
                <a:spcPct val="90000"/>
              </a:lnSpc>
              <a:spcBef>
                <a:spcPts val="800"/>
              </a:spcBef>
              <a:spcAft>
                <a:spcPts val="0"/>
              </a:spcAft>
              <a:buClr>
                <a:srgbClr val="548135"/>
              </a:buClr>
              <a:buSzPts val="1800"/>
              <a:buNone/>
              <a:tabLst/>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pPr lvl="0"/>
            <a:r>
              <a:rPr lang="en-US"/>
              <a:t>Click to edit Master text styles</a:t>
            </a: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669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0" name="Google Shape;70;p12"/>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2" name="Google Shape;72;p12"/>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200"/>
              <a:buNone/>
              <a:tabLst/>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pPr lvl="0"/>
            <a:r>
              <a:rPr lang="en-US"/>
              <a:t>Click to edit Master text styles</a:t>
            </a: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958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4128117"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748113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69"/>
        <p:cNvGrpSpPr/>
        <p:nvPr/>
      </p:nvGrpSpPr>
      <p:grpSpPr>
        <a:xfrm>
          <a:off x="0" y="0"/>
          <a:ext cx="0" cy="0"/>
          <a:chOff x="0" y="0"/>
          <a:chExt cx="0" cy="0"/>
        </a:xfrm>
      </p:grpSpPr>
      <p:pic>
        <p:nvPicPr>
          <p:cNvPr id="9" name="Google Shape;14;p3">
            <a:extLst>
              <a:ext uri="{FF2B5EF4-FFF2-40B4-BE49-F238E27FC236}">
                <a16:creationId xmlns:a16="http://schemas.microsoft.com/office/drawing/2014/main" id="{4E54B267-AB78-4846-9943-38D342BA60A3}"/>
              </a:ext>
            </a:extLst>
          </p:cNvPr>
          <p:cNvPicPr preferRelativeResize="0"/>
          <p:nvPr/>
        </p:nvPicPr>
        <p:blipFill>
          <a:blip r:embed="rId2"/>
          <a:stretch>
            <a:fillRect/>
          </a:stretch>
        </p:blipFill>
        <p:spPr>
          <a:xfrm>
            <a:off x="-11210" y="0"/>
            <a:ext cx="9154638" cy="5149484"/>
          </a:xfrm>
          <a:prstGeom prst="rect">
            <a:avLst/>
          </a:prstGeom>
          <a:noFill/>
          <a:ln>
            <a:noFill/>
          </a:ln>
        </p:spPr>
      </p:pic>
      <p:sp>
        <p:nvSpPr>
          <p:cNvPr id="71" name="Google Shape;71;p12"/>
          <p:cNvSpPr>
            <a:spLocks noGrp="1"/>
          </p:cNvSpPr>
          <p:nvPr>
            <p:ph type="pic" idx="2"/>
          </p:nvPr>
        </p:nvSpPr>
        <p:spPr>
          <a:xfrm>
            <a:off x="628650" y="1542899"/>
            <a:ext cx="4388274" cy="2852869"/>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 name="Google Shape;27;p5">
            <a:extLst>
              <a:ext uri="{FF2B5EF4-FFF2-40B4-BE49-F238E27FC236}">
                <a16:creationId xmlns:a16="http://schemas.microsoft.com/office/drawing/2014/main" id="{324C0595-E19D-EA48-9AB5-92A3942A54BC}"/>
              </a:ext>
            </a:extLst>
          </p:cNvPr>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8" name="Google Shape;16;p3">
            <a:extLst>
              <a:ext uri="{FF2B5EF4-FFF2-40B4-BE49-F238E27FC236}">
                <a16:creationId xmlns:a16="http://schemas.microsoft.com/office/drawing/2014/main" id="{257ED9FA-CDA9-1543-A111-A23744F335A0}"/>
              </a:ext>
            </a:extLst>
          </p:cNvPr>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410864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Google Shape;19;p4">
            <a:extLst>
              <a:ext uri="{FF2B5EF4-FFF2-40B4-BE49-F238E27FC236}">
                <a16:creationId xmlns:a16="http://schemas.microsoft.com/office/drawing/2014/main" id="{CFFAE5AF-11F4-414D-903B-A198C6A7B7CD}"/>
              </a:ext>
            </a:extLst>
          </p:cNvPr>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 name="Title 1">
            <a:extLst>
              <a:ext uri="{FF2B5EF4-FFF2-40B4-BE49-F238E27FC236}">
                <a16:creationId xmlns:a16="http://schemas.microsoft.com/office/drawing/2014/main" id="{B1D72806-BD9A-0046-B925-808EC888C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61266-7E1C-7845-9E41-650E4461B6CC}"/>
              </a:ext>
            </a:extLst>
          </p:cNvPr>
          <p:cNvSpPr>
            <a:spLocks noGrp="1"/>
          </p:cNvSpPr>
          <p:nvPr>
            <p:ph idx="1"/>
          </p:nvPr>
        </p:nvSpPr>
        <p:spPr/>
        <p:txBody>
          <a:bodyPr/>
          <a:lstStyle>
            <a:lvl1pPr marL="0">
              <a:defRPr/>
            </a:lvl1pPr>
            <a:lvl2pPr marL="914400" indent="-342900">
              <a:buClr>
                <a:srgbClr val="548135"/>
              </a:buClr>
              <a:buFont typeface="Arial" panose="020B0604020202020204" pitchFamily="34" charset="0"/>
              <a:buChar char="•"/>
              <a:defRPr/>
            </a:lvl2pPr>
            <a:lvl3pPr marL="1390650" indent="-342900">
              <a:buClr>
                <a:srgbClr val="548135"/>
              </a:buClr>
              <a:buFont typeface="Arial" panose="020B0604020202020204" pitchFamily="34" charset="0"/>
              <a:buChar char="•"/>
              <a:defRPr/>
            </a:lvl3pPr>
            <a:lvl4pPr marL="1854200" indent="-342900">
              <a:buClr>
                <a:srgbClr val="548135"/>
              </a:buClr>
              <a:buFont typeface="Arial" panose="020B0604020202020204" pitchFamily="34" charset="0"/>
              <a:buChar char="•"/>
              <a:defRPr/>
            </a:lvl4pPr>
            <a:lvl5pPr marL="2311400" indent="-342900">
              <a:buClr>
                <a:srgbClr val="54813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813E24-D715-604D-ADDE-81A8AF317A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EEFEB2A-D1FA-4649-8FFE-932246426C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B45C3-DE25-3D4A-98B4-ACE89C8CD8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962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571" y="0"/>
            <a:ext cx="9144003"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572" y="0"/>
            <a:ext cx="9144000"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marL="0"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r>
              <a:rPr lang="en-US"/>
              <a:t>Click to edit Master subtitle style</a:t>
            </a:r>
            <a:endParaRPr dirty="0"/>
          </a:p>
        </p:txBody>
      </p:sp>
    </p:spTree>
    <p:extLst>
      <p:ext uri="{BB962C8B-B14F-4D97-AF65-F5344CB8AC3E}">
        <p14:creationId xmlns:p14="http://schemas.microsoft.com/office/powerpoint/2010/main" val="3951300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4944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stretch>
            <a:fillRect/>
          </a:stretch>
        </p:blipFill>
        <p:spPr>
          <a:xfrm>
            <a:off x="-11210" y="0"/>
            <a:ext cx="9154638"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556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marL="0"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888888"/>
              </a:buClr>
              <a:buSzPts val="1800"/>
              <a:buNone/>
              <a:tabLst/>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pPr lvl="0"/>
            <a:r>
              <a:rPr lang="en-US"/>
              <a:t>Click to edit Master text styles</a:t>
            </a: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200" b="0" i="0" u="none" strike="noStrike" cap="none">
                <a:solidFill>
                  <a:schemeClr val="dk1"/>
                </a:solidFill>
                <a:latin typeface="+mj-lt"/>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233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1663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9033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t - No logo" preserve="1">
  <p:cSld name="2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marL="514350" lvl="0" indent="-514350" algn="l">
              <a:lnSpc>
                <a:spcPct val="90000"/>
              </a:lnSpc>
              <a:spcBef>
                <a:spcPts val="0"/>
              </a:spcBef>
              <a:spcAft>
                <a:spcPts val="0"/>
              </a:spcAft>
              <a:buClr>
                <a:srgbClr val="483692"/>
              </a:buClr>
              <a:buSzPts val="3300"/>
              <a:buFont typeface="+mj-lt"/>
              <a:buAutoNum type="arabicPeriod"/>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r>
              <a:rPr lang="en-US"/>
              <a:t>Click to edit Master title style</a:t>
            </a:r>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34" name="Google Shape;34;p6"/>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 name="Google Shape;38;p7">
            <a:extLst>
              <a:ext uri="{FF2B5EF4-FFF2-40B4-BE49-F238E27FC236}">
                <a16:creationId xmlns:a16="http://schemas.microsoft.com/office/drawing/2014/main" id="{FCDDDF41-BC32-A04A-ABF5-508DCC26AFD0}"/>
              </a:ext>
            </a:extLst>
          </p:cNvPr>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1400"/>
              <a:buNone/>
              <a:tabLst/>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449220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471438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888888"/>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715" r:id="rId2"/>
    <p:sldLayoutId id="2147483650" r:id="rId3"/>
    <p:sldLayoutId id="2147483651" r:id="rId4"/>
    <p:sldLayoutId id="2147483716"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4.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heckmanequation.org/resource/starts-at-birth/" TargetMode="External"/><Relationship Id="rId3" Type="http://schemas.openxmlformats.org/officeDocument/2006/relationships/hyperlink" Target="https://doi.org/10.1037/a0032896" TargetMode="External"/><Relationship Id="rId7" Type="http://schemas.openxmlformats.org/officeDocument/2006/relationships/hyperlink" Target="https://ies.ed.gov/ncee/wwc/PracticeGuide/12"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www.wested.org/wested-insights/rel-west-data-based-inquiry-cycles/" TargetMode="External"/><Relationship Id="rId5" Type="http://schemas.openxmlformats.org/officeDocument/2006/relationships/hyperlink" Target="https://doi.org/10.1016/j.tate.2009.02.019" TargetMode="External"/><Relationship Id="rId4" Type="http://schemas.openxmlformats.org/officeDocument/2006/relationships/hyperlink" Target="https://journals.sagepub.com/stoken/rbtfl/hYeKyHG/tlbNA/ful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4.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8"/>
          <p:cNvSpPr txBox="1">
            <a:spLocks noGrp="1"/>
          </p:cNvSpPr>
          <p:nvPr>
            <p:ph type="subTitle" idx="1"/>
          </p:nvPr>
        </p:nvSpPr>
        <p:spPr>
          <a:xfrm>
            <a:off x="750300" y="3510275"/>
            <a:ext cx="8082000" cy="792600"/>
          </a:xfrm>
          <a:prstGeom prst="rect">
            <a:avLst/>
          </a:prstGeom>
        </p:spPr>
        <p:txBody>
          <a:bodyPr spcFirstLastPara="1" wrap="square" lIns="0" tIns="34275" rIns="68575" bIns="34275" anchor="t" anchorCtr="0">
            <a:noAutofit/>
          </a:bodyPr>
          <a:lstStyle/>
          <a:p>
            <a:pPr marL="0" lvl="0" indent="0" algn="l" rtl="0">
              <a:lnSpc>
                <a:spcPct val="115000"/>
              </a:lnSpc>
              <a:spcBef>
                <a:spcPts val="800"/>
              </a:spcBef>
              <a:spcAft>
                <a:spcPts val="0"/>
              </a:spcAft>
              <a:buNone/>
            </a:pPr>
            <a:r>
              <a:rPr lang="en" dirty="0"/>
              <a:t>Learning Module 1</a:t>
            </a:r>
            <a:endParaRPr dirty="0"/>
          </a:p>
          <a:p>
            <a:pPr marL="0" lvl="0" indent="0" algn="l" rtl="0">
              <a:lnSpc>
                <a:spcPct val="115000"/>
              </a:lnSpc>
              <a:spcBef>
                <a:spcPts val="800"/>
              </a:spcBef>
              <a:spcAft>
                <a:spcPts val="500"/>
              </a:spcAft>
              <a:buNone/>
            </a:pPr>
            <a:r>
              <a:rPr lang="en" dirty="0"/>
              <a:t>Framing the Series</a:t>
            </a:r>
            <a:endParaRPr dirty="0"/>
          </a:p>
        </p:txBody>
      </p:sp>
      <p:sp>
        <p:nvSpPr>
          <p:cNvPr id="10" name="Google Shape;141;p28">
            <a:extLst>
              <a:ext uri="{FF2B5EF4-FFF2-40B4-BE49-F238E27FC236}">
                <a16:creationId xmlns:a16="http://schemas.microsoft.com/office/drawing/2014/main" id="{70109A6F-8AD3-48D7-B808-C15172C6EAAF}"/>
              </a:ext>
            </a:extLst>
          </p:cNvPr>
          <p:cNvSpPr txBox="1">
            <a:spLocks noGrp="1"/>
          </p:cNvSpPr>
          <p:nvPr>
            <p:ph type="ctrTitle"/>
          </p:nvPr>
        </p:nvSpPr>
        <p:spPr>
          <a:xfrm>
            <a:off x="750300" y="2861808"/>
            <a:ext cx="8082000" cy="899100"/>
          </a:xfrm>
          <a:prstGeom prst="rect">
            <a:avLst/>
          </a:prstGeom>
        </p:spPr>
        <p:txBody>
          <a:bodyPr spcFirstLastPara="1" wrap="square" lIns="0" tIns="34275" rIns="68575" bIns="34275" anchor="ctr" anchorCtr="0">
            <a:noAutofit/>
          </a:bodyPr>
          <a:lstStyle/>
          <a:p>
            <a:r>
              <a:rPr lang="en" dirty="0"/>
              <a:t>Facilitating Improvement in Teacher Practice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7"/>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An effective continuous improvement process is grounded in context while keeping students at the center.</a:t>
            </a:r>
            <a:endParaRPr dirty="0">
              <a:sym typeface="Calibri"/>
            </a:endParaRPr>
          </a:p>
          <a:p>
            <a:pPr lvl="0"/>
            <a:r>
              <a:rPr lang="en" dirty="0">
                <a:sym typeface="Calibri"/>
              </a:rPr>
              <a:t>It is focused around a moral imperative of improving the outcomes for each student by addressing breakdowns and gaps in the system.</a:t>
            </a:r>
            <a:endParaRPr dirty="0">
              <a:sym typeface="Calibri"/>
            </a:endParaRPr>
          </a:p>
          <a:p>
            <a:pPr marL="0" lvl="0" indent="0" algn="l" rtl="0">
              <a:spcBef>
                <a:spcPts val="800"/>
              </a:spcBef>
              <a:spcAft>
                <a:spcPts val="500"/>
              </a:spcAft>
              <a:buNone/>
            </a:pPr>
            <a:endParaRPr sz="2200" dirty="0">
              <a:solidFill>
                <a:schemeClr val="dk1"/>
              </a:solidFill>
            </a:endParaRPr>
          </a:p>
        </p:txBody>
      </p:sp>
      <p:sp>
        <p:nvSpPr>
          <p:cNvPr id="163" name="Google Shape;163;p2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Why is this work important?</a:t>
            </a:r>
            <a:endParaRPr dirty="0"/>
          </a:p>
        </p:txBody>
      </p:sp>
      <p:sp>
        <p:nvSpPr>
          <p:cNvPr id="2" name="Slide Number Placeholder 1">
            <a:extLst>
              <a:ext uri="{FF2B5EF4-FFF2-40B4-BE49-F238E27FC236}">
                <a16:creationId xmlns:a16="http://schemas.microsoft.com/office/drawing/2014/main" id="{7B893256-FEC2-4EFA-8CF2-ED54DBDB2F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8"/>
          <p:cNvSpPr txBox="1">
            <a:spLocks noGrp="1"/>
          </p:cNvSpPr>
          <p:nvPr>
            <p:ph type="body" idx="1"/>
          </p:nvPr>
        </p:nvSpPr>
        <p:spPr>
          <a:prstGeom prst="rect">
            <a:avLst/>
          </a:prstGeom>
        </p:spPr>
        <p:txBody>
          <a:bodyPr spcFirstLastPara="1" wrap="square" lIns="0" tIns="34275" rIns="68575" bIns="34275" anchor="t" anchorCtr="0">
            <a:noAutofit/>
          </a:bodyPr>
          <a:lstStyle/>
          <a:p>
            <a:r>
              <a:rPr lang="en" dirty="0">
                <a:sym typeface="Calibri"/>
              </a:rPr>
              <a:t>REL West partnered with Washoe County School District to leverage continuous improvement methods that enable educators across all levels of the system to improve professional learning for K–6 achievement in literacy. </a:t>
            </a:r>
          </a:p>
          <a:p>
            <a:r>
              <a:rPr lang="en" dirty="0">
                <a:sym typeface="Calibri"/>
              </a:rPr>
              <a:t>Key components of professional learning are teacher collaboration, structured around inquiry cycles, and the use of data to document improvement and learning. </a:t>
            </a:r>
            <a:endParaRPr dirty="0">
              <a:sym typeface="Calibri"/>
            </a:endParaRPr>
          </a:p>
          <a:p>
            <a:pPr marL="0" lvl="0" indent="0" algn="l" rtl="0">
              <a:lnSpc>
                <a:spcPct val="115000"/>
              </a:lnSpc>
              <a:spcBef>
                <a:spcPts val="80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800"/>
              </a:spcBef>
              <a:spcAft>
                <a:spcPts val="500"/>
              </a:spcAft>
              <a:buNone/>
            </a:pPr>
            <a:endParaRPr dirty="0"/>
          </a:p>
        </p:txBody>
      </p:sp>
      <p:sp>
        <p:nvSpPr>
          <p:cNvPr id="169" name="Google Shape;169;p2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Background</a:t>
            </a:r>
            <a:endParaRPr/>
          </a:p>
        </p:txBody>
      </p:sp>
      <p:sp>
        <p:nvSpPr>
          <p:cNvPr id="2" name="Slide Number Placeholder 1">
            <a:extLst>
              <a:ext uri="{FF2B5EF4-FFF2-40B4-BE49-F238E27FC236}">
                <a16:creationId xmlns:a16="http://schemas.microsoft.com/office/drawing/2014/main" id="{6437D1EC-2AB6-4F49-94DF-7CCF29D4A9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6" name="Google Shape;176;p29"/>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These modules are intended as capacity-building tools to support the scaling, spread, and sustainability of effective teacher collaboration through the use of learning huddles and inquiry cycles. </a:t>
            </a:r>
          </a:p>
          <a:p>
            <a:pPr lvl="0"/>
            <a:r>
              <a:rPr lang="en" dirty="0">
                <a:sym typeface="Calibri"/>
              </a:rPr>
              <a:t>The content represents a synthesis of the processes and learning that have emerged from the Literacy Improvement Partnership at REL West.</a:t>
            </a:r>
            <a:endParaRPr dirty="0">
              <a:sym typeface="Calibri"/>
            </a:endParaRPr>
          </a:p>
          <a:p>
            <a:pPr marL="0" lvl="0" indent="0" algn="l" rtl="0">
              <a:lnSpc>
                <a:spcPct val="115000"/>
              </a:lnSpc>
              <a:spcBef>
                <a:spcPts val="80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spcBef>
                <a:spcPts val="800"/>
              </a:spcBef>
              <a:spcAft>
                <a:spcPts val="500"/>
              </a:spcAft>
              <a:buNone/>
            </a:pPr>
            <a:endParaRPr dirty="0"/>
          </a:p>
        </p:txBody>
      </p:sp>
      <p:sp>
        <p:nvSpPr>
          <p:cNvPr id="175" name="Google Shape;175;p2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Background</a:t>
            </a:r>
            <a:endParaRPr dirty="0"/>
          </a:p>
        </p:txBody>
      </p:sp>
      <p:sp>
        <p:nvSpPr>
          <p:cNvPr id="2" name="Slide Number Placeholder 1">
            <a:extLst>
              <a:ext uri="{FF2B5EF4-FFF2-40B4-BE49-F238E27FC236}">
                <a16:creationId xmlns:a16="http://schemas.microsoft.com/office/drawing/2014/main" id="{58A4549C-DD3C-4D65-A925-F04C3A78BA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Tree>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30"/>
          <p:cNvSpPr txBox="1">
            <a:spLocks noGrp="1"/>
          </p:cNvSpPr>
          <p:nvPr>
            <p:ph type="body" idx="1"/>
          </p:nvPr>
        </p:nvSpPr>
        <p:spPr>
          <a:prstGeom prst="rect">
            <a:avLst/>
          </a:prstGeom>
        </p:spPr>
        <p:txBody>
          <a:bodyPr spcFirstLastPara="1" wrap="square" lIns="0" tIns="34275" rIns="68575" bIns="34275" anchor="t" anchorCtr="0">
            <a:noAutofit/>
          </a:bodyPr>
          <a:lstStyle/>
          <a:p>
            <a:r>
              <a:rPr lang="en" dirty="0">
                <a:sym typeface="Calibri"/>
              </a:rPr>
              <a:t>The overall goal of this work is to improve Tier 1 instruction with systematic, collaborative, job-embedded structures and processes of reflecting on instructional practice, guided by goals and data. </a:t>
            </a:r>
          </a:p>
          <a:p>
            <a:r>
              <a:rPr lang="en" dirty="0">
                <a:sym typeface="Calibri"/>
              </a:rPr>
              <a:t>The modules are designed to support educational leaders— principals, coaches, and teacher leaders—in engaging in this type of learning together with teachers.</a:t>
            </a:r>
            <a:endParaRPr dirty="0">
              <a:sym typeface="Calibri"/>
            </a:endParaRPr>
          </a:p>
          <a:p>
            <a:pPr marL="0" lvl="0" indent="0" algn="l" rtl="0">
              <a:spcBef>
                <a:spcPts val="800"/>
              </a:spcBef>
              <a:spcAft>
                <a:spcPts val="500"/>
              </a:spcAft>
              <a:buNone/>
            </a:pPr>
            <a:endParaRPr dirty="0"/>
          </a:p>
        </p:txBody>
      </p:sp>
      <p:sp>
        <p:nvSpPr>
          <p:cNvPr id="181" name="Google Shape;181;p3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Why these modules?</a:t>
            </a:r>
            <a:endParaRPr dirty="0"/>
          </a:p>
        </p:txBody>
      </p:sp>
      <p:sp>
        <p:nvSpPr>
          <p:cNvPr id="2" name="Slide Number Placeholder 1">
            <a:extLst>
              <a:ext uri="{FF2B5EF4-FFF2-40B4-BE49-F238E27FC236}">
                <a16:creationId xmlns:a16="http://schemas.microsoft.com/office/drawing/2014/main" id="{F1C8C324-8BA8-4763-9E17-B9216144EB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sym typeface="Calibri"/>
              </a:rPr>
              <a:t>Expectations for the series</a:t>
            </a:r>
            <a:endParaRPr dirty="0"/>
          </a:p>
        </p:txBody>
      </p:sp>
      <p:sp>
        <p:nvSpPr>
          <p:cNvPr id="2" name="Slide Number Placeholder 1">
            <a:extLst>
              <a:ext uri="{FF2B5EF4-FFF2-40B4-BE49-F238E27FC236}">
                <a16:creationId xmlns:a16="http://schemas.microsoft.com/office/drawing/2014/main" id="{7836C9B6-81D5-408F-8765-18F7F0FA59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2"/>
          <p:cNvSpPr txBox="1">
            <a:spLocks noGrp="1"/>
          </p:cNvSpPr>
          <p:nvPr>
            <p:ph type="body" idx="1"/>
          </p:nvPr>
        </p:nvSpPr>
        <p:spPr>
          <a:prstGeom prst="rect">
            <a:avLst/>
          </a:prstGeom>
        </p:spPr>
        <p:txBody>
          <a:bodyPr spcFirstLastPara="1" wrap="square" lIns="0" tIns="34275" rIns="68575" bIns="34275" anchor="t" anchorCtr="0">
            <a:noAutofit/>
          </a:bodyPr>
          <a:lstStyle/>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Complete eight half-day modules.</a:t>
            </a:r>
            <a:endParaRPr dirty="0">
              <a:latin typeface="+mn-lt"/>
              <a:cs typeface="Times New Roman" panose="02020603050405020304" pitchFamily="18" charset="0"/>
              <a:sym typeface="Calibri"/>
            </a:endParaRPr>
          </a:p>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Identify a team to work with.</a:t>
            </a:r>
            <a:endParaRPr dirty="0">
              <a:latin typeface="+mn-lt"/>
              <a:cs typeface="Times New Roman" panose="02020603050405020304" pitchFamily="18" charset="0"/>
              <a:sym typeface="Calibri"/>
            </a:endParaRPr>
          </a:p>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Between each module, take part in two to three hours of planning and team meetings.</a:t>
            </a:r>
            <a:endParaRPr dirty="0">
              <a:latin typeface="+mn-lt"/>
              <a:cs typeface="Times New Roman" panose="02020603050405020304" pitchFamily="18" charset="0"/>
              <a:sym typeface="Calibri"/>
            </a:endParaRPr>
          </a:p>
        </p:txBody>
      </p:sp>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Participant expectations</a:t>
            </a:r>
            <a:endParaRPr dirty="0"/>
          </a:p>
        </p:txBody>
      </p:sp>
      <p:sp>
        <p:nvSpPr>
          <p:cNvPr id="2" name="Slide Number Placeholder 1">
            <a:extLst>
              <a:ext uri="{FF2B5EF4-FFF2-40B4-BE49-F238E27FC236}">
                <a16:creationId xmlns:a16="http://schemas.microsoft.com/office/drawing/2014/main" id="{C3CFD7C5-7C7C-4A9E-B97E-1A7614D84E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arc for modules</a:t>
            </a:r>
            <a:endParaRPr dirty="0"/>
          </a:p>
        </p:txBody>
      </p:sp>
      <p:sp>
        <p:nvSpPr>
          <p:cNvPr id="2" name="Slide Number Placeholder 1">
            <a:extLst>
              <a:ext uri="{FF2B5EF4-FFF2-40B4-BE49-F238E27FC236}">
                <a16:creationId xmlns:a16="http://schemas.microsoft.com/office/drawing/2014/main" id="{45A3FB73-9470-4BE3-B655-C8E1F5B020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15" name="Picture 14" descr="A screenshot of a video game&#10;&#10;Description automatically generated">
            <a:extLst>
              <a:ext uri="{FF2B5EF4-FFF2-40B4-BE49-F238E27FC236}">
                <a16:creationId xmlns:a16="http://schemas.microsoft.com/office/drawing/2014/main" id="{659F9AA1-109F-6942-8663-079286D10DF1}"/>
              </a:ext>
            </a:extLst>
          </p:cNvPr>
          <p:cNvPicPr>
            <a:picLocks noChangeAspect="1"/>
          </p:cNvPicPr>
          <p:nvPr/>
        </p:nvPicPr>
        <p:blipFill>
          <a:blip r:embed="rId3"/>
          <a:stretch>
            <a:fillRect/>
          </a:stretch>
        </p:blipFill>
        <p:spPr>
          <a:xfrm>
            <a:off x="-33679" y="1494075"/>
            <a:ext cx="8729906" cy="3026554"/>
          </a:xfrm>
          <a:prstGeom prst="rect">
            <a:avLst/>
          </a:prstGeom>
        </p:spPr>
      </p:pic>
    </p:spTree>
    <p:extLst>
      <p:ext uri="{BB962C8B-B14F-4D97-AF65-F5344CB8AC3E}">
        <p14:creationId xmlns:p14="http://schemas.microsoft.com/office/powerpoint/2010/main" val="252526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Overview of the learning modules</a:t>
            </a:r>
            <a:endParaRPr dirty="0"/>
          </a:p>
        </p:txBody>
      </p:sp>
      <p:sp>
        <p:nvSpPr>
          <p:cNvPr id="213" name="Google Shape;213;p34"/>
          <p:cNvSpPr txBox="1">
            <a:spLocks noGrp="1"/>
          </p:cNvSpPr>
          <p:nvPr>
            <p:ph type="body" idx="1"/>
          </p:nvPr>
        </p:nvSpPr>
        <p:spPr>
          <a:xfrm>
            <a:off x="628650" y="1282888"/>
            <a:ext cx="7886700" cy="3627081"/>
          </a:xfrm>
          <a:prstGeom prst="rect">
            <a:avLst/>
          </a:prstGeom>
        </p:spPr>
        <p:txBody>
          <a:bodyPr spcFirstLastPara="1" wrap="square" lIns="0" tIns="34275" rIns="68575" bIns="34275" anchor="t" anchorCtr="0">
            <a:noAutofit/>
          </a:bodyPr>
          <a:lstStyle/>
          <a:p>
            <a:pPr>
              <a:lnSpc>
                <a:spcPct val="100000"/>
              </a:lnSpc>
              <a:spcBef>
                <a:spcPts val="0"/>
              </a:spcBef>
            </a:pPr>
            <a:r>
              <a:rPr lang="en" sz="1800" dirty="0">
                <a:sym typeface="Calibri"/>
              </a:rPr>
              <a:t>The modules are separated into clusters of professional development topics for principals, coaches, and teacher leaders to learn and then use with the educators they support. </a:t>
            </a:r>
            <a:endParaRPr lang="en-US" sz="1800" dirty="0">
              <a:sym typeface="Calibri"/>
            </a:endParaRPr>
          </a:p>
          <a:p>
            <a:pPr>
              <a:lnSpc>
                <a:spcPct val="100000"/>
              </a:lnSpc>
              <a:spcBef>
                <a:spcPts val="0"/>
              </a:spcBef>
            </a:pPr>
            <a:endParaRPr lang="en" sz="1800" dirty="0">
              <a:sym typeface="Calibri"/>
            </a:endParaRPr>
          </a:p>
          <a:p>
            <a:pPr marL="0" lvl="0" indent="0">
              <a:lnSpc>
                <a:spcPct val="100000"/>
              </a:lnSpc>
              <a:spcBef>
                <a:spcPts val="0"/>
              </a:spcBef>
              <a:spcAft>
                <a:spcPts val="0"/>
              </a:spcAft>
              <a:buNone/>
            </a:pPr>
            <a:r>
              <a:rPr lang="en" sz="1800" dirty="0">
                <a:sym typeface="Calibri"/>
              </a:rPr>
              <a:t>The overall outcomes of the modules are for you to …</a:t>
            </a:r>
            <a:endParaRPr sz="1800" dirty="0"/>
          </a:p>
          <a:p>
            <a:pPr marL="514350" lvl="0" indent="-290513">
              <a:lnSpc>
                <a:spcPct val="100000"/>
              </a:lnSpc>
              <a:spcBef>
                <a:spcPts val="0"/>
              </a:spcBef>
              <a:spcAft>
                <a:spcPts val="0"/>
              </a:spcAft>
              <a:buSzPct val="120000"/>
              <a:buFont typeface="Arial" panose="020B0604020202020204" pitchFamily="34" charset="0"/>
              <a:buChar char="•"/>
            </a:pPr>
            <a:r>
              <a:rPr lang="en" sz="1800" dirty="0">
                <a:sym typeface="Calibri"/>
              </a:rPr>
              <a:t>Develop—or deepen—your understanding of continuous improvement processes.</a:t>
            </a:r>
            <a:endParaRPr sz="1800" dirty="0">
              <a:sym typeface="Calibri"/>
            </a:endParaRPr>
          </a:p>
          <a:p>
            <a:pPr marL="514350" lvl="0" indent="-290513">
              <a:lnSpc>
                <a:spcPct val="100000"/>
              </a:lnSpc>
              <a:spcBef>
                <a:spcPts val="0"/>
              </a:spcBef>
              <a:spcAft>
                <a:spcPts val="0"/>
              </a:spcAft>
              <a:buSzPct val="120000"/>
              <a:buFont typeface="Arial" panose="020B0604020202020204" pitchFamily="34" charset="0"/>
              <a:buChar char="•"/>
            </a:pPr>
            <a:r>
              <a:rPr lang="en" sz="1800" dirty="0">
                <a:sym typeface="Calibri"/>
              </a:rPr>
              <a:t>Strengthen your capacity to facilitate teacher learning and collaboration.</a:t>
            </a:r>
            <a:endParaRPr sz="1800" dirty="0">
              <a:sym typeface="Calibri"/>
            </a:endParaRPr>
          </a:p>
          <a:p>
            <a:pPr marL="514350" lvl="0" indent="-290513">
              <a:lnSpc>
                <a:spcPct val="100000"/>
              </a:lnSpc>
              <a:spcBef>
                <a:spcPts val="0"/>
              </a:spcBef>
              <a:spcAft>
                <a:spcPts val="0"/>
              </a:spcAft>
              <a:buSzPct val="120000"/>
              <a:buFont typeface="Arial" panose="020B0604020202020204" pitchFamily="34" charset="0"/>
              <a:buChar char="•"/>
            </a:pPr>
            <a:r>
              <a:rPr lang="en" sz="1800" dirty="0">
                <a:sym typeface="Calibri"/>
              </a:rPr>
              <a:t>Try out structures and routines that embed continuous improvement methods in daily work.</a:t>
            </a:r>
            <a:endParaRPr sz="1800" dirty="0">
              <a:sym typeface="Calibri"/>
            </a:endParaRPr>
          </a:p>
          <a:p>
            <a:pPr marL="514350" lvl="0" indent="-290513">
              <a:lnSpc>
                <a:spcPct val="100000"/>
              </a:lnSpc>
              <a:spcBef>
                <a:spcPts val="0"/>
              </a:spcBef>
              <a:spcAft>
                <a:spcPts val="0"/>
              </a:spcAft>
              <a:buSzPct val="120000"/>
              <a:buFont typeface="Arial" panose="020B0604020202020204" pitchFamily="34" charset="0"/>
              <a:buChar char="•"/>
            </a:pPr>
            <a:r>
              <a:rPr lang="en" sz="1800" dirty="0">
                <a:sym typeface="Calibri"/>
              </a:rPr>
              <a:t>Reflect on and improve a culture of collaboration that supports transparency and organizational learning.</a:t>
            </a:r>
            <a:endParaRPr sz="1800" dirty="0">
              <a:sym typeface="Calibri"/>
            </a:endParaRPr>
          </a:p>
        </p:txBody>
      </p:sp>
      <p:sp>
        <p:nvSpPr>
          <p:cNvPr id="2" name="Slide Number Placeholder 1">
            <a:extLst>
              <a:ext uri="{FF2B5EF4-FFF2-40B4-BE49-F238E27FC236}">
                <a16:creationId xmlns:a16="http://schemas.microsoft.com/office/drawing/2014/main" id="{E439AA7D-E716-46B6-A2C7-E779DF3C4E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US" dirty="0"/>
              <a:t>Module topics</a:t>
            </a:r>
          </a:p>
        </p:txBody>
      </p:sp>
      <p:sp>
        <p:nvSpPr>
          <p:cNvPr id="219" name="Google Shape;219;p35"/>
          <p:cNvSpPr txBox="1">
            <a:spLocks noGrp="1"/>
          </p:cNvSpPr>
          <p:nvPr>
            <p:ph type="body" idx="1"/>
          </p:nvPr>
        </p:nvSpPr>
        <p:spPr>
          <a:xfrm>
            <a:off x="628650" y="1265310"/>
            <a:ext cx="7886700" cy="3263400"/>
          </a:xfrm>
          <a:prstGeom prst="rect">
            <a:avLst/>
          </a:prstGeom>
        </p:spPr>
        <p:txBody>
          <a:bodyPr spcFirstLastPara="1" wrap="square" lIns="0" tIns="34275" rIns="68575" bIns="34275" anchor="t" anchorCtr="0">
            <a:noAutofit/>
          </a:bodyPr>
          <a:lstStyle/>
          <a:p>
            <a:pPr marL="101600">
              <a:lnSpc>
                <a:spcPct val="100000"/>
              </a:lnSpc>
              <a:spcBef>
                <a:spcPts val="0"/>
              </a:spcBef>
              <a:buSzPct val="120000"/>
            </a:pPr>
            <a:r>
              <a:rPr lang="en-US" sz="1800" dirty="0">
                <a:sym typeface="Calibri"/>
              </a:rPr>
              <a:t>Module 1: Develop a general understanding of continuous improvement, understand the overall structure of the learning series, and unpack your motivations for leading continuous improvement work.</a:t>
            </a:r>
            <a:endParaRPr lang="en-US"/>
          </a:p>
          <a:p>
            <a:pPr marL="101600">
              <a:lnSpc>
                <a:spcPct val="100000"/>
              </a:lnSpc>
              <a:spcBef>
                <a:spcPts val="0"/>
              </a:spcBef>
            </a:pPr>
            <a:endParaRPr lang="en-US" sz="1800" dirty="0">
              <a:sym typeface="Calibri"/>
            </a:endParaRPr>
          </a:p>
          <a:p>
            <a:pPr marL="101600">
              <a:lnSpc>
                <a:spcPct val="100000"/>
              </a:lnSpc>
              <a:spcBef>
                <a:spcPts val="0"/>
              </a:spcBef>
              <a:buSzPct val="120000"/>
            </a:pPr>
            <a:r>
              <a:rPr lang="en-US" sz="1800" dirty="0">
                <a:sym typeface="Calibri"/>
              </a:rPr>
              <a:t>Module 2: Understand what systems are and how you can impact systems change.</a:t>
            </a:r>
            <a:endParaRPr lang="en-US" sz="1800" dirty="0"/>
          </a:p>
          <a:p>
            <a:pPr marL="101600">
              <a:lnSpc>
                <a:spcPct val="100000"/>
              </a:lnSpc>
              <a:spcBef>
                <a:spcPts val="0"/>
              </a:spcBef>
            </a:pPr>
            <a:endParaRPr lang="en-US" sz="1800" dirty="0">
              <a:sym typeface="Calibri"/>
            </a:endParaRPr>
          </a:p>
          <a:p>
            <a:pPr marL="101600">
              <a:lnSpc>
                <a:spcPct val="100000"/>
              </a:lnSpc>
              <a:spcBef>
                <a:spcPts val="0"/>
              </a:spcBef>
              <a:buSzPct val="120000"/>
            </a:pPr>
            <a:r>
              <a:rPr lang="en-US" sz="1800" dirty="0">
                <a:sym typeface="Calibri"/>
              </a:rPr>
              <a:t>Module 3: Learn about team development, facilitation practices, and routines to improve instructional practice. </a:t>
            </a:r>
            <a:endParaRPr lang="en-US" sz="1800" dirty="0"/>
          </a:p>
          <a:p>
            <a:pPr marL="0" lvl="0" indent="0" algn="l" rtl="0">
              <a:spcBef>
                <a:spcPts val="1000"/>
              </a:spcBef>
              <a:spcAft>
                <a:spcPts val="500"/>
              </a:spcAft>
              <a:buNone/>
            </a:pPr>
            <a:endParaRPr lang="en-US" dirty="0"/>
          </a:p>
        </p:txBody>
      </p:sp>
      <p:sp>
        <p:nvSpPr>
          <p:cNvPr id="2" name="Slide Number Placeholder 1">
            <a:extLst>
              <a:ext uri="{FF2B5EF4-FFF2-40B4-BE49-F238E27FC236}">
                <a16:creationId xmlns:a16="http://schemas.microsoft.com/office/drawing/2014/main" id="{5BCFB402-BF8C-4BC6-96F6-14266D9DD3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topics</a:t>
            </a:r>
            <a:endParaRPr dirty="0"/>
          </a:p>
        </p:txBody>
      </p:sp>
      <p:sp>
        <p:nvSpPr>
          <p:cNvPr id="225" name="Google Shape;225;p36"/>
          <p:cNvSpPr txBox="1">
            <a:spLocks noGrp="1"/>
          </p:cNvSpPr>
          <p:nvPr>
            <p:ph type="body" idx="1"/>
          </p:nvPr>
        </p:nvSpPr>
        <p:spPr>
          <a:xfrm>
            <a:off x="628650" y="1198511"/>
            <a:ext cx="7886700" cy="3597393"/>
          </a:xfrm>
          <a:prstGeom prst="rect">
            <a:avLst/>
          </a:prstGeom>
        </p:spPr>
        <p:txBody>
          <a:bodyPr spcFirstLastPara="1" wrap="square" lIns="0" tIns="34275" rIns="68575" bIns="34275" anchor="t" anchorCtr="0">
            <a:noAutofit/>
          </a:bodyPr>
          <a:lstStyle/>
          <a:p>
            <a:pPr marL="101600" lvl="0">
              <a:lnSpc>
                <a:spcPct val="100000"/>
              </a:lnSpc>
              <a:spcBef>
                <a:spcPts val="0"/>
              </a:spcBef>
              <a:buSzPct val="120000"/>
            </a:pPr>
            <a:r>
              <a:rPr lang="en" sz="1800" dirty="0">
                <a:sym typeface="Calibri"/>
              </a:rPr>
              <a:t>Module 4: Explore methods to identify and prioritize areas for improvement.</a:t>
            </a:r>
            <a:endParaRPr lang="en-US" sz="1800" dirty="0"/>
          </a:p>
          <a:p>
            <a:pPr marL="101600">
              <a:lnSpc>
                <a:spcPct val="100000"/>
              </a:lnSpc>
              <a:spcBef>
                <a:spcPts val="0"/>
              </a:spcBef>
            </a:pPr>
            <a:endParaRPr lang="en" sz="1800" dirty="0">
              <a:sym typeface="Calibri"/>
            </a:endParaRPr>
          </a:p>
          <a:p>
            <a:pPr marL="101600" lvl="0">
              <a:lnSpc>
                <a:spcPct val="100000"/>
              </a:lnSpc>
              <a:spcBef>
                <a:spcPts val="0"/>
              </a:spcBef>
              <a:buSzPct val="120000"/>
            </a:pPr>
            <a:r>
              <a:rPr lang="en" sz="1800" dirty="0">
                <a:sym typeface="Calibri"/>
              </a:rPr>
              <a:t>Module 5: Understand the importance of—and explore methods for—a root cause analysis to identify the problem you need to solve.</a:t>
            </a:r>
            <a:endParaRPr sz="1800" dirty="0"/>
          </a:p>
          <a:p>
            <a:pPr marL="101600">
              <a:lnSpc>
                <a:spcPct val="100000"/>
              </a:lnSpc>
              <a:spcBef>
                <a:spcPts val="0"/>
              </a:spcBef>
            </a:pPr>
            <a:endParaRPr lang="en" sz="1800" dirty="0">
              <a:sym typeface="Calibri"/>
            </a:endParaRPr>
          </a:p>
          <a:p>
            <a:pPr marL="101600" lvl="0">
              <a:lnSpc>
                <a:spcPct val="100000"/>
              </a:lnSpc>
              <a:spcBef>
                <a:spcPts val="0"/>
              </a:spcBef>
              <a:buSzPct val="120000"/>
            </a:pPr>
            <a:r>
              <a:rPr lang="en" sz="1800" dirty="0">
                <a:sym typeface="Calibri"/>
              </a:rPr>
              <a:t>Module 6: Identify what you will change and the development of a specific change idea to test.</a:t>
            </a:r>
            <a:endParaRPr sz="1800" dirty="0"/>
          </a:p>
          <a:p>
            <a:pPr marL="101600">
              <a:lnSpc>
                <a:spcPct val="100000"/>
              </a:lnSpc>
              <a:spcBef>
                <a:spcPts val="0"/>
              </a:spcBef>
            </a:pPr>
            <a:endParaRPr lang="en" sz="1800" dirty="0"/>
          </a:p>
          <a:p>
            <a:pPr marL="101600">
              <a:lnSpc>
                <a:spcPct val="100000"/>
              </a:lnSpc>
              <a:spcBef>
                <a:spcPts val="0"/>
              </a:spcBef>
              <a:buSzPct val="120000"/>
            </a:pPr>
            <a:r>
              <a:rPr lang="en" sz="1800" dirty="0">
                <a:sym typeface="Calibri"/>
              </a:rPr>
              <a:t>Module 7: Engage in inquiry cycles and continuous improvement methods for rapid testing.</a:t>
            </a:r>
            <a:endParaRPr lang="en" sz="1800" dirty="0"/>
          </a:p>
          <a:p>
            <a:pPr marL="101600" lvl="0">
              <a:lnSpc>
                <a:spcPct val="100000"/>
              </a:lnSpc>
              <a:spcBef>
                <a:spcPts val="0"/>
              </a:spcBef>
            </a:pPr>
            <a:endParaRPr lang="en" sz="1800" dirty="0"/>
          </a:p>
          <a:p>
            <a:pPr marL="101600" lvl="0">
              <a:lnSpc>
                <a:spcPct val="100000"/>
              </a:lnSpc>
              <a:spcBef>
                <a:spcPts val="0"/>
              </a:spcBef>
              <a:buSzPct val="120000"/>
            </a:pPr>
            <a:r>
              <a:rPr lang="en" sz="1800" dirty="0">
                <a:sym typeface="Calibri"/>
              </a:rPr>
              <a:t>Module 8: Explore different types of data to measure results.</a:t>
            </a:r>
            <a:endParaRPr sz="1800" dirty="0"/>
          </a:p>
          <a:p>
            <a:pPr marL="457200" lvl="0" indent="0" algn="l" rtl="0">
              <a:spcBef>
                <a:spcPts val="1000"/>
              </a:spcBef>
              <a:spcAft>
                <a:spcPts val="0"/>
              </a:spcAft>
              <a:buNone/>
            </a:pPr>
            <a:endParaRPr dirty="0">
              <a:solidFill>
                <a:schemeClr val="dk1"/>
              </a:solidFill>
              <a:latin typeface="Calibri"/>
              <a:ea typeface="Calibri"/>
              <a:cs typeface="Calibri"/>
              <a:sym typeface="Calibri"/>
            </a:endParaRPr>
          </a:p>
          <a:p>
            <a:pPr marL="0" lvl="0" indent="0" algn="l" rtl="0">
              <a:spcBef>
                <a:spcPts val="800"/>
              </a:spcBef>
              <a:spcAft>
                <a:spcPts val="500"/>
              </a:spcAft>
              <a:buNone/>
            </a:pPr>
            <a:endParaRPr dirty="0"/>
          </a:p>
        </p:txBody>
      </p:sp>
      <p:sp>
        <p:nvSpPr>
          <p:cNvPr id="2" name="Slide Number Placeholder 1">
            <a:extLst>
              <a:ext uri="{FF2B5EF4-FFF2-40B4-BE49-F238E27FC236}">
                <a16:creationId xmlns:a16="http://schemas.microsoft.com/office/drawing/2014/main" id="{4ADCD13A-B347-412E-A8DE-9C39D78104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986437"/>
            <a:ext cx="7886700" cy="24750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20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20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2000" b="0" dirty="0">
                <a:solidFill>
                  <a:schemeClr val="dk1"/>
                </a:solidFill>
                <a:latin typeface="Calibri"/>
                <a:ea typeface="Calibri"/>
                <a:cs typeface="Calibri"/>
                <a:sym typeface="Calibri"/>
              </a:rPr>
              <a:t>the </a:t>
            </a:r>
            <a:r>
              <a:rPr lang="en" sz="2000" b="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Carn</a:t>
            </a:r>
            <a:r>
              <a:rPr lang="en" sz="2000" b="0" dirty="0">
                <a:solidFill>
                  <a:schemeClr val="dk1"/>
                </a:solidFill>
                <a:latin typeface="Calibri"/>
                <a:ea typeface="Calibri"/>
                <a:cs typeface="Calibri"/>
                <a:sym typeface="Calibri"/>
              </a:rPr>
              <a:t>egie Foundation for the Advancement of Teaching for its contributions to the field</a:t>
            </a:r>
            <a:r>
              <a:rPr lang="en" sz="2000" b="0" dirty="0">
                <a:solidFill>
                  <a:srgbClr val="000000"/>
                </a:solidFill>
                <a:latin typeface="Calibri"/>
                <a:ea typeface="Calibri"/>
                <a:cs typeface="Calibri"/>
                <a:sym typeface="Calibri"/>
              </a:rPr>
              <a:t> that are cited in this work.</a:t>
            </a:r>
            <a:endParaRPr sz="2000" b="0" dirty="0">
              <a:solidFill>
                <a:srgbClr val="000000"/>
              </a:solidFill>
              <a:latin typeface="Calibri"/>
              <a:ea typeface="Calibri"/>
              <a:cs typeface="Calibri"/>
              <a:sym typeface="Calibri"/>
            </a:endParaRPr>
          </a:p>
          <a:p>
            <a:pPr marL="0" indent="0"/>
            <a:r>
              <a:rPr lang="en" sz="1400" b="0" dirty="0">
                <a:solidFill>
                  <a:srgbClr val="000000"/>
                </a:solidFill>
                <a:latin typeface="Calibri"/>
                <a:ea typeface="Calibri"/>
                <a:cs typeface="Calibri"/>
                <a:sym typeface="Calibri"/>
              </a:rPr>
              <a:t>Citation: Bowman, A., </a:t>
            </a:r>
            <a:r>
              <a:rPr lang="en" sz="1400" b="0">
                <a:solidFill>
                  <a:srgbClr val="000000"/>
                </a:solidFill>
                <a:latin typeface="Calibri"/>
                <a:ea typeface="Calibri"/>
                <a:cs typeface="Calibri"/>
                <a:sym typeface="Calibri"/>
              </a:rPr>
              <a:t>&amp; Austin, </a:t>
            </a:r>
            <a:r>
              <a:rPr lang="en" sz="1400" b="0" dirty="0">
                <a:solidFill>
                  <a:srgbClr val="000000"/>
                </a:solidFill>
                <a:latin typeface="Calibri"/>
                <a:ea typeface="Calibri"/>
                <a:cs typeface="Calibri"/>
                <a:sym typeface="Calibri"/>
              </a:rPr>
              <a:t>K. (2021). </a:t>
            </a:r>
            <a:r>
              <a:rPr lang="en" sz="1400" b="0" i="1" dirty="0">
                <a:solidFill>
                  <a:srgbClr val="000000"/>
                </a:solidFill>
                <a:latin typeface="Calibri"/>
                <a:ea typeface="Calibri"/>
                <a:cs typeface="Calibri"/>
                <a:sym typeface="Calibri"/>
              </a:rPr>
              <a:t>Facilitating Improvement Professional Learning Modules—Module 1: Framing the series </a:t>
            </a:r>
            <a:r>
              <a:rPr lang="en" sz="1400" b="0" dirty="0">
                <a:solidFill>
                  <a:srgbClr val="000000"/>
                </a:solidFill>
                <a:latin typeface="Calibri"/>
                <a:ea typeface="Calibri"/>
                <a:cs typeface="Calibri"/>
                <a:sym typeface="Calibri"/>
              </a:rPr>
              <a:t>[Slide deck]. </a:t>
            </a:r>
            <a:r>
              <a:rPr lang="en-US" sz="1400" b="0" dirty="0">
                <a:solidFill>
                  <a:schemeClr val="tx1"/>
                </a:solidFill>
                <a:latin typeface="Calibri" panose="020F0502020204030204" pitchFamily="34" charset="0"/>
                <a:cs typeface="Calibri" panose="020F0502020204030204" pitchFamily="34" charset="0"/>
              </a:rPr>
              <a:t>Washington, DC: U.S. Department of Education, Institute of Education Sciences, National Center for Education Evaluation and Regional Assistance, Regional Educational Laboratory West</a:t>
            </a:r>
            <a:r>
              <a:rPr lang="en-US" sz="1600" b="0" dirty="0">
                <a:solidFill>
                  <a:schemeClr val="tx1"/>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84B27C66-9DA6-BE4B-85FB-F9AC9CA5F1C1}"/>
              </a:ext>
            </a:extLst>
          </p:cNvPr>
          <p:cNvSpPr txBox="1"/>
          <p:nvPr/>
        </p:nvSpPr>
        <p:spPr>
          <a:xfrm>
            <a:off x="522514" y="4466392"/>
            <a:ext cx="6446840" cy="438582"/>
          </a:xfrm>
          <a:prstGeom prst="rect">
            <a:avLst/>
          </a:prstGeom>
          <a:noFill/>
        </p:spPr>
        <p:txBody>
          <a:bodyPr wrap="square" rtlCol="0">
            <a:spAutoFit/>
          </a:bodyPr>
          <a:lstStyle/>
          <a:p>
            <a:r>
              <a:rPr lang="en-US" sz="750" dirty="0">
                <a:solidFill>
                  <a:schemeClr val="dk1"/>
                </a:solidFill>
              </a:rPr>
              <a:t>This product was funded under Contract ED-IES-17-C-0012 by Regional Educational Laboratory West administered by WestEd. The content of this product does not necessarily reflect the views or policies of the Institute of Education Sciences or the U.S. Department of Education, nor does mention of trade names, commercial products, or organizations imply endorsement by the U.S. government.</a:t>
            </a:r>
            <a:endParaRPr lang="en-US" sz="750" dirty="0"/>
          </a:p>
        </p:txBody>
      </p:sp>
    </p:spTree>
    <p:extLst>
      <p:ext uri="{BB962C8B-B14F-4D97-AF65-F5344CB8AC3E}">
        <p14:creationId xmlns:p14="http://schemas.microsoft.com/office/powerpoint/2010/main" val="24181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7"/>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What is something that you are looking forward to learning more about as you move through the modules? </a:t>
            </a:r>
            <a:endParaRPr dirty="0">
              <a:sym typeface="Calibri"/>
            </a:endParaRPr>
          </a:p>
          <a:p>
            <a:pPr lvl="0"/>
            <a:r>
              <a:rPr lang="en" dirty="0">
                <a:sym typeface="Calibri"/>
              </a:rPr>
              <a:t>What would be helpful for the teams you work with?</a:t>
            </a:r>
            <a:endParaRPr dirty="0">
              <a:sym typeface="Calibri"/>
            </a:endParaRPr>
          </a:p>
        </p:txBody>
      </p:sp>
      <p:sp>
        <p:nvSpPr>
          <p:cNvPr id="230" name="Google Shape;230;p37"/>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do you hope to learn?</a:t>
            </a:r>
            <a:endParaRPr dirty="0"/>
          </a:p>
        </p:txBody>
      </p:sp>
      <p:pic>
        <p:nvPicPr>
          <p:cNvPr id="5" name="Google Shape;351;p54">
            <a:extLst>
              <a:ext uri="{FF2B5EF4-FFF2-40B4-BE49-F238E27FC236}">
                <a16:creationId xmlns:a16="http://schemas.microsoft.com/office/drawing/2014/main" id="{6D254C5F-6DDE-434A-989F-F6BDB6C36673}"/>
              </a:ext>
            </a:extLst>
          </p:cNvPr>
          <p:cNvPicPr preferRelativeResize="0"/>
          <p:nvPr/>
        </p:nvPicPr>
        <p:blipFill>
          <a:blip r:embed="rId3"/>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58296BAF-A198-4601-ACAD-6B57D56C3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1820500" y="1599025"/>
            <a:ext cx="7255200" cy="1306200"/>
          </a:xfrm>
          <a:prstGeom prst="rect">
            <a:avLst/>
          </a:prstGeom>
        </p:spPr>
        <p:txBody>
          <a:bodyPr spcFirstLastPara="1" wrap="square" lIns="0" tIns="34275" rIns="68575" bIns="34275" anchor="ctr" anchorCtr="0">
            <a:noAutofit/>
          </a:bodyPr>
          <a:lstStyle/>
          <a:p>
            <a:r>
              <a:rPr lang="en" dirty="0">
                <a:latin typeface="+mj-lt"/>
                <a:cs typeface="Calibri"/>
                <a:sym typeface="Calibri"/>
              </a:rPr>
              <a:t>Defining success </a:t>
            </a:r>
            <a:endParaRPr dirty="0">
              <a:latin typeface="+mj-lt"/>
              <a:cs typeface="Calibri"/>
            </a:endParaRPr>
          </a:p>
        </p:txBody>
      </p:sp>
      <p:sp>
        <p:nvSpPr>
          <p:cNvPr id="2" name="Slide Number Placeholder 1">
            <a:extLst>
              <a:ext uri="{FF2B5EF4-FFF2-40B4-BE49-F238E27FC236}">
                <a16:creationId xmlns:a16="http://schemas.microsoft.com/office/drawing/2014/main" id="{05D7C6D8-58DA-4897-B3C5-6C33A955DF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9"/>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Defining success:</a:t>
            </a:r>
            <a:endParaRPr dirty="0">
              <a:sym typeface="Calibri"/>
            </a:endParaRPr>
          </a:p>
          <a:p>
            <a:r>
              <a:rPr lang="en" dirty="0">
                <a:sym typeface="Calibri"/>
              </a:rPr>
              <a:t>In your experience, what makes teacher collaboration successful? </a:t>
            </a:r>
            <a:endParaRPr dirty="0">
              <a:sym typeface="Calibri"/>
            </a:endParaRPr>
          </a:p>
        </p:txBody>
      </p:sp>
      <p:sp>
        <p:nvSpPr>
          <p:cNvPr id="242" name="Google Shape;242;p39"/>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r>
              <a:rPr lang="en" dirty="0"/>
              <a:t>Self-reflection</a:t>
            </a:r>
            <a:endParaRPr dirty="0"/>
          </a:p>
        </p:txBody>
      </p:sp>
      <p:pic>
        <p:nvPicPr>
          <p:cNvPr id="5" name="Google Shape;344;p53">
            <a:extLst>
              <a:ext uri="{FF2B5EF4-FFF2-40B4-BE49-F238E27FC236}">
                <a16:creationId xmlns:a16="http://schemas.microsoft.com/office/drawing/2014/main" id="{B7A3EAD1-2D0D-4DB2-B9E8-CA78D5DFF5DD}"/>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2902CD01-1C59-42F1-A79E-41B44798CA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40"/>
          <p:cNvSpPr txBox="1">
            <a:spLocks noGrp="1"/>
          </p:cNvSpPr>
          <p:nvPr>
            <p:ph type="body" idx="1"/>
          </p:nvPr>
        </p:nvSpPr>
        <p:spPr>
          <a:prstGeom prst="rect">
            <a:avLst/>
          </a:prstGeom>
        </p:spPr>
        <p:txBody>
          <a:bodyPr spcFirstLastPara="1" wrap="square" lIns="0" tIns="34275" rIns="68575" bIns="34275" anchor="t" anchorCtr="0">
            <a:noAutofit/>
          </a:bodyPr>
          <a:lstStyle/>
          <a:p>
            <a:r>
              <a:rPr lang="en" dirty="0">
                <a:sym typeface="Calibri"/>
              </a:rPr>
              <a:t>For continuous improvement work to be effective, there needs to be agreement about what success will look like. </a:t>
            </a:r>
            <a:endParaRPr dirty="0">
              <a:sym typeface="Calibri"/>
            </a:endParaRPr>
          </a:p>
          <a:p>
            <a:r>
              <a:rPr lang="en" dirty="0">
                <a:sym typeface="Calibri"/>
              </a:rPr>
              <a:t>What individuals in a system care about helps to define success.</a:t>
            </a:r>
            <a:endParaRPr dirty="0">
              <a:sym typeface="Calibri"/>
            </a:endParaRPr>
          </a:p>
          <a:p>
            <a:pPr marL="0" lvl="0" indent="0" algn="l" rtl="0">
              <a:spcBef>
                <a:spcPts val="800"/>
              </a:spcBef>
              <a:spcAft>
                <a:spcPts val="500"/>
              </a:spcAft>
              <a:buNone/>
            </a:pPr>
            <a:endParaRPr dirty="0"/>
          </a:p>
        </p:txBody>
      </p:sp>
      <p:sp>
        <p:nvSpPr>
          <p:cNvPr id="249" name="Google Shape;249;p4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Defining success</a:t>
            </a:r>
            <a:endParaRPr dirty="0"/>
          </a:p>
        </p:txBody>
      </p:sp>
      <p:sp>
        <p:nvSpPr>
          <p:cNvPr id="2" name="Slide Number Placeholder 1">
            <a:extLst>
              <a:ext uri="{FF2B5EF4-FFF2-40B4-BE49-F238E27FC236}">
                <a16:creationId xmlns:a16="http://schemas.microsoft.com/office/drawing/2014/main" id="{E6FD83BC-23AB-4069-A407-BE0043FA7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41"/>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Every district and school has its own unique “sphere of success.” </a:t>
            </a:r>
            <a:endParaRPr dirty="0">
              <a:sym typeface="Calibri"/>
            </a:endParaRPr>
          </a:p>
          <a:p>
            <a:pPr lvl="0"/>
            <a:r>
              <a:rPr lang="en" dirty="0">
                <a:sym typeface="Calibri"/>
              </a:rPr>
              <a:t>A sphere of success is a set of students for whom the current system and practices are working.</a:t>
            </a:r>
            <a:endParaRPr dirty="0">
              <a:sym typeface="Calibri"/>
            </a:endParaRPr>
          </a:p>
          <a:p>
            <a:pPr lvl="0"/>
            <a:r>
              <a:rPr lang="en" dirty="0">
                <a:sym typeface="Calibri"/>
              </a:rPr>
              <a:t>Regardless of how successful a school or district is, most have groups of students who are within this sphere and groups who are not.</a:t>
            </a:r>
            <a:endParaRPr dirty="0">
              <a:sym typeface="Calibri"/>
            </a:endParaRPr>
          </a:p>
          <a:p>
            <a:pPr marL="0" lvl="0" indent="0" algn="l" rtl="0">
              <a:spcBef>
                <a:spcPts val="800"/>
              </a:spcBef>
              <a:spcAft>
                <a:spcPts val="500"/>
              </a:spcAft>
              <a:buNone/>
            </a:pPr>
            <a:endParaRPr sz="2100" dirty="0">
              <a:solidFill>
                <a:schemeClr val="dk1"/>
              </a:solidFill>
              <a:latin typeface="Calibri"/>
              <a:ea typeface="Calibri"/>
              <a:cs typeface="Calibri"/>
              <a:sym typeface="Calibri"/>
            </a:endParaRPr>
          </a:p>
        </p:txBody>
      </p:sp>
      <p:sp>
        <p:nvSpPr>
          <p:cNvPr id="255" name="Google Shape;255;p4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Defining success</a:t>
            </a:r>
            <a:endParaRPr dirty="0"/>
          </a:p>
        </p:txBody>
      </p:sp>
      <p:sp>
        <p:nvSpPr>
          <p:cNvPr id="5" name="Google Shape;426;p64">
            <a:extLst>
              <a:ext uri="{FF2B5EF4-FFF2-40B4-BE49-F238E27FC236}">
                <a16:creationId xmlns:a16="http://schemas.microsoft.com/office/drawing/2014/main" id="{72647DEE-3ED3-4EEA-AFF1-11413D8806A8}"/>
              </a:ext>
            </a:extLst>
          </p:cNvPr>
          <p:cNvSpPr txBox="1"/>
          <p:nvPr/>
        </p:nvSpPr>
        <p:spPr>
          <a:xfrm>
            <a:off x="491977" y="3920565"/>
            <a:ext cx="8398350" cy="286092"/>
          </a:xfrm>
          <a:prstGeom prst="rect">
            <a:avLst/>
          </a:prstGeom>
          <a:noFill/>
          <a:ln>
            <a:noFill/>
          </a:ln>
        </p:spPr>
        <p:txBody>
          <a:bodyPr spcFirstLastPara="1" wrap="square" lIns="91425" tIns="91425" rIns="91425" bIns="91425" anchor="t" anchorCtr="0">
            <a:noAutofit/>
          </a:bodyPr>
          <a:lstStyle/>
          <a:p>
            <a:r>
              <a:rPr lang="en-US" sz="1000" dirty="0">
                <a:solidFill>
                  <a:srgbClr val="888888"/>
                </a:solidFill>
                <a:latin typeface="+mn-lt"/>
                <a:ea typeface="Calibri"/>
                <a:sym typeface="Calibri"/>
              </a:rPr>
              <a:t>Source: Bowman (2011).</a:t>
            </a:r>
            <a:endParaRPr lang="en-US" dirty="0">
              <a:solidFill>
                <a:srgbClr val="888888"/>
              </a:solidFill>
            </a:endParaRPr>
          </a:p>
        </p:txBody>
      </p:sp>
      <p:sp>
        <p:nvSpPr>
          <p:cNvPr id="2" name="Slide Number Placeholder 1">
            <a:extLst>
              <a:ext uri="{FF2B5EF4-FFF2-40B4-BE49-F238E27FC236}">
                <a16:creationId xmlns:a16="http://schemas.microsoft.com/office/drawing/2014/main" id="{5D63AC81-4678-42A0-A558-1B910743A5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2"/>
          <p:cNvSpPr txBox="1">
            <a:spLocks noGrp="1"/>
          </p:cNvSpPr>
          <p:nvPr>
            <p:ph type="body" idx="1"/>
          </p:nvPr>
        </p:nvSpPr>
        <p:spPr>
          <a:xfrm>
            <a:off x="628650" y="1369218"/>
            <a:ext cx="7886700" cy="3500437"/>
          </a:xfrm>
          <a:prstGeom prst="rect">
            <a:avLst/>
          </a:prstGeom>
        </p:spPr>
        <p:txBody>
          <a:bodyPr spcFirstLastPara="1" wrap="square" lIns="0" tIns="34275" rIns="68575" bIns="34275" anchor="t" anchorCtr="0">
            <a:noAutofit/>
          </a:bodyPr>
          <a:lstStyle/>
          <a:p>
            <a:pPr marL="101600">
              <a:lnSpc>
                <a:spcPct val="100000"/>
              </a:lnSpc>
              <a:spcBef>
                <a:spcPts val="0"/>
              </a:spcBef>
              <a:buSzPct val="115000"/>
            </a:pPr>
            <a:r>
              <a:rPr lang="en" dirty="0">
                <a:sym typeface="Calibri"/>
              </a:rPr>
              <a:t>Different schools and teachers often emphasize different things depending on what they care about:</a:t>
            </a:r>
          </a:p>
          <a:p>
            <a:pPr marL="101600">
              <a:lnSpc>
                <a:spcPct val="100000"/>
              </a:lnSpc>
              <a:spcBef>
                <a:spcPts val="0"/>
              </a:spcBef>
              <a:buSzPct val="115000"/>
            </a:pPr>
            <a:endParaRPr lang="en-US" dirty="0"/>
          </a:p>
          <a:p>
            <a:pPr marL="1027113" lvl="1" indent="-238125">
              <a:lnSpc>
                <a:spcPct val="100000"/>
              </a:lnSpc>
              <a:spcBef>
                <a:spcPts val="0"/>
              </a:spcBef>
              <a:buSzPct val="115000"/>
              <a:buFont typeface="Arial" panose="020B0604020202020204" pitchFamily="34" charset="0"/>
              <a:buChar char="•"/>
            </a:pPr>
            <a:r>
              <a:rPr lang="en" dirty="0">
                <a:sym typeface="Calibri"/>
              </a:rPr>
              <a:t>Success is defined by test scores, classwork, and homework. </a:t>
            </a:r>
            <a:endParaRPr dirty="0">
              <a:sym typeface="Calibri"/>
            </a:endParaRPr>
          </a:p>
          <a:p>
            <a:pPr marL="1027113" lvl="1" indent="-238125">
              <a:lnSpc>
                <a:spcPct val="100000"/>
              </a:lnSpc>
              <a:spcBef>
                <a:spcPts val="0"/>
              </a:spcBef>
              <a:buSzPct val="115000"/>
              <a:buFont typeface="Arial" panose="020B0604020202020204" pitchFamily="34" charset="0"/>
              <a:buChar char="•"/>
            </a:pPr>
            <a:r>
              <a:rPr lang="en" dirty="0">
                <a:sym typeface="Calibri"/>
              </a:rPr>
              <a:t>Success is defined by standardized test scores.</a:t>
            </a:r>
            <a:endParaRPr dirty="0">
              <a:sym typeface="Calibri"/>
            </a:endParaRPr>
          </a:p>
          <a:p>
            <a:pPr marL="1027113" lvl="1" indent="-238125">
              <a:lnSpc>
                <a:spcPct val="100000"/>
              </a:lnSpc>
              <a:spcBef>
                <a:spcPts val="0"/>
              </a:spcBef>
              <a:buSzPct val="115000"/>
              <a:buFont typeface="Arial" panose="020B0604020202020204" pitchFamily="34" charset="0"/>
              <a:buChar char="•"/>
            </a:pPr>
            <a:r>
              <a:rPr lang="en" dirty="0">
                <a:sym typeface="Calibri"/>
              </a:rPr>
              <a:t>Success is defined by a group project score.</a:t>
            </a:r>
            <a:endParaRPr dirty="0">
              <a:sym typeface="Calibri"/>
            </a:endParaRPr>
          </a:p>
          <a:p>
            <a:pPr marL="1027113" lvl="1" indent="-238125">
              <a:lnSpc>
                <a:spcPct val="100000"/>
              </a:lnSpc>
              <a:spcBef>
                <a:spcPts val="0"/>
              </a:spcBef>
              <a:buSzPct val="115000"/>
              <a:buFont typeface="Arial" panose="020B0604020202020204" pitchFamily="34" charset="0"/>
              <a:buChar char="•"/>
            </a:pPr>
            <a:r>
              <a:rPr lang="en" dirty="0">
                <a:sym typeface="Calibri"/>
              </a:rPr>
              <a:t>Success is defined by demonstrated understanding of content.</a:t>
            </a:r>
            <a:endParaRPr dirty="0">
              <a:sym typeface="Calibri"/>
            </a:endParaRPr>
          </a:p>
          <a:p>
            <a:pPr marL="1027113" lvl="1" indent="-238125">
              <a:lnSpc>
                <a:spcPct val="100000"/>
              </a:lnSpc>
              <a:spcBef>
                <a:spcPts val="0"/>
              </a:spcBef>
              <a:buSzPct val="115000"/>
              <a:buFont typeface="Arial" panose="020B0604020202020204" pitchFamily="34" charset="0"/>
              <a:buChar char="•"/>
            </a:pPr>
            <a:r>
              <a:rPr lang="en" dirty="0">
                <a:sym typeface="Calibri"/>
              </a:rPr>
              <a:t>Success is defined by participation and engagement.</a:t>
            </a:r>
          </a:p>
          <a:p>
            <a:pPr indent="-125412">
              <a:lnSpc>
                <a:spcPct val="100000"/>
              </a:lnSpc>
              <a:spcBef>
                <a:spcPts val="0"/>
              </a:spcBef>
              <a:buSzPct val="115000"/>
            </a:pPr>
            <a:endParaRPr lang="en" dirty="0">
              <a:sym typeface="Calibri"/>
            </a:endParaRPr>
          </a:p>
          <a:p>
            <a:pPr indent="-125412">
              <a:lnSpc>
                <a:spcPct val="100000"/>
              </a:lnSpc>
              <a:spcBef>
                <a:spcPts val="0"/>
              </a:spcBef>
              <a:buSzPct val="115000"/>
            </a:pPr>
            <a:r>
              <a:rPr lang="en" dirty="0">
                <a:sym typeface="Calibri"/>
              </a:rPr>
              <a:t>Think about what each of these definitions communicates about what is important.</a:t>
            </a:r>
            <a:endParaRPr dirty="0">
              <a:sym typeface="Calibri"/>
            </a:endParaRPr>
          </a:p>
        </p:txBody>
      </p:sp>
      <p:sp>
        <p:nvSpPr>
          <p:cNvPr id="262" name="Google Shape;262;p4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US" dirty="0"/>
              <a:t>Example definitions of success</a:t>
            </a:r>
          </a:p>
        </p:txBody>
      </p:sp>
      <p:sp>
        <p:nvSpPr>
          <p:cNvPr id="2" name="Slide Number Placeholder 1">
            <a:extLst>
              <a:ext uri="{FF2B5EF4-FFF2-40B4-BE49-F238E27FC236}">
                <a16:creationId xmlns:a16="http://schemas.microsoft.com/office/drawing/2014/main" id="{4BECB00E-D5CB-4591-B0EF-70464E4778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43"/>
          <p:cNvSpPr txBox="1">
            <a:spLocks noGrp="1"/>
          </p:cNvSpPr>
          <p:nvPr>
            <p:ph type="body" idx="1"/>
          </p:nvPr>
        </p:nvSpPr>
        <p:spPr>
          <a:xfrm>
            <a:off x="3765625" y="1521675"/>
            <a:ext cx="4287000" cy="2516700"/>
          </a:xfrm>
          <a:prstGeom prst="rect">
            <a:avLst/>
          </a:prstGeom>
        </p:spPr>
        <p:txBody>
          <a:bodyPr spcFirstLastPara="1" wrap="square" lIns="0" tIns="34275" rIns="68575" bIns="34275" anchor="t" anchorCtr="0">
            <a:noAutofit/>
          </a:bodyPr>
          <a:lstStyle/>
          <a:p>
            <a:pPr marL="228600" lvl="0"/>
            <a:r>
              <a:rPr lang="en" sz="1800" dirty="0">
                <a:sym typeface="Calibri"/>
              </a:rPr>
              <a:t>Small-group discussion:</a:t>
            </a:r>
            <a:endParaRPr sz="1800" dirty="0">
              <a:sym typeface="Calibri"/>
            </a:endParaRPr>
          </a:p>
          <a:p>
            <a:pPr marL="228600" lvl="0"/>
            <a:r>
              <a:rPr lang="en" sz="1800" dirty="0">
                <a:sym typeface="Calibri"/>
              </a:rPr>
              <a:t>How do you define success in your context?</a:t>
            </a:r>
            <a:endParaRPr sz="1800" dirty="0">
              <a:sym typeface="Calibri"/>
            </a:endParaRPr>
          </a:p>
          <a:p>
            <a:pPr marL="228600" lvl="0"/>
            <a:r>
              <a:rPr lang="en" sz="1800" dirty="0">
                <a:sym typeface="Calibri"/>
              </a:rPr>
              <a:t>Who is inside the sphere of success, and who is not?</a:t>
            </a:r>
            <a:endParaRPr sz="1800" dirty="0">
              <a:sym typeface="Calibri"/>
            </a:endParaRPr>
          </a:p>
        </p:txBody>
      </p:sp>
      <p:sp>
        <p:nvSpPr>
          <p:cNvPr id="268" name="Google Shape;268;p4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Defining success</a:t>
            </a:r>
            <a:endParaRPr dirty="0"/>
          </a:p>
        </p:txBody>
      </p:sp>
      <p:pic>
        <p:nvPicPr>
          <p:cNvPr id="270" name="Google Shape;270;p43"/>
          <p:cNvPicPr preferRelativeResize="0"/>
          <p:nvPr/>
        </p:nvPicPr>
        <p:blipFill>
          <a:blip r:embed="rId3">
            <a:alphaModFix amt="49000"/>
          </a:blip>
          <a:stretch>
            <a:fillRect/>
          </a:stretch>
        </p:blipFill>
        <p:spPr>
          <a:xfrm>
            <a:off x="482500" y="1618050"/>
            <a:ext cx="2785019" cy="1907399"/>
          </a:xfrm>
          <a:prstGeom prst="rect">
            <a:avLst/>
          </a:prstGeom>
          <a:noFill/>
          <a:ln>
            <a:noFill/>
          </a:ln>
        </p:spPr>
      </p:pic>
      <p:sp>
        <p:nvSpPr>
          <p:cNvPr id="272" name="Google Shape;272;p43"/>
          <p:cNvSpPr txBox="1"/>
          <p:nvPr/>
        </p:nvSpPr>
        <p:spPr>
          <a:xfrm>
            <a:off x="482500" y="4586900"/>
            <a:ext cx="5977500" cy="479400"/>
          </a:xfrm>
          <a:prstGeom prst="rect">
            <a:avLst/>
          </a:prstGeom>
          <a:noFill/>
          <a:ln>
            <a:noFill/>
          </a:ln>
        </p:spPr>
        <p:txBody>
          <a:bodyPr spcFirstLastPara="1" wrap="square" lIns="91425" tIns="91425" rIns="91425" bIns="91425" anchor="t" anchorCtr="0">
            <a:noAutofit/>
          </a:bodyPr>
          <a:lstStyle/>
          <a:p>
            <a:r>
              <a:rPr lang="en-US" sz="1000" dirty="0">
                <a:solidFill>
                  <a:srgbClr val="888888"/>
                </a:solidFill>
                <a:latin typeface="+mn-lt"/>
                <a:ea typeface="Calibri"/>
                <a:sym typeface="Calibri"/>
              </a:rPr>
              <a:t>Source: Bowman (2011).</a:t>
            </a:r>
            <a:endParaRPr lang="en-US" dirty="0"/>
          </a:p>
        </p:txBody>
      </p:sp>
      <p:pic>
        <p:nvPicPr>
          <p:cNvPr id="7" name="Google Shape;351;p54">
            <a:extLst>
              <a:ext uri="{FF2B5EF4-FFF2-40B4-BE49-F238E27FC236}">
                <a16:creationId xmlns:a16="http://schemas.microsoft.com/office/drawing/2014/main" id="{766B7CD6-D1B6-42DA-91F5-17D32097E771}"/>
              </a:ext>
            </a:extLst>
          </p:cNvPr>
          <p:cNvPicPr preferRelativeResize="0"/>
          <p:nvPr/>
        </p:nvPicPr>
        <p:blipFill>
          <a:blip r:embed="rId4"/>
          <a:stretch>
            <a:fillRect/>
          </a:stretch>
        </p:blipFill>
        <p:spPr>
          <a:xfrm>
            <a:off x="7229442" y="196883"/>
            <a:ext cx="1501255" cy="1305438"/>
          </a:xfrm>
          <a:prstGeom prst="rect">
            <a:avLst/>
          </a:prstGeom>
          <a:noFill/>
          <a:ln>
            <a:noFill/>
          </a:ln>
        </p:spPr>
      </p:pic>
      <p:sp>
        <p:nvSpPr>
          <p:cNvPr id="2" name="Slide Number Placeholder 1">
            <a:extLst>
              <a:ext uri="{FF2B5EF4-FFF2-40B4-BE49-F238E27FC236}">
                <a16:creationId xmlns:a16="http://schemas.microsoft.com/office/drawing/2014/main" id="{78B100E1-7AD7-4714-9617-F70516EF0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4"/>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Continuous improvement allows teams of educators to look closely at the practices that they are using that are not working for particular children and then make strategic changes, evaluate the impact of those changes, and use what the educators learn to bring more students into the sphere of success.</a:t>
            </a:r>
            <a:endParaRPr dirty="0">
              <a:sym typeface="Calibri"/>
            </a:endParaRPr>
          </a:p>
        </p:txBody>
      </p:sp>
      <p:sp>
        <p:nvSpPr>
          <p:cNvPr id="277" name="Google Shape;277;p4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Continuous improvement for success</a:t>
            </a:r>
            <a:endParaRPr dirty="0"/>
          </a:p>
        </p:txBody>
      </p:sp>
      <p:sp>
        <p:nvSpPr>
          <p:cNvPr id="2" name="Slide Number Placeholder 1">
            <a:extLst>
              <a:ext uri="{FF2B5EF4-FFF2-40B4-BE49-F238E27FC236}">
                <a16:creationId xmlns:a16="http://schemas.microsoft.com/office/drawing/2014/main" id="{C43DA287-BB19-4D80-A030-107F8F2BF8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5"/>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For students to find success in classrooms, teachers need to find success as teachers.</a:t>
            </a:r>
            <a:endParaRPr dirty="0">
              <a:sym typeface="Calibri"/>
            </a:endParaRPr>
          </a:p>
          <a:p>
            <a:pPr lvl="0"/>
            <a:endParaRPr dirty="0">
              <a:sym typeface="Calibri"/>
            </a:endParaRPr>
          </a:p>
          <a:p>
            <a:pPr lvl="0"/>
            <a:r>
              <a:rPr lang="en" dirty="0">
                <a:sym typeface="Calibri"/>
              </a:rPr>
              <a:t>How you define success for teachers is strongly connected to what you care about.</a:t>
            </a:r>
            <a:endParaRPr dirty="0">
              <a:sym typeface="Calibri"/>
            </a:endParaRPr>
          </a:p>
        </p:txBody>
      </p:sp>
      <p:sp>
        <p:nvSpPr>
          <p:cNvPr id="283" name="Google Shape;283;p4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does success look like for teachers?</a:t>
            </a:r>
            <a:endParaRPr dirty="0"/>
          </a:p>
        </p:txBody>
      </p:sp>
      <p:sp>
        <p:nvSpPr>
          <p:cNvPr id="2" name="Slide Number Placeholder 1">
            <a:extLst>
              <a:ext uri="{FF2B5EF4-FFF2-40B4-BE49-F238E27FC236}">
                <a16:creationId xmlns:a16="http://schemas.microsoft.com/office/drawing/2014/main" id="{DB417A21-5ED7-4D5D-8A13-5A2F62D767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46"/>
          <p:cNvSpPr txBox="1">
            <a:spLocks noGrp="1"/>
          </p:cNvSpPr>
          <p:nvPr>
            <p:ph type="body" idx="1"/>
          </p:nvPr>
        </p:nvSpPr>
        <p:spPr>
          <a:prstGeom prst="rect">
            <a:avLst/>
          </a:prstGeom>
        </p:spPr>
        <p:txBody>
          <a:bodyPr spcFirstLastPara="1" wrap="square" lIns="0" tIns="34275" rIns="68575" bIns="34275" anchor="t" anchorCtr="0">
            <a:noAutofit/>
          </a:bodyPr>
          <a:lstStyle/>
          <a:p>
            <a:pPr lvl="0"/>
            <a:r>
              <a:rPr lang="en" dirty="0">
                <a:sym typeface="Calibri"/>
              </a:rPr>
              <a:t>What does it look like and feel like when you have successfully supported someone?</a:t>
            </a:r>
            <a:endParaRPr dirty="0">
              <a:sym typeface="Calibri"/>
            </a:endParaRPr>
          </a:p>
          <a:p>
            <a:pPr lvl="0"/>
            <a:r>
              <a:rPr lang="en" dirty="0">
                <a:sym typeface="Calibri"/>
              </a:rPr>
              <a:t>Why is that important to you?</a:t>
            </a:r>
            <a:endParaRPr dirty="0">
              <a:sym typeface="Calibri"/>
            </a:endParaRPr>
          </a:p>
          <a:p>
            <a:pPr marL="457200" lvl="0" indent="0" algn="l" rtl="0">
              <a:spcBef>
                <a:spcPts val="1000"/>
              </a:spcBef>
              <a:spcAft>
                <a:spcPts val="0"/>
              </a:spcAft>
              <a:buNone/>
            </a:pPr>
            <a:endParaRPr sz="2000" dirty="0">
              <a:solidFill>
                <a:srgbClr val="000000"/>
              </a:solidFill>
              <a:latin typeface="Calibri"/>
              <a:ea typeface="Calibri"/>
              <a:cs typeface="Calibri"/>
              <a:sym typeface="Calibri"/>
            </a:endParaRPr>
          </a:p>
          <a:p>
            <a:pPr marL="0" lvl="0" indent="0" algn="l" rtl="0">
              <a:spcBef>
                <a:spcPts val="800"/>
              </a:spcBef>
              <a:spcAft>
                <a:spcPts val="0"/>
              </a:spcAft>
              <a:buNone/>
            </a:pPr>
            <a:endParaRPr sz="2000" dirty="0">
              <a:solidFill>
                <a:srgbClr val="000000"/>
              </a:solidFill>
              <a:latin typeface="Calibri"/>
              <a:ea typeface="Calibri"/>
              <a:cs typeface="Calibri"/>
              <a:sym typeface="Calibri"/>
            </a:endParaRPr>
          </a:p>
          <a:p>
            <a:pPr marL="0" lvl="0" indent="0" algn="l" rtl="0">
              <a:spcBef>
                <a:spcPts val="800"/>
              </a:spcBef>
              <a:spcAft>
                <a:spcPts val="0"/>
              </a:spcAft>
              <a:buNone/>
            </a:pPr>
            <a:endParaRPr sz="2000" dirty="0">
              <a:solidFill>
                <a:srgbClr val="000000"/>
              </a:solidFill>
              <a:latin typeface="Calibri"/>
              <a:ea typeface="Calibri"/>
              <a:cs typeface="Calibri"/>
              <a:sym typeface="Calibri"/>
            </a:endParaRPr>
          </a:p>
        </p:txBody>
      </p:sp>
      <p:sp>
        <p:nvSpPr>
          <p:cNvPr id="289" name="Google Shape;289;p4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1B203913-9926-4CE2-8101-951A4D948042}"/>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047036D6-1B66-4D95-B9E9-C91EFB6405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2BE-F719-8E4F-8205-10CF0A169E03}"/>
              </a:ext>
            </a:extLst>
          </p:cNvPr>
          <p:cNvSpPr>
            <a:spLocks noGrp="1"/>
          </p:cNvSpPr>
          <p:nvPr>
            <p:ph type="title"/>
          </p:nvPr>
        </p:nvSpPr>
        <p:spPr/>
        <p:txBody>
          <a:bodyPr/>
          <a:lstStyle/>
          <a:p>
            <a:r>
              <a:rPr lang="en-US" sz="6000" dirty="0"/>
              <a:t>Welcome</a:t>
            </a:r>
          </a:p>
        </p:txBody>
      </p:sp>
      <p:sp>
        <p:nvSpPr>
          <p:cNvPr id="3" name="Slide Number Placeholder 2">
            <a:extLst>
              <a:ext uri="{FF2B5EF4-FFF2-40B4-BE49-F238E27FC236}">
                <a16:creationId xmlns:a16="http://schemas.microsoft.com/office/drawing/2014/main" id="{6354B6D5-010C-40A0-9C48-24E16392D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10832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latin typeface="+mj-lt"/>
                <a:cs typeface="Calibri"/>
                <a:sym typeface="Calibri"/>
              </a:rPr>
              <a:t>Developing a learning community</a:t>
            </a:r>
            <a:endParaRPr dirty="0">
              <a:latin typeface="+mj-lt"/>
              <a:cs typeface="Calibri"/>
            </a:endParaRPr>
          </a:p>
        </p:txBody>
      </p:sp>
      <p:sp>
        <p:nvSpPr>
          <p:cNvPr id="2" name="Slide Number Placeholder 1">
            <a:extLst>
              <a:ext uri="{FF2B5EF4-FFF2-40B4-BE49-F238E27FC236}">
                <a16:creationId xmlns:a16="http://schemas.microsoft.com/office/drawing/2014/main" id="{D6188E72-47A6-49F8-AB21-CC8848402F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8"/>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Reflections on community</a:t>
            </a:r>
            <a:endParaRPr dirty="0"/>
          </a:p>
        </p:txBody>
      </p:sp>
      <p:sp>
        <p:nvSpPr>
          <p:cNvPr id="301" name="Google Shape;301;p48"/>
          <p:cNvSpPr txBox="1">
            <a:spLocks noGrp="1"/>
          </p:cNvSpPr>
          <p:nvPr>
            <p:ph type="body" idx="1"/>
          </p:nvPr>
        </p:nvSpPr>
        <p:spPr>
          <a:xfrm>
            <a:off x="700212" y="1162492"/>
            <a:ext cx="7886700" cy="3640500"/>
          </a:xfrm>
          <a:prstGeom prst="rect">
            <a:avLst/>
          </a:prstGeom>
        </p:spPr>
        <p:txBody>
          <a:bodyPr spcFirstLastPara="1" wrap="square" lIns="0" tIns="34275" rIns="68575" bIns="34275" anchor="t" anchorCtr="0">
            <a:noAutofit/>
          </a:bodyPr>
          <a:lstStyle/>
          <a:p>
            <a:pPr marL="0" lvl="0" indent="0" algn="l" rtl="0">
              <a:lnSpc>
                <a:spcPct val="110000"/>
              </a:lnSpc>
              <a:spcBef>
                <a:spcPts val="1000"/>
              </a:spcBef>
              <a:spcAft>
                <a:spcPts val="0"/>
              </a:spcAft>
              <a:buClr>
                <a:srgbClr val="000000"/>
              </a:buClr>
              <a:buFont typeface="Arial"/>
              <a:buNone/>
            </a:pPr>
            <a:r>
              <a:rPr lang="en" sz="2000" b="0" i="1" dirty="0">
                <a:latin typeface="Calibri"/>
                <a:ea typeface="Calibri"/>
                <a:cs typeface="Calibri"/>
                <a:sym typeface="Calibri"/>
              </a:rPr>
              <a:t>“A community is a group of people who acknowledge their interconnectedness, have a sense of their common purpose, respect their differences, share in group decision making as well as in responsibility for the actions of the group, and support each other’s growth.”</a:t>
            </a:r>
            <a:endParaRPr lang="en-US" sz="2000" b="0" i="1" dirty="0">
              <a:latin typeface="Calibri"/>
              <a:ea typeface="Calibri"/>
              <a:cs typeface="Calibri"/>
              <a:sym typeface="Calibri"/>
            </a:endParaRPr>
          </a:p>
          <a:p>
            <a:pPr marL="101600" lvl="0" algn="r" rtl="0">
              <a:lnSpc>
                <a:spcPct val="110000"/>
              </a:lnSpc>
              <a:spcBef>
                <a:spcPts val="1000"/>
              </a:spcBef>
              <a:spcAft>
                <a:spcPts val="0"/>
              </a:spcAft>
              <a:buClr>
                <a:schemeClr val="dk2"/>
              </a:buClr>
              <a:buSzPts val="2000"/>
            </a:pPr>
            <a:r>
              <a:rPr lang="en" sz="2000" b="0" dirty="0">
                <a:latin typeface="Calibri" panose="020F0502020204030204" pitchFamily="34" charset="0"/>
                <a:ea typeface="Calibri"/>
                <a:cs typeface="Calibri" panose="020F0502020204030204" pitchFamily="34" charset="0"/>
                <a:sym typeface="Calibri"/>
              </a:rPr>
              <a:t>—</a:t>
            </a:r>
            <a:r>
              <a:rPr lang="en-US" sz="2000" b="0" dirty="0">
                <a:latin typeface="Calibri"/>
                <a:ea typeface="Calibri"/>
                <a:cs typeface="Calibri"/>
                <a:sym typeface="Calibri"/>
              </a:rPr>
              <a:t>Sheldon Berman</a:t>
            </a:r>
          </a:p>
          <a:p>
            <a:pPr marL="0" lvl="0" indent="0" algn="l" rtl="0">
              <a:lnSpc>
                <a:spcPct val="110000"/>
              </a:lnSpc>
              <a:spcBef>
                <a:spcPts val="1000"/>
              </a:spcBef>
              <a:spcAft>
                <a:spcPts val="0"/>
              </a:spcAft>
              <a:buClr>
                <a:schemeClr val="dk1"/>
              </a:buClr>
              <a:buFont typeface="Arial"/>
              <a:buNone/>
            </a:pPr>
            <a:r>
              <a:rPr lang="en" sz="2000" b="0" i="1" dirty="0">
                <a:latin typeface="Calibri"/>
                <a:ea typeface="Calibri"/>
                <a:cs typeface="Calibri"/>
                <a:sym typeface="Calibri"/>
              </a:rPr>
              <a:t>“Community isn’t always synonymous with warmth and harmony … It is important to remind ourselves that real community is forged out of struggle. This is the crucible from which a real community grows.”</a:t>
            </a:r>
            <a:endParaRPr sz="2000" b="0" i="1" dirty="0">
              <a:latin typeface="Calibri"/>
              <a:ea typeface="Calibri"/>
              <a:cs typeface="Calibri"/>
              <a:sym typeface="Calibri"/>
            </a:endParaRPr>
          </a:p>
          <a:p>
            <a:pPr marL="101600" lvl="0" algn="r" rtl="0">
              <a:lnSpc>
                <a:spcPct val="110000"/>
              </a:lnSpc>
              <a:spcBef>
                <a:spcPts val="800"/>
              </a:spcBef>
              <a:spcAft>
                <a:spcPts val="0"/>
              </a:spcAft>
              <a:buClr>
                <a:schemeClr val="dk2"/>
              </a:buClr>
              <a:buSzPts val="2000"/>
            </a:pPr>
            <a:r>
              <a:rPr lang="en" sz="2000" b="0" dirty="0">
                <a:latin typeface="Calibri" panose="020F0502020204030204" pitchFamily="34" charset="0"/>
                <a:ea typeface="Calibri"/>
                <a:cs typeface="Calibri" panose="020F0502020204030204" pitchFamily="34" charset="0"/>
                <a:sym typeface="Calibri"/>
              </a:rPr>
              <a:t>—</a:t>
            </a:r>
            <a:r>
              <a:rPr lang="en" sz="2000" b="0" dirty="0">
                <a:latin typeface="Calibri"/>
                <a:ea typeface="Calibri"/>
                <a:cs typeface="Calibri"/>
                <a:sym typeface="Calibri"/>
              </a:rPr>
              <a:t>Linda Christensen</a:t>
            </a:r>
            <a:endParaRPr sz="2000" b="0" dirty="0">
              <a:latin typeface="Calibri"/>
              <a:ea typeface="Calibri"/>
              <a:cs typeface="Calibri"/>
              <a:sym typeface="Calibri"/>
            </a:endParaRPr>
          </a:p>
          <a:p>
            <a:pPr marL="0" lvl="0" indent="0" algn="r" rtl="0">
              <a:lnSpc>
                <a:spcPct val="110000"/>
              </a:lnSpc>
              <a:spcBef>
                <a:spcPts val="1000"/>
              </a:spcBef>
              <a:spcAft>
                <a:spcPts val="0"/>
              </a:spcAft>
              <a:buClr>
                <a:srgbClr val="000000"/>
              </a:buClr>
              <a:buFont typeface="Arial"/>
              <a:buNone/>
            </a:pPr>
            <a:endParaRPr b="0" dirty="0">
              <a:solidFill>
                <a:srgbClr val="000000"/>
              </a:solidFill>
              <a:latin typeface="Calibri"/>
              <a:ea typeface="Calibri"/>
              <a:cs typeface="Calibri"/>
              <a:sym typeface="Calibri"/>
            </a:endParaRPr>
          </a:p>
          <a:p>
            <a:pPr marL="0" lvl="0" indent="0" algn="l" rtl="0">
              <a:spcBef>
                <a:spcPts val="800"/>
              </a:spcBef>
              <a:spcAft>
                <a:spcPts val="500"/>
              </a:spcAft>
              <a:buNone/>
            </a:pPr>
            <a:endParaRPr dirty="0"/>
          </a:p>
        </p:txBody>
      </p:sp>
      <p:sp>
        <p:nvSpPr>
          <p:cNvPr id="2" name="Slide Number Placeholder 1">
            <a:extLst>
              <a:ext uri="{FF2B5EF4-FFF2-40B4-BE49-F238E27FC236}">
                <a16:creationId xmlns:a16="http://schemas.microsoft.com/office/drawing/2014/main" id="{14AE2883-59B9-436B-83DB-AF612430C6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628650" y="587619"/>
            <a:ext cx="7886700" cy="994200"/>
          </a:xfrm>
          <a:prstGeom prst="rect">
            <a:avLst/>
          </a:prstGeom>
          <a:noFill/>
          <a:ln>
            <a:noFill/>
          </a:ln>
        </p:spPr>
        <p:txBody>
          <a:bodyPr spcFirstLastPara="1" wrap="square" lIns="34275" tIns="17125" rIns="34275" bIns="17125" anchor="t" anchorCtr="0">
            <a:noAutofit/>
          </a:bodyPr>
          <a:lstStyle/>
          <a:p>
            <a:pPr marL="0" lvl="0" indent="0" algn="l" rtl="0">
              <a:lnSpc>
                <a:spcPct val="95000"/>
              </a:lnSpc>
              <a:spcBef>
                <a:spcPts val="0"/>
              </a:spcBef>
              <a:spcAft>
                <a:spcPts val="0"/>
              </a:spcAft>
              <a:buSzPts val="3700"/>
              <a:buNone/>
            </a:pPr>
            <a:r>
              <a:rPr lang="en" dirty="0"/>
              <a:t>Community agreements</a:t>
            </a:r>
            <a:endParaRPr dirty="0"/>
          </a:p>
        </p:txBody>
      </p:sp>
      <p:sp>
        <p:nvSpPr>
          <p:cNvPr id="308" name="Google Shape;308;p49"/>
          <p:cNvSpPr txBox="1">
            <a:spLocks noGrp="1"/>
          </p:cNvSpPr>
          <p:nvPr>
            <p:ph type="body" idx="1"/>
          </p:nvPr>
        </p:nvSpPr>
        <p:spPr>
          <a:xfrm>
            <a:off x="628650" y="1581823"/>
            <a:ext cx="7886700" cy="2379600"/>
          </a:xfrm>
          <a:prstGeom prst="rect">
            <a:avLst/>
          </a:prstGeom>
          <a:noFill/>
          <a:ln>
            <a:noFill/>
          </a:ln>
        </p:spPr>
        <p:txBody>
          <a:bodyPr spcFirstLastPara="1" wrap="square" lIns="34275" tIns="17125" rIns="34275" bIns="17125" anchor="t" anchorCtr="0">
            <a:noAutofit/>
          </a:bodyPr>
          <a:lstStyle/>
          <a:p>
            <a:pPr marL="0" lvl="0" indent="0" algn="l" rtl="0">
              <a:lnSpc>
                <a:spcPct val="100000"/>
              </a:lnSpc>
              <a:spcBef>
                <a:spcPts val="1000"/>
              </a:spcBef>
              <a:spcAft>
                <a:spcPts val="0"/>
              </a:spcAft>
              <a:buSzPts val="1500"/>
              <a:buNone/>
            </a:pPr>
            <a:r>
              <a:rPr lang="en" sz="2000" b="0" i="1" dirty="0">
                <a:latin typeface="Calibri"/>
                <a:ea typeface="Calibri"/>
                <a:cs typeface="Calibri"/>
                <a:sym typeface="Calibri"/>
              </a:rPr>
              <a:t>“A consensus on what every person in our group needs from each other and commits to each other in order to feel safe, supported, open, productive and trusting so that we can do our best work and serve our students well.”</a:t>
            </a:r>
            <a:endParaRPr sz="2000" b="0" i="1" dirty="0">
              <a:latin typeface="Calibri"/>
              <a:ea typeface="Calibri"/>
              <a:cs typeface="Calibri"/>
              <a:sym typeface="Calibri"/>
            </a:endParaRPr>
          </a:p>
        </p:txBody>
      </p:sp>
      <p:sp>
        <p:nvSpPr>
          <p:cNvPr id="6" name="Rectangle 5">
            <a:extLst>
              <a:ext uri="{FF2B5EF4-FFF2-40B4-BE49-F238E27FC236}">
                <a16:creationId xmlns:a16="http://schemas.microsoft.com/office/drawing/2014/main" id="{14036560-6DD9-4B37-9CED-5F67092228CE}"/>
              </a:ext>
            </a:extLst>
          </p:cNvPr>
          <p:cNvSpPr/>
          <p:nvPr/>
        </p:nvSpPr>
        <p:spPr>
          <a:xfrm>
            <a:off x="628650" y="4228448"/>
            <a:ext cx="7886700" cy="246221"/>
          </a:xfrm>
          <a:prstGeom prst="rect">
            <a:avLst/>
          </a:prstGeom>
        </p:spPr>
        <p:txBody>
          <a:bodyPr wrap="square" lIns="91440" tIns="45720" rIns="91440" bIns="45720" anchor="t">
            <a:spAutoFit/>
          </a:bodyPr>
          <a:lstStyle/>
          <a:p>
            <a:r>
              <a:rPr lang="en-US" sz="1000" dirty="0">
                <a:solidFill>
                  <a:srgbClr val="44546A"/>
                </a:solidFill>
                <a:ea typeface="Calibri"/>
                <a:cs typeface="Calibri"/>
                <a:sym typeface="Calibri"/>
              </a:rPr>
              <a:t>Source: National Equity Project (2020).</a:t>
            </a:r>
          </a:p>
        </p:txBody>
      </p:sp>
      <p:sp>
        <p:nvSpPr>
          <p:cNvPr id="2" name="Slide Number Placeholder 1">
            <a:extLst>
              <a:ext uri="{FF2B5EF4-FFF2-40B4-BE49-F238E27FC236}">
                <a16:creationId xmlns:a16="http://schemas.microsoft.com/office/drawing/2014/main" id="{D1EC6BAA-C677-4DFA-8618-D5AA7EEB5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p50"/>
          <p:cNvGrpSpPr/>
          <p:nvPr/>
        </p:nvGrpSpPr>
        <p:grpSpPr>
          <a:xfrm>
            <a:off x="641163" y="1542118"/>
            <a:ext cx="7963994" cy="2965202"/>
            <a:chOff x="1" y="1104"/>
            <a:chExt cx="8367297" cy="3409062"/>
          </a:xfrm>
        </p:grpSpPr>
        <p:sp>
          <p:nvSpPr>
            <p:cNvPr id="315" name="Google Shape;315;p50"/>
            <p:cNvSpPr/>
            <p:nvPr/>
          </p:nvSpPr>
          <p:spPr>
            <a:xfrm rot="5400000">
              <a:off x="-190366" y="191603"/>
              <a:ext cx="1269300" cy="888300"/>
            </a:xfrm>
            <a:prstGeom prst="chevron">
              <a:avLst>
                <a:gd name="adj" fmla="val 50000"/>
              </a:avLst>
            </a:prstGeom>
            <a:solidFill>
              <a:srgbClr val="1369C9"/>
            </a:solidFill>
            <a:ln w="25400" cap="flat" cmpd="sng">
              <a:solidFill>
                <a:srgbClr val="136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0"/>
            <p:cNvSpPr txBox="1"/>
            <p:nvPr/>
          </p:nvSpPr>
          <p:spPr>
            <a:xfrm>
              <a:off x="1" y="445320"/>
              <a:ext cx="888300" cy="3807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Agreements</a:t>
              </a:r>
              <a:endParaRPr sz="1100" b="0" i="0" u="none" strike="noStrike" cap="none">
                <a:solidFill>
                  <a:schemeClr val="lt1"/>
                </a:solidFill>
                <a:latin typeface="Arial"/>
                <a:ea typeface="Arial"/>
                <a:cs typeface="Arial"/>
                <a:sym typeface="Arial"/>
              </a:endParaRPr>
            </a:p>
          </p:txBody>
        </p:sp>
        <p:sp>
          <p:nvSpPr>
            <p:cNvPr id="317" name="Google Shape;317;p50"/>
            <p:cNvSpPr/>
            <p:nvPr/>
          </p:nvSpPr>
          <p:spPr>
            <a:xfrm rot="5400000">
              <a:off x="4215298" y="-3325896"/>
              <a:ext cx="825000" cy="7479000"/>
            </a:xfrm>
            <a:prstGeom prst="round2SameRect">
              <a:avLst>
                <a:gd name="adj1" fmla="val 16667"/>
                <a:gd name="adj2" fmla="val 0"/>
              </a:avLst>
            </a:prstGeom>
            <a:solidFill>
              <a:schemeClr val="lt1">
                <a:alpha val="89800"/>
              </a:schemeClr>
            </a:solidFill>
            <a:ln w="25400" cap="flat" cmpd="sng">
              <a:solidFill>
                <a:srgbClr val="136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0"/>
            <p:cNvSpPr txBox="1"/>
            <p:nvPr/>
          </p:nvSpPr>
          <p:spPr>
            <a:xfrm>
              <a:off x="888434" y="41375"/>
              <a:ext cx="7438500" cy="744300"/>
            </a:xfrm>
            <a:prstGeom prst="rect">
              <a:avLst/>
            </a:prstGeom>
            <a:noFill/>
            <a:ln>
              <a:noFill/>
            </a:ln>
          </p:spPr>
          <p:txBody>
            <a:bodyPr spcFirstLastPara="1" wrap="square" lIns="106675" tIns="9525" rIns="9525" bIns="9525" anchor="ctr" anchorCtr="0">
              <a:noAutofit/>
            </a:bodyPr>
            <a:lstStyle/>
            <a:p>
              <a:pPr marL="0" marR="0" lvl="0" indent="0" algn="l" rtl="0">
                <a:lnSpc>
                  <a:spcPct val="90000"/>
                </a:lnSpc>
                <a:spcBef>
                  <a:spcPts val="0"/>
                </a:spcBef>
                <a:spcAft>
                  <a:spcPts val="0"/>
                </a:spcAft>
                <a:buNone/>
              </a:pPr>
              <a:r>
                <a:rPr lang="en" sz="1500" b="1" i="0" u="none" strike="noStrike" cap="none" dirty="0">
                  <a:solidFill>
                    <a:schemeClr val="dk2"/>
                  </a:solidFill>
                  <a:latin typeface="Arial"/>
                  <a:ea typeface="Arial"/>
                  <a:cs typeface="Arial"/>
                  <a:sym typeface="Arial"/>
                </a:rPr>
                <a:t>An aspiration, or collective vision, for how we want to be in relationship with one another. They are explicitly developed and enforced by the group, not by an external authority, and as such must represent a consensus.</a:t>
              </a:r>
              <a:endParaRPr sz="1500" b="0" i="0" u="none" strike="noStrike" cap="none" dirty="0">
                <a:solidFill>
                  <a:schemeClr val="dk2"/>
                </a:solidFill>
                <a:latin typeface="Arial"/>
                <a:ea typeface="Arial"/>
                <a:cs typeface="Arial"/>
                <a:sym typeface="Arial"/>
              </a:endParaRPr>
            </a:p>
          </p:txBody>
        </p:sp>
        <p:sp>
          <p:nvSpPr>
            <p:cNvPr id="319" name="Google Shape;319;p50"/>
            <p:cNvSpPr/>
            <p:nvPr/>
          </p:nvSpPr>
          <p:spPr>
            <a:xfrm rot="5400000">
              <a:off x="-190366" y="1261484"/>
              <a:ext cx="1269300" cy="888300"/>
            </a:xfrm>
            <a:prstGeom prst="chevron">
              <a:avLst>
                <a:gd name="adj" fmla="val 50000"/>
              </a:avLst>
            </a:prstGeom>
            <a:solidFill>
              <a:srgbClr val="5993D6"/>
            </a:solidFill>
            <a:ln w="25400" cap="flat" cmpd="sng">
              <a:solidFill>
                <a:srgbClr val="5993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0"/>
            <p:cNvSpPr txBox="1"/>
            <p:nvPr/>
          </p:nvSpPr>
          <p:spPr>
            <a:xfrm>
              <a:off x="1" y="1515201"/>
              <a:ext cx="888300" cy="3807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Norms</a:t>
              </a:r>
              <a:endParaRPr sz="1100" b="0" i="0" u="none" strike="noStrike" cap="none">
                <a:solidFill>
                  <a:schemeClr val="lt1"/>
                </a:solidFill>
                <a:latin typeface="Arial"/>
                <a:ea typeface="Arial"/>
                <a:cs typeface="Arial"/>
                <a:sym typeface="Arial"/>
              </a:endParaRPr>
            </a:p>
          </p:txBody>
        </p:sp>
        <p:sp>
          <p:nvSpPr>
            <p:cNvPr id="321" name="Google Shape;321;p50"/>
            <p:cNvSpPr/>
            <p:nvPr/>
          </p:nvSpPr>
          <p:spPr>
            <a:xfrm rot="5400000">
              <a:off x="4215298" y="-2256014"/>
              <a:ext cx="825000" cy="7479000"/>
            </a:xfrm>
            <a:prstGeom prst="round2SameRect">
              <a:avLst>
                <a:gd name="adj1" fmla="val 16667"/>
                <a:gd name="adj2" fmla="val 0"/>
              </a:avLst>
            </a:prstGeom>
            <a:solidFill>
              <a:schemeClr val="lt1">
                <a:alpha val="89800"/>
              </a:schemeClr>
            </a:solidFill>
            <a:ln w="25400" cap="flat" cmpd="sng">
              <a:solidFill>
                <a:srgbClr val="5993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0"/>
            <p:cNvSpPr txBox="1"/>
            <p:nvPr/>
          </p:nvSpPr>
          <p:spPr>
            <a:xfrm>
              <a:off x="888434" y="1111257"/>
              <a:ext cx="7438500" cy="744300"/>
            </a:xfrm>
            <a:prstGeom prst="rect">
              <a:avLst/>
            </a:prstGeom>
            <a:noFill/>
            <a:ln>
              <a:noFill/>
            </a:ln>
          </p:spPr>
          <p:txBody>
            <a:bodyPr spcFirstLastPara="1" wrap="square" lIns="106675" tIns="9525" rIns="9525" bIns="9525" anchor="ctr" anchorCtr="0">
              <a:noAutofit/>
            </a:bodyPr>
            <a:lstStyle/>
            <a:p>
              <a:pPr marL="0" marR="0" lvl="0" indent="0" algn="l" rtl="0">
                <a:lnSpc>
                  <a:spcPct val="90000"/>
                </a:lnSpc>
                <a:spcBef>
                  <a:spcPts val="0"/>
                </a:spcBef>
                <a:spcAft>
                  <a:spcPts val="0"/>
                </a:spcAft>
                <a:buNone/>
              </a:pPr>
              <a:r>
                <a:rPr lang="en" sz="1500" b="1" i="0" u="none" strike="noStrike" cap="none" dirty="0">
                  <a:solidFill>
                    <a:schemeClr val="dk2"/>
                  </a:solidFill>
                  <a:latin typeface="Arial"/>
                  <a:ea typeface="Arial"/>
                  <a:cs typeface="Arial"/>
                  <a:sym typeface="Arial"/>
                </a:rPr>
                <a:t>The ways in which we behave and are currently in relationship to one another, whether consciously and explicitly or not.</a:t>
              </a:r>
              <a:endParaRPr sz="1500" b="0" i="0" u="none" strike="noStrike" cap="none" dirty="0">
                <a:solidFill>
                  <a:schemeClr val="dk2"/>
                </a:solidFill>
                <a:latin typeface="Arial"/>
                <a:ea typeface="Arial"/>
                <a:cs typeface="Arial"/>
                <a:sym typeface="Arial"/>
              </a:endParaRPr>
            </a:p>
          </p:txBody>
        </p:sp>
        <p:sp>
          <p:nvSpPr>
            <p:cNvPr id="323" name="Google Shape;323;p50"/>
            <p:cNvSpPr/>
            <p:nvPr/>
          </p:nvSpPr>
          <p:spPr>
            <a:xfrm rot="5400000">
              <a:off x="-190366" y="2331365"/>
              <a:ext cx="1269300" cy="888300"/>
            </a:xfrm>
            <a:prstGeom prst="chevron">
              <a:avLst>
                <a:gd name="adj" fmla="val 50000"/>
              </a:avLst>
            </a:prstGeom>
            <a:solidFill>
              <a:srgbClr val="A8C0DA"/>
            </a:solidFill>
            <a:ln w="25400" cap="flat" cmpd="sng">
              <a:solidFill>
                <a:srgbClr val="A8C0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0"/>
            <p:cNvSpPr txBox="1"/>
            <p:nvPr/>
          </p:nvSpPr>
          <p:spPr>
            <a:xfrm>
              <a:off x="1" y="2585082"/>
              <a:ext cx="888300" cy="3807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Rules</a:t>
              </a:r>
              <a:endParaRPr sz="1100" b="0" i="0" u="none" strike="noStrike" cap="none">
                <a:solidFill>
                  <a:schemeClr val="lt1"/>
                </a:solidFill>
                <a:latin typeface="Arial"/>
                <a:ea typeface="Arial"/>
                <a:cs typeface="Arial"/>
                <a:sym typeface="Arial"/>
              </a:endParaRPr>
            </a:p>
          </p:txBody>
        </p:sp>
        <p:sp>
          <p:nvSpPr>
            <p:cNvPr id="325" name="Google Shape;325;p50"/>
            <p:cNvSpPr/>
            <p:nvPr/>
          </p:nvSpPr>
          <p:spPr>
            <a:xfrm rot="5400000">
              <a:off x="4215298" y="-1186134"/>
              <a:ext cx="825000" cy="7479000"/>
            </a:xfrm>
            <a:prstGeom prst="round2SameRect">
              <a:avLst>
                <a:gd name="adj1" fmla="val 16667"/>
                <a:gd name="adj2" fmla="val 0"/>
              </a:avLst>
            </a:prstGeom>
            <a:solidFill>
              <a:schemeClr val="lt1">
                <a:alpha val="89800"/>
              </a:schemeClr>
            </a:solidFill>
            <a:ln w="25400" cap="flat" cmpd="sng">
              <a:solidFill>
                <a:srgbClr val="A8C0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0"/>
            <p:cNvSpPr txBox="1"/>
            <p:nvPr/>
          </p:nvSpPr>
          <p:spPr>
            <a:xfrm>
              <a:off x="888434" y="2181138"/>
              <a:ext cx="7438500" cy="744300"/>
            </a:xfrm>
            <a:prstGeom prst="rect">
              <a:avLst/>
            </a:prstGeom>
            <a:noFill/>
            <a:ln>
              <a:noFill/>
            </a:ln>
          </p:spPr>
          <p:txBody>
            <a:bodyPr spcFirstLastPara="1" wrap="square" lIns="106675" tIns="9525" rIns="9525" bIns="9525" anchor="ctr" anchorCtr="0">
              <a:noAutofit/>
            </a:bodyPr>
            <a:lstStyle/>
            <a:p>
              <a:pPr marL="0" marR="0" lvl="0" indent="0" algn="l" rtl="0">
                <a:lnSpc>
                  <a:spcPct val="90000"/>
                </a:lnSpc>
                <a:spcBef>
                  <a:spcPts val="0"/>
                </a:spcBef>
                <a:spcAft>
                  <a:spcPts val="0"/>
                </a:spcAft>
                <a:buNone/>
              </a:pPr>
              <a:r>
                <a:rPr lang="en" sz="1500" b="1" i="0" u="none" strike="noStrike" cap="none" dirty="0">
                  <a:solidFill>
                    <a:schemeClr val="dk2"/>
                  </a:solidFill>
                  <a:latin typeface="Arial"/>
                  <a:ea typeface="Arial"/>
                  <a:cs typeface="Arial"/>
                  <a:sym typeface="Arial"/>
                </a:rPr>
                <a:t>Mandated and enforced by an authority and do not necessarily reflect the will or buy-in of the group.</a:t>
              </a:r>
              <a:endParaRPr sz="1500" b="0" i="0" u="none" strike="noStrike" cap="none" dirty="0">
                <a:solidFill>
                  <a:schemeClr val="dk2"/>
                </a:solidFill>
                <a:latin typeface="Arial"/>
                <a:ea typeface="Arial"/>
                <a:cs typeface="Arial"/>
                <a:sym typeface="Arial"/>
              </a:endParaRPr>
            </a:p>
          </p:txBody>
        </p:sp>
      </p:grpSp>
      <p:sp>
        <p:nvSpPr>
          <p:cNvPr id="327" name="Google Shape;327;p50"/>
          <p:cNvSpPr txBox="1">
            <a:spLocks noGrp="1"/>
          </p:cNvSpPr>
          <p:nvPr>
            <p:ph type="title"/>
          </p:nvPr>
        </p:nvSpPr>
        <p:spPr>
          <a:xfrm>
            <a:off x="628650" y="374694"/>
            <a:ext cx="7886700" cy="994200"/>
          </a:xfrm>
          <a:prstGeom prst="rect">
            <a:avLst/>
          </a:prstGeom>
          <a:noFill/>
          <a:ln>
            <a:noFill/>
          </a:ln>
        </p:spPr>
        <p:txBody>
          <a:bodyPr spcFirstLastPara="1" wrap="square" lIns="34275" tIns="17125" rIns="34275" bIns="17125" anchor="ctr" anchorCtr="0">
            <a:noAutofit/>
          </a:bodyPr>
          <a:lstStyle/>
          <a:p>
            <a:pPr marL="0" marR="0" lvl="0" indent="0" algn="l" rtl="0">
              <a:lnSpc>
                <a:spcPct val="105000"/>
              </a:lnSpc>
              <a:spcBef>
                <a:spcPts val="0"/>
              </a:spcBef>
              <a:spcAft>
                <a:spcPts val="0"/>
              </a:spcAft>
              <a:buClr>
                <a:schemeClr val="dk1"/>
              </a:buClr>
              <a:buSzPts val="1900"/>
              <a:buFont typeface="Helvetica Neue"/>
              <a:buNone/>
            </a:pPr>
            <a:r>
              <a:rPr lang="en" dirty="0"/>
              <a:t>Community agreements, norms, </a:t>
            </a:r>
            <a:br>
              <a:rPr lang="en" dirty="0"/>
            </a:br>
            <a:r>
              <a:rPr lang="en" dirty="0"/>
              <a:t>and rules</a:t>
            </a:r>
            <a:endParaRPr dirty="0"/>
          </a:p>
        </p:txBody>
      </p:sp>
      <p:sp>
        <p:nvSpPr>
          <p:cNvPr id="18" name="Rectangle 17">
            <a:extLst>
              <a:ext uri="{FF2B5EF4-FFF2-40B4-BE49-F238E27FC236}">
                <a16:creationId xmlns:a16="http://schemas.microsoft.com/office/drawing/2014/main" id="{E958391E-400B-424C-BFB2-98C1F130A8B1}"/>
              </a:ext>
            </a:extLst>
          </p:cNvPr>
          <p:cNvSpPr/>
          <p:nvPr/>
        </p:nvSpPr>
        <p:spPr>
          <a:xfrm>
            <a:off x="628650" y="4611907"/>
            <a:ext cx="7886700" cy="246221"/>
          </a:xfrm>
          <a:prstGeom prst="rect">
            <a:avLst/>
          </a:prstGeom>
        </p:spPr>
        <p:txBody>
          <a:bodyPr wrap="square" lIns="91440" tIns="45720" rIns="91440" bIns="45720" anchor="t">
            <a:spAutoFit/>
          </a:bodyPr>
          <a:lstStyle/>
          <a:p>
            <a:r>
              <a:rPr lang="en-US" sz="1000" dirty="0">
                <a:solidFill>
                  <a:srgbClr val="44546A"/>
                </a:solidFill>
                <a:ea typeface="Calibri"/>
                <a:cs typeface="Calibri"/>
                <a:sym typeface="Calibri"/>
              </a:rPr>
              <a:t>Source: National Equity Project (2020).</a:t>
            </a:r>
          </a:p>
        </p:txBody>
      </p:sp>
      <p:sp>
        <p:nvSpPr>
          <p:cNvPr id="2" name="Slide Number Placeholder 1">
            <a:extLst>
              <a:ext uri="{FF2B5EF4-FFF2-40B4-BE49-F238E27FC236}">
                <a16:creationId xmlns:a16="http://schemas.microsoft.com/office/drawing/2014/main" id="{93086BEB-7597-4F70-AC01-E4C14CBF8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51"/>
          <p:cNvSpPr txBox="1">
            <a:spLocks noGrp="1"/>
          </p:cNvSpPr>
          <p:nvPr>
            <p:ph type="title"/>
          </p:nvPr>
        </p:nvSpPr>
        <p:spPr>
          <a:prstGeom prst="rect">
            <a:avLst/>
          </a:prstGeom>
          <a:noFill/>
          <a:ln>
            <a:noFill/>
          </a:ln>
        </p:spPr>
        <p:txBody>
          <a:bodyPr spcFirstLastPara="1" wrap="square" lIns="34275" tIns="17125" rIns="34275" bIns="17125" anchor="ctr" anchorCtr="0">
            <a:noAutofit/>
          </a:bodyPr>
          <a:lstStyle/>
          <a:p>
            <a:pPr marL="0" lvl="0" indent="0" algn="l" rtl="0">
              <a:lnSpc>
                <a:spcPct val="105000"/>
              </a:lnSpc>
              <a:spcBef>
                <a:spcPts val="0"/>
              </a:spcBef>
              <a:spcAft>
                <a:spcPts val="0"/>
              </a:spcAft>
              <a:buSzPts val="1900"/>
              <a:buNone/>
            </a:pPr>
            <a:r>
              <a:rPr lang="en" dirty="0"/>
              <a:t>Why community agreements matter</a:t>
            </a:r>
            <a:endParaRPr dirty="0"/>
          </a:p>
        </p:txBody>
      </p:sp>
      <p:sp>
        <p:nvSpPr>
          <p:cNvPr id="333" name="Google Shape;333;p51"/>
          <p:cNvSpPr txBox="1">
            <a:spLocks noGrp="1"/>
          </p:cNvSpPr>
          <p:nvPr>
            <p:ph type="body" idx="1"/>
          </p:nvPr>
        </p:nvSpPr>
        <p:spPr>
          <a:xfrm>
            <a:off x="622330" y="1202242"/>
            <a:ext cx="7886700" cy="3263400"/>
          </a:xfrm>
          <a:prstGeom prst="rect">
            <a:avLst/>
          </a:prstGeom>
          <a:noFill/>
          <a:ln>
            <a:noFill/>
          </a:ln>
        </p:spPr>
        <p:txBody>
          <a:bodyPr spcFirstLastPara="1" wrap="square" lIns="34275" tIns="17125" rIns="34275" bIns="17125" anchor="t" anchorCtr="0">
            <a:noAutofit/>
          </a:bodyPr>
          <a:lstStyle/>
          <a:p>
            <a:pPr marL="400050" lvl="0" indent="-298450">
              <a:lnSpc>
                <a:spcPct val="100000"/>
              </a:lnSpc>
              <a:spcBef>
                <a:spcPts val="0"/>
              </a:spcBef>
              <a:buSzPct val="115000"/>
              <a:buFont typeface="Arial" panose="020B0604020202020204" pitchFamily="34" charset="0"/>
              <a:buChar char="•"/>
            </a:pPr>
            <a:r>
              <a:rPr lang="en" dirty="0">
                <a:sym typeface="Calibri"/>
              </a:rPr>
              <a:t>Adult relationships shape group culture. </a:t>
            </a:r>
            <a:endParaRPr dirty="0">
              <a:sym typeface="Calibri"/>
            </a:endParaRPr>
          </a:p>
          <a:p>
            <a:pPr marL="400050" lvl="0" indent="-298450">
              <a:lnSpc>
                <a:spcPct val="100000"/>
              </a:lnSpc>
              <a:spcBef>
                <a:spcPts val="0"/>
              </a:spcBef>
              <a:buSzPct val="115000"/>
              <a:buFont typeface="Arial" panose="020B0604020202020204" pitchFamily="34" charset="0"/>
              <a:buChar char="•"/>
            </a:pPr>
            <a:r>
              <a:rPr lang="en" dirty="0">
                <a:sym typeface="Calibri"/>
              </a:rPr>
              <a:t>A healthy culture is key to personal sustainability in the challenging jobs of education.</a:t>
            </a:r>
            <a:endParaRPr dirty="0">
              <a:sym typeface="Calibri"/>
            </a:endParaRPr>
          </a:p>
          <a:p>
            <a:pPr marL="400050" lvl="0" indent="-298450">
              <a:lnSpc>
                <a:spcPct val="100000"/>
              </a:lnSpc>
              <a:spcBef>
                <a:spcPts val="0"/>
              </a:spcBef>
              <a:buSzPct val="115000"/>
              <a:buFont typeface="Arial" panose="020B0604020202020204" pitchFamily="34" charset="0"/>
              <a:buChar char="•"/>
            </a:pPr>
            <a:r>
              <a:rPr lang="en" dirty="0">
                <a:sym typeface="Calibri"/>
              </a:rPr>
              <a:t>Teams cannot achieve their goals in a hostile, disrespectful, or undermining group culture.</a:t>
            </a:r>
            <a:endParaRPr dirty="0">
              <a:sym typeface="Calibri"/>
            </a:endParaRPr>
          </a:p>
          <a:p>
            <a:pPr marL="400050" lvl="0" indent="-298450">
              <a:lnSpc>
                <a:spcPct val="100000"/>
              </a:lnSpc>
              <a:spcBef>
                <a:spcPts val="0"/>
              </a:spcBef>
              <a:buSzPct val="115000"/>
              <a:buFont typeface="Arial" panose="020B0604020202020204" pitchFamily="34" charset="0"/>
              <a:buChar char="•"/>
            </a:pPr>
            <a:r>
              <a:rPr lang="en" dirty="0">
                <a:sym typeface="Calibri"/>
              </a:rPr>
              <a:t>Some of the most critical conversations teams need to have are emotional, painful, and uncomfortable (such as reviewing data, examining individual practice, acknowledging mistakes), but we won’t engage or make ourselves vulnerable without emotional safety and trust.</a:t>
            </a:r>
            <a:endParaRPr dirty="0">
              <a:sym typeface="Calibri"/>
            </a:endParaRPr>
          </a:p>
          <a:p>
            <a:pPr marL="457200" lvl="0" indent="0" algn="l" rtl="0">
              <a:lnSpc>
                <a:spcPct val="112000"/>
              </a:lnSpc>
              <a:spcBef>
                <a:spcPts val="1600"/>
              </a:spcBef>
              <a:spcAft>
                <a:spcPts val="600"/>
              </a:spcAft>
              <a:buNone/>
            </a:pPr>
            <a:endParaRPr dirty="0">
              <a:solidFill>
                <a:srgbClr val="222222"/>
              </a:solidFill>
            </a:endParaRPr>
          </a:p>
        </p:txBody>
      </p:sp>
      <p:sp>
        <p:nvSpPr>
          <p:cNvPr id="5" name="Rectangle 4">
            <a:extLst>
              <a:ext uri="{FF2B5EF4-FFF2-40B4-BE49-F238E27FC236}">
                <a16:creationId xmlns:a16="http://schemas.microsoft.com/office/drawing/2014/main" id="{51FF0D11-2A4D-4936-8FEF-001995C7A471}"/>
              </a:ext>
            </a:extLst>
          </p:cNvPr>
          <p:cNvSpPr/>
          <p:nvPr/>
        </p:nvSpPr>
        <p:spPr>
          <a:xfrm>
            <a:off x="628650" y="4611907"/>
            <a:ext cx="7874061" cy="246221"/>
          </a:xfrm>
          <a:prstGeom prst="rect">
            <a:avLst/>
          </a:prstGeom>
        </p:spPr>
        <p:txBody>
          <a:bodyPr wrap="square" lIns="91440" tIns="45720" rIns="91440" bIns="45720" anchor="t">
            <a:spAutoFit/>
          </a:bodyPr>
          <a:lstStyle/>
          <a:p>
            <a:r>
              <a:rPr lang="en-US" sz="1000" dirty="0">
                <a:solidFill>
                  <a:srgbClr val="44546A"/>
                </a:solidFill>
                <a:ea typeface="Calibri"/>
                <a:cs typeface="Calibri"/>
                <a:sym typeface="Calibri"/>
              </a:rPr>
              <a:t>Source: Adapted from National Equity Project (2020).</a:t>
            </a:r>
          </a:p>
        </p:txBody>
      </p:sp>
      <p:sp>
        <p:nvSpPr>
          <p:cNvPr id="2" name="Slide Number Placeholder 1">
            <a:extLst>
              <a:ext uri="{FF2B5EF4-FFF2-40B4-BE49-F238E27FC236}">
                <a16:creationId xmlns:a16="http://schemas.microsoft.com/office/drawing/2014/main" id="{778EBE99-2CC0-460A-8539-281F7EA6D3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079B16-6996-CB4B-9BD1-5B6A2244EAD1}"/>
              </a:ext>
            </a:extLst>
          </p:cNvPr>
          <p:cNvSpPr>
            <a:spLocks noGrp="1"/>
          </p:cNvSpPr>
          <p:nvPr>
            <p:ph type="body" idx="1"/>
          </p:nvPr>
        </p:nvSpPr>
        <p:spPr>
          <a:xfrm>
            <a:off x="628650" y="1329967"/>
            <a:ext cx="7886700" cy="3263400"/>
          </a:xfrm>
        </p:spPr>
        <p:txBody>
          <a:bodyPr/>
          <a:lstStyle/>
          <a:p>
            <a:r>
              <a:rPr lang="en-US" sz="2000" b="0" dirty="0"/>
              <a:t>“</a:t>
            </a:r>
            <a:r>
              <a:rPr lang="en-US" sz="2000" b="0" i="1" dirty="0"/>
              <a:t>An important part of awareness is attending to ‘</a:t>
            </a:r>
            <a:r>
              <a:rPr lang="en-US" sz="2000" b="0" i="1" dirty="0" err="1"/>
              <a:t>nondiscussables</a:t>
            </a:r>
            <a:r>
              <a:rPr lang="en-US" sz="2000" b="0" i="1" dirty="0"/>
              <a:t>.’ Nondiscussables are subjects sufficiently important that they are talked about frequently but are so laden with anxiety and fearfulness that these conversations take place only in the parking lot, the rest rooms, the playground, the car pool, or the dinner table at home. Fear abounds that open discussion of these incendiary issues—at a faculty meeting, for example—will cause a meltdown. The nondiscussable is the elephant in the living room. Everyone knows that this huge pachyderm is there, right between the sofa and the fireplace, but we go on mopping and dusting and vacuuming around it as if it did not exist.”</a:t>
            </a:r>
          </a:p>
        </p:txBody>
      </p:sp>
      <p:sp>
        <p:nvSpPr>
          <p:cNvPr id="3" name="Slide Number Placeholder 2">
            <a:extLst>
              <a:ext uri="{FF2B5EF4-FFF2-40B4-BE49-F238E27FC236}">
                <a16:creationId xmlns:a16="http://schemas.microsoft.com/office/drawing/2014/main" id="{2CB75F7F-6547-5D49-9BA8-8FE1F55D3B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sp>
        <p:nvSpPr>
          <p:cNvPr id="4" name="Title 3">
            <a:extLst>
              <a:ext uri="{FF2B5EF4-FFF2-40B4-BE49-F238E27FC236}">
                <a16:creationId xmlns:a16="http://schemas.microsoft.com/office/drawing/2014/main" id="{12ABA2FE-B4E3-A042-AB0F-533C62FE740D}"/>
              </a:ext>
            </a:extLst>
          </p:cNvPr>
          <p:cNvSpPr>
            <a:spLocks noGrp="1"/>
          </p:cNvSpPr>
          <p:nvPr>
            <p:ph type="title"/>
          </p:nvPr>
        </p:nvSpPr>
        <p:spPr/>
        <p:txBody>
          <a:bodyPr/>
          <a:lstStyle/>
          <a:p>
            <a:r>
              <a:rPr lang="en-US" dirty="0"/>
              <a:t>Nondiscussables</a:t>
            </a:r>
          </a:p>
        </p:txBody>
      </p:sp>
      <p:sp>
        <p:nvSpPr>
          <p:cNvPr id="5" name="TextBox 4">
            <a:extLst>
              <a:ext uri="{FF2B5EF4-FFF2-40B4-BE49-F238E27FC236}">
                <a16:creationId xmlns:a16="http://schemas.microsoft.com/office/drawing/2014/main" id="{5F466277-541E-F14B-8294-43C8DA93DE7C}"/>
              </a:ext>
            </a:extLst>
          </p:cNvPr>
          <p:cNvSpPr txBox="1"/>
          <p:nvPr/>
        </p:nvSpPr>
        <p:spPr>
          <a:xfrm>
            <a:off x="6483903" y="4501401"/>
            <a:ext cx="2031447" cy="307777"/>
          </a:xfrm>
          <a:prstGeom prst="rect">
            <a:avLst/>
          </a:prstGeom>
          <a:noFill/>
        </p:spPr>
        <p:txBody>
          <a:bodyPr wrap="square" lIns="91440" tIns="45720" rIns="91440" bIns="45720" rtlCol="0" anchor="t">
            <a:spAutoFit/>
          </a:bodyPr>
          <a:lstStyle/>
          <a:p>
            <a:r>
              <a:rPr lang="en-US" dirty="0">
                <a:solidFill>
                  <a:srgbClr val="888888"/>
                </a:solidFill>
              </a:rPr>
              <a:t>–Roland Barth (2002)</a:t>
            </a:r>
          </a:p>
        </p:txBody>
      </p:sp>
    </p:spTree>
    <p:extLst>
      <p:ext uri="{BB962C8B-B14F-4D97-AF65-F5344CB8AC3E}">
        <p14:creationId xmlns:p14="http://schemas.microsoft.com/office/powerpoint/2010/main" val="3032477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51"/>
          <p:cNvSpPr txBox="1">
            <a:spLocks noGrp="1"/>
          </p:cNvSpPr>
          <p:nvPr>
            <p:ph type="title"/>
          </p:nvPr>
        </p:nvSpPr>
        <p:spPr>
          <a:prstGeom prst="rect">
            <a:avLst/>
          </a:prstGeom>
          <a:noFill/>
          <a:ln>
            <a:noFill/>
          </a:ln>
        </p:spPr>
        <p:txBody>
          <a:bodyPr spcFirstLastPara="1" wrap="square" lIns="34275" tIns="17125" rIns="34275" bIns="17125" anchor="ctr" anchorCtr="0">
            <a:noAutofit/>
          </a:bodyPr>
          <a:lstStyle/>
          <a:p>
            <a:pPr marL="0" lvl="0" indent="0" algn="l" rtl="0">
              <a:lnSpc>
                <a:spcPct val="105000"/>
              </a:lnSpc>
              <a:spcBef>
                <a:spcPts val="0"/>
              </a:spcBef>
              <a:spcAft>
                <a:spcPts val="0"/>
              </a:spcAft>
              <a:buSzPts val="1900"/>
              <a:buNone/>
            </a:pPr>
            <a:r>
              <a:rPr lang="en" dirty="0"/>
              <a:t>Why community agreements matter</a:t>
            </a:r>
            <a:endParaRPr dirty="0"/>
          </a:p>
        </p:txBody>
      </p:sp>
      <p:sp>
        <p:nvSpPr>
          <p:cNvPr id="333" name="Google Shape;333;p51"/>
          <p:cNvSpPr txBox="1">
            <a:spLocks noGrp="1"/>
          </p:cNvSpPr>
          <p:nvPr>
            <p:ph type="body" idx="1"/>
          </p:nvPr>
        </p:nvSpPr>
        <p:spPr>
          <a:xfrm>
            <a:off x="622330" y="1202242"/>
            <a:ext cx="7886700" cy="3263400"/>
          </a:xfrm>
          <a:prstGeom prst="rect">
            <a:avLst/>
          </a:prstGeom>
          <a:noFill/>
          <a:ln>
            <a:noFill/>
          </a:ln>
        </p:spPr>
        <p:txBody>
          <a:bodyPr spcFirstLastPara="1" wrap="square" lIns="34275" tIns="17125" rIns="34275" bIns="17125" anchor="t" anchorCtr="0">
            <a:noAutofit/>
          </a:bodyPr>
          <a:lstStyle/>
          <a:p>
            <a:pPr marL="101600" lvl="0">
              <a:lnSpc>
                <a:spcPct val="100000"/>
              </a:lnSpc>
              <a:spcBef>
                <a:spcPts val="0"/>
              </a:spcBef>
              <a:buSzPct val="115000"/>
            </a:pPr>
            <a:r>
              <a:rPr lang="en-US" dirty="0">
                <a:sym typeface="Calibri"/>
              </a:rPr>
              <a:t>Community agreements help to create a learning community by acknowledging the need for a safe space for discussing “nondiscussables,” by agreeing to what we all need to create and maintain that space.</a:t>
            </a:r>
          </a:p>
          <a:p>
            <a:pPr marL="101600" lvl="0">
              <a:lnSpc>
                <a:spcPct val="100000"/>
              </a:lnSpc>
              <a:spcBef>
                <a:spcPts val="0"/>
              </a:spcBef>
              <a:buSzPct val="115000"/>
            </a:pPr>
            <a:endParaRPr dirty="0">
              <a:sym typeface="Calibri"/>
            </a:endParaRPr>
          </a:p>
          <a:p>
            <a:pPr marL="457200" lvl="0" indent="0" algn="l" rtl="0">
              <a:lnSpc>
                <a:spcPct val="112000"/>
              </a:lnSpc>
              <a:spcBef>
                <a:spcPts val="1600"/>
              </a:spcBef>
              <a:spcAft>
                <a:spcPts val="600"/>
              </a:spcAft>
              <a:buNone/>
            </a:pPr>
            <a:endParaRPr dirty="0">
              <a:solidFill>
                <a:srgbClr val="222222"/>
              </a:solidFill>
            </a:endParaRPr>
          </a:p>
        </p:txBody>
      </p:sp>
      <p:sp>
        <p:nvSpPr>
          <p:cNvPr id="2" name="Slide Number Placeholder 1">
            <a:extLst>
              <a:ext uri="{FF2B5EF4-FFF2-40B4-BE49-F238E27FC236}">
                <a16:creationId xmlns:a16="http://schemas.microsoft.com/office/drawing/2014/main" id="{778EBE99-2CC0-460A-8539-281F7EA6D3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139437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93"/>
          <p:cNvSpPr txBox="1">
            <a:spLocks noGrp="1"/>
          </p:cNvSpPr>
          <p:nvPr>
            <p:ph type="body" idx="1"/>
          </p:nvPr>
        </p:nvSpPr>
        <p:spPr>
          <a:prstGeom prst="rect">
            <a:avLst/>
          </a:prstGeom>
        </p:spPr>
        <p:txBody>
          <a:bodyPr spcFirstLastPara="1" wrap="square" lIns="0" tIns="34275" rIns="68575" bIns="34275" anchor="t" anchorCtr="0">
            <a:noAutofit/>
          </a:bodyPr>
          <a:lstStyle/>
          <a:p>
            <a:r>
              <a:rPr lang="en-US" dirty="0"/>
              <a:t>What are the nondiscussables in your context?</a:t>
            </a:r>
          </a:p>
          <a:p>
            <a:br>
              <a:rPr lang="en-US" dirty="0"/>
            </a:br>
            <a:r>
              <a:rPr lang="en-US" dirty="0"/>
              <a:t>What would make it safe to discuss the nondiscussables openly</a:t>
            </a:r>
            <a:r>
              <a:rPr lang="en" b="0" dirty="0">
                <a:sym typeface="Calibri"/>
              </a:rPr>
              <a:t>?</a:t>
            </a:r>
            <a:endParaRPr b="0" dirty="0">
              <a:sym typeface="Calibri"/>
            </a:endParaRPr>
          </a:p>
          <a:p>
            <a:pPr lvl="0">
              <a:spcAft>
                <a:spcPts val="800"/>
              </a:spcAft>
            </a:pPr>
            <a:endParaRPr lang="en" sz="2000" b="0" dirty="0">
              <a:solidFill>
                <a:srgbClr val="44546A"/>
              </a:solidFill>
              <a:latin typeface="Calibri"/>
              <a:cs typeface="Calibri"/>
            </a:endParaRPr>
          </a:p>
        </p:txBody>
      </p:sp>
      <p:sp>
        <p:nvSpPr>
          <p:cNvPr id="665" name="Google Shape;665;p93"/>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Pair share</a:t>
            </a:r>
            <a:endParaRPr dirty="0"/>
          </a:p>
        </p:txBody>
      </p:sp>
      <p:pic>
        <p:nvPicPr>
          <p:cNvPr id="667" name="Google Shape;667;p93"/>
          <p:cNvPicPr preferRelativeResize="0"/>
          <p:nvPr/>
        </p:nvPicPr>
        <p:blipFill>
          <a:blip r:embed="rId3">
            <a:alphaModFix/>
          </a:blip>
          <a:stretch>
            <a:fillRect/>
          </a:stretch>
        </p:blipFill>
        <p:spPr>
          <a:xfrm>
            <a:off x="7478346" y="320550"/>
            <a:ext cx="1123078" cy="994200"/>
          </a:xfrm>
          <a:prstGeom prst="rect">
            <a:avLst/>
          </a:prstGeom>
          <a:noFill/>
          <a:ln>
            <a:noFill/>
          </a:ln>
        </p:spPr>
      </p:pic>
      <p:sp>
        <p:nvSpPr>
          <p:cNvPr id="2" name="Slide Number Placeholder 1">
            <a:extLst>
              <a:ext uri="{FF2B5EF4-FFF2-40B4-BE49-F238E27FC236}">
                <a16:creationId xmlns:a16="http://schemas.microsoft.com/office/drawing/2014/main" id="{24AD4458-7610-40F1-8438-0912C62035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148655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prstGeom prst="rect">
            <a:avLst/>
          </a:prstGeom>
          <a:noFill/>
          <a:ln>
            <a:noFill/>
          </a:ln>
        </p:spPr>
        <p:txBody>
          <a:bodyPr spcFirstLastPara="1" wrap="square" lIns="34275" tIns="17125" rIns="34275" bIns="17125" anchor="ctr" anchorCtr="0">
            <a:noAutofit/>
          </a:bodyPr>
          <a:lstStyle/>
          <a:p>
            <a:pPr marL="0" marR="0" lvl="0" indent="0" algn="l" rtl="0">
              <a:lnSpc>
                <a:spcPct val="105000"/>
              </a:lnSpc>
              <a:spcBef>
                <a:spcPts val="0"/>
              </a:spcBef>
              <a:spcAft>
                <a:spcPts val="0"/>
              </a:spcAft>
              <a:buClr>
                <a:schemeClr val="dk1"/>
              </a:buClr>
              <a:buSzPts val="1900"/>
              <a:buFont typeface="Helvetica Neue"/>
              <a:buNone/>
            </a:pPr>
            <a:r>
              <a:rPr lang="en" dirty="0"/>
              <a:t>Sample community agreements</a:t>
            </a:r>
            <a:endParaRPr dirty="0"/>
          </a:p>
        </p:txBody>
      </p:sp>
      <p:sp>
        <p:nvSpPr>
          <p:cNvPr id="341" name="Google Shape;341;p52"/>
          <p:cNvSpPr/>
          <p:nvPr/>
        </p:nvSpPr>
        <p:spPr>
          <a:xfrm>
            <a:off x="534350" y="1402450"/>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Stay present.</a:t>
            </a:r>
            <a:endParaRPr b="1" dirty="0">
              <a:solidFill>
                <a:srgbClr val="FFFFFF"/>
              </a:solidFill>
            </a:endParaRPr>
          </a:p>
        </p:txBody>
      </p:sp>
      <p:sp>
        <p:nvSpPr>
          <p:cNvPr id="342" name="Google Shape;342;p52"/>
          <p:cNvSpPr/>
          <p:nvPr/>
        </p:nvSpPr>
        <p:spPr>
          <a:xfrm>
            <a:off x="2728300" y="1402450"/>
            <a:ext cx="1635300" cy="951300"/>
          </a:xfrm>
          <a:prstGeom prst="rect">
            <a:avLst/>
          </a:prstGeom>
          <a:solidFill>
            <a:srgbClr val="45818E"/>
          </a:solidFill>
          <a:ln>
            <a:noFill/>
          </a:ln>
        </p:spPr>
        <p:txBody>
          <a:bodyPr spcFirstLastPara="1" wrap="square" lIns="91425" tIns="91425" rIns="91425" bIns="91425" anchor="ctr" anchorCtr="0">
            <a:noAutofit/>
          </a:bodyPr>
          <a:lstStyle/>
          <a:p>
            <a:pPr algn="ctr"/>
            <a:r>
              <a:rPr lang="en" b="1" dirty="0">
                <a:solidFill>
                  <a:srgbClr val="FFFFFF"/>
                </a:solidFill>
              </a:rPr>
              <a:t>Assume positive intent and ask questions.</a:t>
            </a:r>
            <a:endParaRPr b="1" dirty="0">
              <a:solidFill>
                <a:srgbClr val="FFFFFF"/>
              </a:solidFill>
            </a:endParaRPr>
          </a:p>
        </p:txBody>
      </p:sp>
      <p:sp>
        <p:nvSpPr>
          <p:cNvPr id="343" name="Google Shape;343;p52"/>
          <p:cNvSpPr/>
          <p:nvPr/>
        </p:nvSpPr>
        <p:spPr>
          <a:xfrm>
            <a:off x="4922250" y="1402450"/>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Listen to one another.</a:t>
            </a:r>
            <a:endParaRPr b="1" dirty="0">
              <a:solidFill>
                <a:srgbClr val="FFFFFF"/>
              </a:solidFill>
            </a:endParaRPr>
          </a:p>
        </p:txBody>
      </p:sp>
      <p:sp>
        <p:nvSpPr>
          <p:cNvPr id="344" name="Google Shape;344;p52"/>
          <p:cNvSpPr/>
          <p:nvPr/>
        </p:nvSpPr>
        <p:spPr>
          <a:xfrm>
            <a:off x="1555125" y="2884175"/>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Speak your truth without blame or judgment.</a:t>
            </a:r>
            <a:endParaRPr b="1" dirty="0">
              <a:solidFill>
                <a:srgbClr val="FFFFFF"/>
              </a:solidFill>
            </a:endParaRPr>
          </a:p>
        </p:txBody>
      </p:sp>
      <p:sp>
        <p:nvSpPr>
          <p:cNvPr id="345" name="Google Shape;345;p52"/>
          <p:cNvSpPr/>
          <p:nvPr/>
        </p:nvSpPr>
        <p:spPr>
          <a:xfrm>
            <a:off x="3838250" y="2884175"/>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Step </a:t>
            </a:r>
            <a:r>
              <a:rPr lang="en-US" b="1" dirty="0">
                <a:solidFill>
                  <a:srgbClr val="FFFFFF"/>
                </a:solidFill>
              </a:rPr>
              <a:t>up, </a:t>
            </a:r>
          </a:p>
          <a:p>
            <a:pPr marL="0" lvl="0" indent="0" algn="ctr" rtl="0">
              <a:spcBef>
                <a:spcPts val="0"/>
              </a:spcBef>
              <a:spcAft>
                <a:spcPts val="0"/>
              </a:spcAft>
              <a:buNone/>
            </a:pPr>
            <a:r>
              <a:rPr lang="en-US" b="1" dirty="0">
                <a:solidFill>
                  <a:srgbClr val="FFFFFF"/>
                </a:solidFill>
              </a:rPr>
              <a:t>step back; monitor air time.</a:t>
            </a:r>
          </a:p>
        </p:txBody>
      </p:sp>
      <p:sp>
        <p:nvSpPr>
          <p:cNvPr id="346" name="Google Shape;346;p52"/>
          <p:cNvSpPr/>
          <p:nvPr/>
        </p:nvSpPr>
        <p:spPr>
          <a:xfrm>
            <a:off x="6121375" y="2884175"/>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Ask questions.</a:t>
            </a:r>
            <a:endParaRPr b="1" dirty="0">
              <a:solidFill>
                <a:srgbClr val="FFFFFF"/>
              </a:solidFill>
            </a:endParaRPr>
          </a:p>
        </p:txBody>
      </p:sp>
      <p:sp>
        <p:nvSpPr>
          <p:cNvPr id="347" name="Google Shape;347;p52"/>
          <p:cNvSpPr/>
          <p:nvPr/>
        </p:nvSpPr>
        <p:spPr>
          <a:xfrm>
            <a:off x="7116200" y="1402450"/>
            <a:ext cx="1635300" cy="9513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rPr>
              <a:t>Confidentiality.</a:t>
            </a:r>
            <a:endParaRPr b="1" dirty="0">
              <a:solidFill>
                <a:srgbClr val="FFFFFF"/>
              </a:solidFill>
            </a:endParaRPr>
          </a:p>
        </p:txBody>
      </p:sp>
      <p:sp>
        <p:nvSpPr>
          <p:cNvPr id="2" name="Slide Number Placeholder 1">
            <a:extLst>
              <a:ext uri="{FF2B5EF4-FFF2-40B4-BE49-F238E27FC236}">
                <a16:creationId xmlns:a16="http://schemas.microsoft.com/office/drawing/2014/main" id="{03183C93-A15D-4A34-BBD2-FCB4CEEB9F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53"/>
          <p:cNvSpPr txBox="1">
            <a:spLocks noGrp="1"/>
          </p:cNvSpPr>
          <p:nvPr>
            <p:ph type="title"/>
          </p:nvPr>
        </p:nvSpPr>
        <p:spPr>
          <a:prstGeom prst="rect">
            <a:avLst/>
          </a:prstGeom>
          <a:noFill/>
          <a:ln>
            <a:noFill/>
          </a:ln>
        </p:spPr>
        <p:txBody>
          <a:bodyPr spcFirstLastPara="1" wrap="square" lIns="34275" tIns="17125" rIns="34275" bIns="17125" anchor="t" anchorCtr="0">
            <a:noAutofit/>
          </a:bodyPr>
          <a:lstStyle/>
          <a:p>
            <a:pPr marL="0" lvl="0" indent="0" algn="l" rtl="0">
              <a:lnSpc>
                <a:spcPct val="105000"/>
              </a:lnSpc>
              <a:spcBef>
                <a:spcPts val="0"/>
              </a:spcBef>
              <a:spcAft>
                <a:spcPts val="0"/>
              </a:spcAft>
              <a:buSzPts val="1900"/>
              <a:buNone/>
            </a:pPr>
            <a:r>
              <a:rPr lang="en" dirty="0"/>
              <a:t>Generating community agreements </a:t>
            </a:r>
            <a:endParaRPr dirty="0"/>
          </a:p>
        </p:txBody>
      </p:sp>
      <p:sp>
        <p:nvSpPr>
          <p:cNvPr id="352" name="Google Shape;352;p53"/>
          <p:cNvSpPr txBox="1">
            <a:spLocks noGrp="1"/>
          </p:cNvSpPr>
          <p:nvPr>
            <p:ph type="body" idx="1"/>
          </p:nvPr>
        </p:nvSpPr>
        <p:spPr>
          <a:xfrm>
            <a:off x="628650" y="1369219"/>
            <a:ext cx="7886700" cy="3112165"/>
          </a:xfrm>
          <a:prstGeom prst="rect">
            <a:avLst/>
          </a:prstGeom>
          <a:noFill/>
          <a:ln>
            <a:noFill/>
          </a:ln>
        </p:spPr>
        <p:txBody>
          <a:bodyPr spcFirstLastPara="1" wrap="square" lIns="34275" tIns="17125" rIns="34275" bIns="17125" anchor="t" anchorCtr="0">
            <a:noAutofit/>
          </a:bodyPr>
          <a:lstStyle/>
          <a:p>
            <a:pPr marL="457200" indent="-355600">
              <a:lnSpc>
                <a:spcPct val="100000"/>
              </a:lnSpc>
              <a:spcBef>
                <a:spcPts val="0"/>
              </a:spcBef>
              <a:buFont typeface="+mj-lt"/>
              <a:buAutoNum type="arabicPeriod"/>
            </a:pPr>
            <a:r>
              <a:rPr lang="en" sz="2000" dirty="0">
                <a:sym typeface="Calibri"/>
              </a:rPr>
              <a:t>Individual reflection: </a:t>
            </a:r>
            <a:r>
              <a:rPr lang="en" sz="2000" b="0" dirty="0">
                <a:sym typeface="Calibri"/>
              </a:rPr>
              <a:t>What do you need from every person in this group in order to feel safe, supported, open, productive, and trusting so that we can do our best work and serve our students well?</a:t>
            </a:r>
            <a:endParaRPr sz="2000" b="0" dirty="0">
              <a:sym typeface="Calibri"/>
            </a:endParaRPr>
          </a:p>
          <a:p>
            <a:pPr marL="457200" indent="-355600">
              <a:lnSpc>
                <a:spcPct val="100000"/>
              </a:lnSpc>
              <a:spcBef>
                <a:spcPts val="0"/>
              </a:spcBef>
              <a:buFont typeface="Noto Sans Symbols"/>
              <a:buAutoNum type="arabicPeriod"/>
            </a:pPr>
            <a:r>
              <a:rPr lang="en" sz="2000" dirty="0">
                <a:sym typeface="Calibri"/>
              </a:rPr>
              <a:t>Trios: </a:t>
            </a:r>
            <a:endParaRPr sz="2000" dirty="0">
              <a:sym typeface="Calibri"/>
            </a:endParaRPr>
          </a:p>
          <a:p>
            <a:pPr marL="1371600" lvl="1" indent="-355600">
              <a:lnSpc>
                <a:spcPct val="100000"/>
              </a:lnSpc>
              <a:spcBef>
                <a:spcPts val="0"/>
              </a:spcBef>
              <a:buFont typeface="+mj-lt"/>
              <a:buAutoNum type="alphaLcPeriod"/>
            </a:pPr>
            <a:r>
              <a:rPr lang="en" sz="1700" dirty="0">
                <a:sym typeface="Calibri"/>
              </a:rPr>
              <a:t>Each person shares their top two agreements with your group.</a:t>
            </a:r>
            <a:endParaRPr sz="1700" dirty="0">
              <a:sym typeface="Calibri"/>
            </a:endParaRPr>
          </a:p>
          <a:p>
            <a:pPr marL="1371600" lvl="1" indent="-355600">
              <a:lnSpc>
                <a:spcPct val="100000"/>
              </a:lnSpc>
              <a:spcBef>
                <a:spcPts val="0"/>
              </a:spcBef>
              <a:buFont typeface="+mj-lt"/>
              <a:buAutoNum type="alphaLcPeriod"/>
            </a:pPr>
            <a:r>
              <a:rPr lang="en" sz="1700" dirty="0">
                <a:sym typeface="Calibri"/>
              </a:rPr>
              <a:t>As a group, agree on your top two to three agreements in priority order, and rewrite each one in a simple phrase or sentence. Enter your agreements on the sticky note slide.</a:t>
            </a:r>
            <a:endParaRPr sz="1700" dirty="0"/>
          </a:p>
          <a:p>
            <a:pPr marL="457200" indent="-355600">
              <a:lnSpc>
                <a:spcPct val="100000"/>
              </a:lnSpc>
              <a:spcBef>
                <a:spcPts val="0"/>
              </a:spcBef>
              <a:buFont typeface="Noto Sans Symbols"/>
              <a:buAutoNum type="arabicPeriod"/>
            </a:pPr>
            <a:r>
              <a:rPr lang="en" sz="2000" dirty="0">
                <a:sym typeface="Calibri"/>
              </a:rPr>
              <a:t>Whole-group review.</a:t>
            </a:r>
            <a:endParaRPr sz="2000" dirty="0">
              <a:sym typeface="Calibri"/>
            </a:endParaRPr>
          </a:p>
        </p:txBody>
      </p:sp>
      <p:sp>
        <p:nvSpPr>
          <p:cNvPr id="5" name="Rectangle 4">
            <a:extLst>
              <a:ext uri="{FF2B5EF4-FFF2-40B4-BE49-F238E27FC236}">
                <a16:creationId xmlns:a16="http://schemas.microsoft.com/office/drawing/2014/main" id="{00DC2B6C-02FB-471B-B4A3-D203981D680B}"/>
              </a:ext>
            </a:extLst>
          </p:cNvPr>
          <p:cNvSpPr/>
          <p:nvPr/>
        </p:nvSpPr>
        <p:spPr>
          <a:xfrm>
            <a:off x="628650" y="4611907"/>
            <a:ext cx="7874061" cy="246221"/>
          </a:xfrm>
          <a:prstGeom prst="rect">
            <a:avLst/>
          </a:prstGeom>
        </p:spPr>
        <p:txBody>
          <a:bodyPr wrap="square" lIns="91440" tIns="45720" rIns="91440" bIns="45720" anchor="t">
            <a:spAutoFit/>
          </a:bodyPr>
          <a:lstStyle/>
          <a:p>
            <a:r>
              <a:rPr lang="en-US" sz="1000" dirty="0">
                <a:solidFill>
                  <a:srgbClr val="44546A"/>
                </a:solidFill>
                <a:ea typeface="Calibri"/>
                <a:cs typeface="Calibri"/>
                <a:sym typeface="Calibri"/>
              </a:rPr>
              <a:t>Source: Adapted from National Equity Project (2020).</a:t>
            </a:r>
          </a:p>
        </p:txBody>
      </p:sp>
      <p:pic>
        <p:nvPicPr>
          <p:cNvPr id="6" name="Google Shape;351;p54">
            <a:extLst>
              <a:ext uri="{FF2B5EF4-FFF2-40B4-BE49-F238E27FC236}">
                <a16:creationId xmlns:a16="http://schemas.microsoft.com/office/drawing/2014/main" id="{FAA60C37-B8E0-EF4A-881A-C20CF5EEA232}"/>
              </a:ext>
            </a:extLst>
          </p:cNvPr>
          <p:cNvPicPr preferRelativeResize="0"/>
          <p:nvPr/>
        </p:nvPicPr>
        <p:blipFill>
          <a:blip r:embed="rId3"/>
          <a:stretch>
            <a:fillRect/>
          </a:stretch>
        </p:blipFill>
        <p:spPr>
          <a:xfrm>
            <a:off x="7565773" y="273844"/>
            <a:ext cx="1501255" cy="1305438"/>
          </a:xfrm>
          <a:prstGeom prst="rect">
            <a:avLst/>
          </a:prstGeom>
          <a:noFill/>
          <a:ln>
            <a:noFill/>
          </a:ln>
        </p:spPr>
      </p:pic>
      <p:sp>
        <p:nvSpPr>
          <p:cNvPr id="2" name="Slide Number Placeholder 1">
            <a:extLst>
              <a:ext uri="{FF2B5EF4-FFF2-40B4-BE49-F238E27FC236}">
                <a16:creationId xmlns:a16="http://schemas.microsoft.com/office/drawing/2014/main" id="{407E4CC8-EC0E-4BEA-A8B8-C8C46843AC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6" name="Text Placeholder 1">
            <a:extLst>
              <a:ext uri="{FF2B5EF4-FFF2-40B4-BE49-F238E27FC236}">
                <a16:creationId xmlns:a16="http://schemas.microsoft.com/office/drawing/2014/main" id="{3C58F508-163B-44F7-A0D6-582FA3654027}"/>
              </a:ext>
            </a:extLst>
          </p:cNvPr>
          <p:cNvSpPr>
            <a:spLocks noGrp="1"/>
          </p:cNvSpPr>
          <p:nvPr>
            <p:ph type="body" idx="1"/>
          </p:nvPr>
        </p:nvSpPr>
        <p:spPr/>
        <p:txBody>
          <a:bodyPr/>
          <a:lstStyle/>
          <a:p>
            <a:pPr marL="514350" indent="-285750">
              <a:buSzPct val="115000"/>
              <a:buFont typeface="Arial" panose="020B0604020202020204" pitchFamily="34" charset="0"/>
              <a:buChar char="•"/>
            </a:pPr>
            <a:r>
              <a:rPr lang="en-US" dirty="0">
                <a:effectLst/>
                <a:latin typeface="+mn-lt"/>
                <a:ea typeface="Calibri" panose="020F0502020204030204" pitchFamily="34" charset="0"/>
                <a:cs typeface="Times New Roman" panose="02020603050405020304" pitchFamily="18" charset="0"/>
              </a:rPr>
              <a:t>Understand why continuous improvement is important for student success.</a:t>
            </a:r>
            <a:endParaRPr lang="en-US" dirty="0">
              <a:latin typeface="+mn-lt"/>
            </a:endParaRPr>
          </a:p>
          <a:p>
            <a:pPr marL="514350" indent="-285750">
              <a:buSzPct val="115000"/>
              <a:buFont typeface="Arial" panose="020B0604020202020204" pitchFamily="34" charset="0"/>
              <a:buChar char="•"/>
            </a:pPr>
            <a:r>
              <a:rPr lang="en-US" dirty="0"/>
              <a:t>Consider the expectations for the series and what success looks like. </a:t>
            </a:r>
            <a:endParaRPr lang="en-US" b="1" dirty="0">
              <a:solidFill>
                <a:srgbClr val="888888"/>
              </a:solidFill>
            </a:endParaRPr>
          </a:p>
          <a:p>
            <a:pPr marL="514350" indent="-285750">
              <a:buSzPct val="115000"/>
              <a:buFont typeface="Arial" panose="020B0604020202020204" pitchFamily="34" charset="0"/>
              <a:buChar char="•"/>
            </a:pPr>
            <a:r>
              <a:rPr lang="en-US" dirty="0"/>
              <a:t>Begin to build a community of practice.</a:t>
            </a:r>
          </a:p>
        </p:txBody>
      </p:sp>
      <p:sp>
        <p:nvSpPr>
          <p:cNvPr id="118" name="Google Shape;118;p2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targets</a:t>
            </a:r>
            <a:endParaRPr dirty="0"/>
          </a:p>
        </p:txBody>
      </p:sp>
      <p:sp>
        <p:nvSpPr>
          <p:cNvPr id="2" name="Slide Number Placeholder 1">
            <a:extLst>
              <a:ext uri="{FF2B5EF4-FFF2-40B4-BE49-F238E27FC236}">
                <a16:creationId xmlns:a16="http://schemas.microsoft.com/office/drawing/2014/main" id="{0588197F-1858-4E2C-BE8C-ACE39038BF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Tree>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4"/>
          <p:cNvSpPr txBox="1"/>
          <p:nvPr/>
        </p:nvSpPr>
        <p:spPr>
          <a:xfrm>
            <a:off x="8234663" y="4126500"/>
            <a:ext cx="8178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rgbClr val="888888"/>
                </a:solidFill>
                <a:latin typeface="Arial" panose="020B0604020202020204" pitchFamily="34" charset="0"/>
                <a:ea typeface="Verdana"/>
                <a:cs typeface="Arial" panose="020B0604020202020204" pitchFamily="34" charset="0"/>
                <a:sym typeface="Verdana"/>
              </a:rPr>
              <a:t>Star </a:t>
            </a:r>
            <a:endParaRPr sz="1000" dirty="0">
              <a:solidFill>
                <a:srgbClr val="888888"/>
              </a:solidFill>
              <a:latin typeface="Arial" panose="020B0604020202020204" pitchFamily="34" charset="0"/>
              <a:ea typeface="Verdana"/>
              <a:cs typeface="Arial" panose="020B0604020202020204" pitchFamily="34" charset="0"/>
              <a:sym typeface="Verdana"/>
            </a:endParaRPr>
          </a:p>
          <a:p>
            <a:pPr marL="0" lvl="0" indent="0" algn="ctr" rtl="0">
              <a:spcBef>
                <a:spcPts val="0"/>
              </a:spcBef>
              <a:spcAft>
                <a:spcPts val="0"/>
              </a:spcAft>
              <a:buNone/>
            </a:pPr>
            <a:r>
              <a:rPr lang="en" sz="1000" dirty="0">
                <a:solidFill>
                  <a:srgbClr val="888888"/>
                </a:solidFill>
                <a:latin typeface="Arial" panose="020B0604020202020204" pitchFamily="34" charset="0"/>
                <a:ea typeface="Verdana"/>
                <a:cs typeface="Arial" panose="020B0604020202020204" pitchFamily="34" charset="0"/>
                <a:sym typeface="Verdana"/>
              </a:rPr>
              <a:t>cache!</a:t>
            </a:r>
            <a:endParaRPr sz="1000" dirty="0">
              <a:solidFill>
                <a:srgbClr val="888888"/>
              </a:solidFill>
              <a:latin typeface="Arial" panose="020B0604020202020204" pitchFamily="34" charset="0"/>
              <a:ea typeface="Verdana"/>
              <a:cs typeface="Arial" panose="020B0604020202020204" pitchFamily="34" charset="0"/>
              <a:sym typeface="Verdana"/>
            </a:endParaRPr>
          </a:p>
        </p:txBody>
      </p:sp>
      <p:sp>
        <p:nvSpPr>
          <p:cNvPr id="360" name="Google Shape;360;p54"/>
          <p:cNvSpPr txBox="1"/>
          <p:nvPr/>
        </p:nvSpPr>
        <p:spPr>
          <a:xfrm>
            <a:off x="3207650" y="4805773"/>
            <a:ext cx="5088192" cy="2629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888888"/>
                </a:solidFill>
                <a:latin typeface="Arial" panose="020B0604020202020204" pitchFamily="34" charset="0"/>
                <a:ea typeface="Calibri"/>
                <a:cs typeface="Arial" panose="020B0604020202020204" pitchFamily="34" charset="0"/>
                <a:sym typeface="Calibri"/>
              </a:rPr>
              <a:t>Source: Template developed by </a:t>
            </a:r>
            <a:r>
              <a:rPr lang="en" sz="1000" u="sng" dirty="0">
                <a:solidFill>
                  <a:srgbClr val="888888"/>
                </a:solidFill>
                <a:latin typeface="Arial" panose="020B0604020202020204" pitchFamily="34" charset="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Training for Change</a:t>
            </a:r>
            <a:r>
              <a:rPr lang="en" sz="1000" dirty="0">
                <a:solidFill>
                  <a:srgbClr val="888888"/>
                </a:solidFill>
                <a:latin typeface="Arial" panose="020B0604020202020204" pitchFamily="34" charset="0"/>
                <a:ea typeface="Calibri"/>
                <a:cs typeface="Arial" panose="020B0604020202020204" pitchFamily="34" charset="0"/>
                <a:sym typeface="Calibri"/>
              </a:rPr>
              <a:t>, www.trainingforchange.com.</a:t>
            </a:r>
            <a:endParaRPr sz="1000" dirty="0">
              <a:solidFill>
                <a:srgbClr val="888888"/>
              </a:solidFill>
              <a:latin typeface="Arial" panose="020B0604020202020204" pitchFamily="34" charset="0"/>
              <a:ea typeface="Calibri"/>
              <a:cs typeface="Arial" panose="020B0604020202020204" pitchFamily="34" charset="0"/>
              <a:sym typeface="Calibri"/>
            </a:endParaRPr>
          </a:p>
        </p:txBody>
      </p:sp>
      <p:sp>
        <p:nvSpPr>
          <p:cNvPr id="361" name="Google Shape;361;p54" descr="Post-it" title="Post-it"/>
          <p:cNvSpPr/>
          <p:nvPr/>
        </p:nvSpPr>
        <p:spPr>
          <a:xfrm>
            <a:off x="48450" y="862180"/>
            <a:ext cx="1196100" cy="8439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Calibri"/>
              <a:ea typeface="Calibri"/>
              <a:cs typeface="Calibri"/>
              <a:sym typeface="Calibri"/>
            </a:endParaRPr>
          </a:p>
        </p:txBody>
      </p:sp>
      <p:sp>
        <p:nvSpPr>
          <p:cNvPr id="362" name="Google Shape;362;p54" descr="Post-it" title="Post-it"/>
          <p:cNvSpPr/>
          <p:nvPr/>
        </p:nvSpPr>
        <p:spPr>
          <a:xfrm>
            <a:off x="1282256" y="882655"/>
            <a:ext cx="1476000" cy="8235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alibri"/>
              <a:ea typeface="Calibri"/>
              <a:cs typeface="Calibri"/>
              <a:sym typeface="Calibri"/>
            </a:endParaRPr>
          </a:p>
        </p:txBody>
      </p:sp>
      <p:sp>
        <p:nvSpPr>
          <p:cNvPr id="363" name="Google Shape;363;p54" descr="Post-it" title="Post-it"/>
          <p:cNvSpPr/>
          <p:nvPr/>
        </p:nvSpPr>
        <p:spPr>
          <a:xfrm>
            <a:off x="1329675" y="2983074"/>
            <a:ext cx="1176900" cy="15042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64" name="Google Shape;364;p54" descr="Post-it" title="Post-it"/>
          <p:cNvSpPr/>
          <p:nvPr/>
        </p:nvSpPr>
        <p:spPr>
          <a:xfrm>
            <a:off x="1435550" y="1752525"/>
            <a:ext cx="1290900" cy="11478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65" name="Google Shape;365;p54" descr="Post-it" title="Post-it"/>
          <p:cNvSpPr/>
          <p:nvPr/>
        </p:nvSpPr>
        <p:spPr>
          <a:xfrm>
            <a:off x="475" y="1771400"/>
            <a:ext cx="1383900" cy="13800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66" name="Google Shape;366;p54" descr="Post-it" title="Post-it"/>
          <p:cNvSpPr/>
          <p:nvPr/>
        </p:nvSpPr>
        <p:spPr>
          <a:xfrm>
            <a:off x="4086350" y="1146600"/>
            <a:ext cx="1290900" cy="11142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67" name="Google Shape;367;p54" descr="Post-it" title="Post-it"/>
          <p:cNvSpPr/>
          <p:nvPr/>
        </p:nvSpPr>
        <p:spPr>
          <a:xfrm>
            <a:off x="4167474" y="2365600"/>
            <a:ext cx="1798500" cy="9111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Cambria"/>
              <a:ea typeface="Cambria"/>
              <a:cs typeface="Cambria"/>
              <a:sym typeface="Cambria"/>
            </a:endParaRPr>
          </a:p>
        </p:txBody>
      </p:sp>
      <p:sp>
        <p:nvSpPr>
          <p:cNvPr id="368" name="Google Shape;368;p54" descr="Post-it" title="Post-it"/>
          <p:cNvSpPr/>
          <p:nvPr/>
        </p:nvSpPr>
        <p:spPr>
          <a:xfrm>
            <a:off x="2777625" y="2079450"/>
            <a:ext cx="1290900" cy="9846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latin typeface="Calibri"/>
              <a:ea typeface="Calibri"/>
              <a:cs typeface="Calibri"/>
              <a:sym typeface="Calibri"/>
            </a:endParaRPr>
          </a:p>
        </p:txBody>
      </p:sp>
      <p:sp>
        <p:nvSpPr>
          <p:cNvPr id="369" name="Google Shape;369;p54" descr="Post-it" title="Post-it"/>
          <p:cNvSpPr/>
          <p:nvPr/>
        </p:nvSpPr>
        <p:spPr>
          <a:xfrm>
            <a:off x="6159888" y="3919876"/>
            <a:ext cx="1441200" cy="8235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70" name="Google Shape;370;p54" descr="Post-it" title="Post-it"/>
          <p:cNvSpPr/>
          <p:nvPr/>
        </p:nvSpPr>
        <p:spPr>
          <a:xfrm>
            <a:off x="2601300" y="3131050"/>
            <a:ext cx="1290900" cy="8439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71" name="Google Shape;371;p54" descr="Post-it" title="Post-it"/>
          <p:cNvSpPr/>
          <p:nvPr/>
        </p:nvSpPr>
        <p:spPr>
          <a:xfrm>
            <a:off x="7196475" y="3211225"/>
            <a:ext cx="1881000" cy="8235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72" name="Google Shape;372;p54" descr="Post-it" title="Post-it"/>
          <p:cNvSpPr/>
          <p:nvPr/>
        </p:nvSpPr>
        <p:spPr>
          <a:xfrm>
            <a:off x="2795944" y="898180"/>
            <a:ext cx="1012500" cy="11142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373" name="Google Shape;373;p54" descr="Post-it" title="Post-it"/>
          <p:cNvSpPr/>
          <p:nvPr/>
        </p:nvSpPr>
        <p:spPr>
          <a:xfrm>
            <a:off x="5515425" y="715475"/>
            <a:ext cx="1383900" cy="9846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374" name="Google Shape;374;p54" descr="Post-it" title="Post-it"/>
          <p:cNvSpPr/>
          <p:nvPr/>
        </p:nvSpPr>
        <p:spPr>
          <a:xfrm>
            <a:off x="58050" y="3216650"/>
            <a:ext cx="1441200" cy="15042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375" name="Google Shape;375;p54" descr="Post-it" title="Post-it"/>
          <p:cNvSpPr/>
          <p:nvPr/>
        </p:nvSpPr>
        <p:spPr>
          <a:xfrm>
            <a:off x="7265950" y="1140800"/>
            <a:ext cx="1723500" cy="7338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376" name="Google Shape;376;p54" descr="Post-it" title="Post-it"/>
          <p:cNvSpPr/>
          <p:nvPr/>
        </p:nvSpPr>
        <p:spPr>
          <a:xfrm>
            <a:off x="58050" y="4357100"/>
            <a:ext cx="2543400" cy="7707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accent6"/>
              </a:buClr>
              <a:buSzPts val="1100"/>
              <a:buFont typeface="Arial"/>
              <a:buNone/>
            </a:pPr>
            <a:endParaRPr sz="900">
              <a:latin typeface="Calibri"/>
              <a:ea typeface="Calibri"/>
              <a:cs typeface="Calibri"/>
              <a:sym typeface="Calibri"/>
            </a:endParaRPr>
          </a:p>
        </p:txBody>
      </p:sp>
      <p:sp>
        <p:nvSpPr>
          <p:cNvPr id="377" name="Google Shape;377;p54" descr="Post-it" title="Post-it"/>
          <p:cNvSpPr/>
          <p:nvPr/>
        </p:nvSpPr>
        <p:spPr>
          <a:xfrm>
            <a:off x="6705350" y="420575"/>
            <a:ext cx="1176900" cy="10140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378" name="Google Shape;378;p54" descr="Post-it" title="Post-it"/>
          <p:cNvSpPr/>
          <p:nvPr/>
        </p:nvSpPr>
        <p:spPr>
          <a:xfrm>
            <a:off x="7162388" y="1929413"/>
            <a:ext cx="887400" cy="12270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379" name="Google Shape;379;p54" descr="Post-it" title="Post-it"/>
          <p:cNvSpPr/>
          <p:nvPr/>
        </p:nvSpPr>
        <p:spPr>
          <a:xfrm>
            <a:off x="5845013" y="1603263"/>
            <a:ext cx="1196100" cy="1147800"/>
          </a:xfrm>
          <a:prstGeom prst="foldedCorner">
            <a:avLst>
              <a:gd name="adj" fmla="val 16667"/>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80" name="Google Shape;380;p54" descr="Post-it" title="Post-it"/>
          <p:cNvSpPr/>
          <p:nvPr/>
        </p:nvSpPr>
        <p:spPr>
          <a:xfrm>
            <a:off x="7935650" y="76875"/>
            <a:ext cx="1141800" cy="9846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381" name="Google Shape;381;p54" descr="Post-it" title="Post-it"/>
          <p:cNvSpPr/>
          <p:nvPr/>
        </p:nvSpPr>
        <p:spPr>
          <a:xfrm>
            <a:off x="6219463" y="2983075"/>
            <a:ext cx="887400" cy="8439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382" name="Google Shape;382;p54" descr="Post-it" title="Post-it"/>
          <p:cNvSpPr/>
          <p:nvPr/>
        </p:nvSpPr>
        <p:spPr>
          <a:xfrm>
            <a:off x="8094400" y="1912074"/>
            <a:ext cx="1012500" cy="1227000"/>
          </a:xfrm>
          <a:prstGeom prst="foldedCorner">
            <a:avLst>
              <a:gd name="adj" fmla="val 16667"/>
            </a:avLst>
          </a:prstGeom>
          <a:solidFill>
            <a:srgbClr val="D9EAD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83" name="Google Shape;383;p54" descr="Post-it" title="Post-it"/>
          <p:cNvSpPr/>
          <p:nvPr/>
        </p:nvSpPr>
        <p:spPr>
          <a:xfrm>
            <a:off x="2601300" y="4104050"/>
            <a:ext cx="1290900" cy="733800"/>
          </a:xfrm>
          <a:prstGeom prst="foldedCorner">
            <a:avLst>
              <a:gd name="adj" fmla="val 16667"/>
            </a:avLst>
          </a:prstGeom>
          <a:solidFill>
            <a:srgbClr val="D9D2E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384" name="Google Shape;384;p54" descr="Post-it" title="Post-it"/>
          <p:cNvSpPr/>
          <p:nvPr/>
        </p:nvSpPr>
        <p:spPr>
          <a:xfrm>
            <a:off x="3986925" y="3353700"/>
            <a:ext cx="1077900" cy="1380000"/>
          </a:xfrm>
          <a:prstGeom prst="foldedCorner">
            <a:avLst>
              <a:gd name="adj" fmla="val 16667"/>
            </a:avLst>
          </a:prstGeom>
          <a:solidFill>
            <a:srgbClr val="FCE5C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p:txBody>
      </p:sp>
      <p:sp>
        <p:nvSpPr>
          <p:cNvPr id="385" name="Google Shape;385;p54" descr="Post-it" title="Post-it"/>
          <p:cNvSpPr/>
          <p:nvPr/>
        </p:nvSpPr>
        <p:spPr>
          <a:xfrm>
            <a:off x="5168225" y="3366050"/>
            <a:ext cx="995700" cy="1504200"/>
          </a:xfrm>
          <a:prstGeom prst="foldedCorner">
            <a:avLst>
              <a:gd name="adj" fmla="val 16667"/>
            </a:avLst>
          </a:prstGeom>
          <a:solidFill>
            <a:srgbClr val="FFF2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86" name="Google Shape;386;p54" descr="Corner shape with a dashed outline." title="Dashed outline shape"/>
          <p:cNvSpPr/>
          <p:nvPr/>
        </p:nvSpPr>
        <p:spPr>
          <a:xfrm rot="-5400000">
            <a:off x="8119800" y="4168075"/>
            <a:ext cx="1000200" cy="877800"/>
          </a:xfrm>
          <a:prstGeom prst="round1Rect">
            <a:avLst>
              <a:gd name="adj" fmla="val 47342"/>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0000FF"/>
              </a:solidFill>
              <a:highlight>
                <a:srgbClr val="666666"/>
              </a:highlight>
            </a:endParaRPr>
          </a:p>
        </p:txBody>
      </p:sp>
      <p:sp>
        <p:nvSpPr>
          <p:cNvPr id="387" name="Google Shape;387;p54" descr="Star icon." title="Star"/>
          <p:cNvSpPr/>
          <p:nvPr/>
        </p:nvSpPr>
        <p:spPr>
          <a:xfrm>
            <a:off x="8703042" y="47927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4" descr="Star icon." title="Star"/>
          <p:cNvSpPr/>
          <p:nvPr/>
        </p:nvSpPr>
        <p:spPr>
          <a:xfrm>
            <a:off x="8855442" y="49451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4" descr="Star icon." title="Star"/>
          <p:cNvSpPr/>
          <p:nvPr/>
        </p:nvSpPr>
        <p:spPr>
          <a:xfrm>
            <a:off x="8793842" y="47350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4" descr="Star icon." title="Star"/>
          <p:cNvSpPr/>
          <p:nvPr/>
        </p:nvSpPr>
        <p:spPr>
          <a:xfrm>
            <a:off x="8703042" y="49273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4" descr="Star icon." title="Star"/>
          <p:cNvSpPr/>
          <p:nvPr/>
        </p:nvSpPr>
        <p:spPr>
          <a:xfrm>
            <a:off x="8633442" y="46206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4" descr="Star icon." title="Star"/>
          <p:cNvSpPr/>
          <p:nvPr/>
        </p:nvSpPr>
        <p:spPr>
          <a:xfrm>
            <a:off x="8571842" y="4726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4" descr="Star icon." title="Star"/>
          <p:cNvSpPr/>
          <p:nvPr/>
        </p:nvSpPr>
        <p:spPr>
          <a:xfrm>
            <a:off x="8579267" y="49273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4" descr="Star icon." title="Star"/>
          <p:cNvSpPr/>
          <p:nvPr/>
        </p:nvSpPr>
        <p:spPr>
          <a:xfrm>
            <a:off x="8517667" y="47172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4" descr="Star icon." title="Star"/>
          <p:cNvSpPr/>
          <p:nvPr/>
        </p:nvSpPr>
        <p:spPr>
          <a:xfrm>
            <a:off x="8426867" y="49096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4" descr="Star icon." title="Star"/>
          <p:cNvSpPr/>
          <p:nvPr/>
        </p:nvSpPr>
        <p:spPr>
          <a:xfrm>
            <a:off x="8357267" y="46028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4" descr="Star icon." title="Star"/>
          <p:cNvSpPr/>
          <p:nvPr/>
        </p:nvSpPr>
        <p:spPr>
          <a:xfrm>
            <a:off x="8295667" y="47083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4" descr="Star icon." title="Star"/>
          <p:cNvSpPr/>
          <p:nvPr/>
        </p:nvSpPr>
        <p:spPr>
          <a:xfrm>
            <a:off x="8661217" y="49549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4" descr="Star icon." title="Star"/>
          <p:cNvSpPr/>
          <p:nvPr/>
        </p:nvSpPr>
        <p:spPr>
          <a:xfrm>
            <a:off x="8599617" y="47448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4" descr="Star icon." title="Star"/>
          <p:cNvSpPr/>
          <p:nvPr/>
        </p:nvSpPr>
        <p:spPr>
          <a:xfrm>
            <a:off x="8508817" y="49372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4" descr="Star icon." title="Star"/>
          <p:cNvSpPr/>
          <p:nvPr/>
        </p:nvSpPr>
        <p:spPr>
          <a:xfrm>
            <a:off x="8439217" y="46304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4" descr="Star icon." title="Star"/>
          <p:cNvSpPr/>
          <p:nvPr/>
        </p:nvSpPr>
        <p:spPr>
          <a:xfrm>
            <a:off x="8377617" y="4736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4" descr="Star icon." title="Star"/>
          <p:cNvSpPr/>
          <p:nvPr/>
        </p:nvSpPr>
        <p:spPr>
          <a:xfrm>
            <a:off x="8568667" y="49549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4" descr="Star icon." title="Star"/>
          <p:cNvSpPr/>
          <p:nvPr/>
        </p:nvSpPr>
        <p:spPr>
          <a:xfrm>
            <a:off x="8507067" y="47448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4" descr="Star icon." title="Star"/>
          <p:cNvSpPr/>
          <p:nvPr/>
        </p:nvSpPr>
        <p:spPr>
          <a:xfrm>
            <a:off x="8416267" y="49372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4" descr="Star icon." title="Star"/>
          <p:cNvSpPr/>
          <p:nvPr/>
        </p:nvSpPr>
        <p:spPr>
          <a:xfrm>
            <a:off x="8346667" y="46304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4" descr="Star icon." title="Star"/>
          <p:cNvSpPr/>
          <p:nvPr/>
        </p:nvSpPr>
        <p:spPr>
          <a:xfrm>
            <a:off x="8285067" y="4736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4" descr="Star icon." title="Star"/>
          <p:cNvSpPr/>
          <p:nvPr/>
        </p:nvSpPr>
        <p:spPr>
          <a:xfrm>
            <a:off x="8844842" y="48640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4" descr="Star icon." title="Star"/>
          <p:cNvSpPr/>
          <p:nvPr/>
        </p:nvSpPr>
        <p:spPr>
          <a:xfrm>
            <a:off x="8783242" y="46539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4" descr="Star icon." title="Star"/>
          <p:cNvSpPr/>
          <p:nvPr/>
        </p:nvSpPr>
        <p:spPr>
          <a:xfrm>
            <a:off x="8692442" y="48462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4" descr="Star icon." title="Star"/>
          <p:cNvSpPr/>
          <p:nvPr/>
        </p:nvSpPr>
        <p:spPr>
          <a:xfrm>
            <a:off x="8622842" y="45394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4" descr="Star icon." title="Star"/>
          <p:cNvSpPr/>
          <p:nvPr/>
        </p:nvSpPr>
        <p:spPr>
          <a:xfrm>
            <a:off x="8561242" y="46450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4" descr="Star icon." title="Star"/>
          <p:cNvSpPr/>
          <p:nvPr/>
        </p:nvSpPr>
        <p:spPr>
          <a:xfrm>
            <a:off x="8519417" y="49549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4" descr="Star icon." title="Star"/>
          <p:cNvSpPr/>
          <p:nvPr/>
        </p:nvSpPr>
        <p:spPr>
          <a:xfrm>
            <a:off x="8457817" y="47448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4" descr="Star icon." title="Star"/>
          <p:cNvSpPr/>
          <p:nvPr/>
        </p:nvSpPr>
        <p:spPr>
          <a:xfrm>
            <a:off x="8367017" y="49372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4" descr="Star icon." title="Star"/>
          <p:cNvSpPr/>
          <p:nvPr/>
        </p:nvSpPr>
        <p:spPr>
          <a:xfrm>
            <a:off x="8297417" y="46304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4" descr="Star icon." title="Star"/>
          <p:cNvSpPr/>
          <p:nvPr/>
        </p:nvSpPr>
        <p:spPr>
          <a:xfrm>
            <a:off x="8235817" y="4736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4" descr="Star icon." title="Star"/>
          <p:cNvSpPr/>
          <p:nvPr/>
        </p:nvSpPr>
        <p:spPr>
          <a:xfrm>
            <a:off x="8558067" y="49549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4" descr="Star icon." title="Star"/>
          <p:cNvSpPr/>
          <p:nvPr/>
        </p:nvSpPr>
        <p:spPr>
          <a:xfrm>
            <a:off x="8496467" y="47448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4" descr="Star icon." title="Star"/>
          <p:cNvSpPr/>
          <p:nvPr/>
        </p:nvSpPr>
        <p:spPr>
          <a:xfrm>
            <a:off x="8405667" y="49372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4" descr="Star icon." title="Star"/>
          <p:cNvSpPr/>
          <p:nvPr/>
        </p:nvSpPr>
        <p:spPr>
          <a:xfrm>
            <a:off x="8336067" y="46304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4" descr="Star icon." title="Star"/>
          <p:cNvSpPr/>
          <p:nvPr/>
        </p:nvSpPr>
        <p:spPr>
          <a:xfrm>
            <a:off x="8274467" y="4736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4" descr="Star icon." title="Star"/>
          <p:cNvSpPr/>
          <p:nvPr/>
        </p:nvSpPr>
        <p:spPr>
          <a:xfrm>
            <a:off x="8696154" y="46605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4" descr="Star icon." title="Star"/>
          <p:cNvSpPr/>
          <p:nvPr/>
        </p:nvSpPr>
        <p:spPr>
          <a:xfrm>
            <a:off x="8848554" y="48129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4" descr="Star icon." title="Star"/>
          <p:cNvSpPr/>
          <p:nvPr/>
        </p:nvSpPr>
        <p:spPr>
          <a:xfrm>
            <a:off x="8786954" y="46028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4" descr="Star icon." title="Star"/>
          <p:cNvSpPr/>
          <p:nvPr/>
        </p:nvSpPr>
        <p:spPr>
          <a:xfrm>
            <a:off x="8696154" y="47952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4" descr="Star icon." title="Star"/>
          <p:cNvSpPr/>
          <p:nvPr/>
        </p:nvSpPr>
        <p:spPr>
          <a:xfrm>
            <a:off x="8564954" y="45939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4" descr="Star icon." title="Star"/>
          <p:cNvSpPr/>
          <p:nvPr/>
        </p:nvSpPr>
        <p:spPr>
          <a:xfrm>
            <a:off x="8572379" y="47952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4" descr="Star icon." title="Star"/>
          <p:cNvSpPr/>
          <p:nvPr/>
        </p:nvSpPr>
        <p:spPr>
          <a:xfrm>
            <a:off x="8419979" y="47774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4" descr="Star icon." title="Star"/>
          <p:cNvSpPr/>
          <p:nvPr/>
        </p:nvSpPr>
        <p:spPr>
          <a:xfrm>
            <a:off x="8654329" y="48228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4" descr="Star icon." title="Star"/>
          <p:cNvSpPr/>
          <p:nvPr/>
        </p:nvSpPr>
        <p:spPr>
          <a:xfrm>
            <a:off x="8592729" y="46127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4" descr="Star icon." title="Star"/>
          <p:cNvSpPr/>
          <p:nvPr/>
        </p:nvSpPr>
        <p:spPr>
          <a:xfrm>
            <a:off x="8501929" y="48050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4" descr="Star icon." title="Star"/>
          <p:cNvSpPr/>
          <p:nvPr/>
        </p:nvSpPr>
        <p:spPr>
          <a:xfrm>
            <a:off x="8370729" y="46038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4" descr="Star icon." title="Star"/>
          <p:cNvSpPr/>
          <p:nvPr/>
        </p:nvSpPr>
        <p:spPr>
          <a:xfrm>
            <a:off x="8561779" y="48228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4" descr="Star icon." title="Star"/>
          <p:cNvSpPr/>
          <p:nvPr/>
        </p:nvSpPr>
        <p:spPr>
          <a:xfrm>
            <a:off x="8500179" y="46127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4" descr="Star icon." title="Star"/>
          <p:cNvSpPr/>
          <p:nvPr/>
        </p:nvSpPr>
        <p:spPr>
          <a:xfrm>
            <a:off x="8409379" y="48050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4" descr="Star icon." title="Star"/>
          <p:cNvSpPr/>
          <p:nvPr/>
        </p:nvSpPr>
        <p:spPr>
          <a:xfrm>
            <a:off x="8278179" y="46038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4" descr="Star icon." title="Star"/>
          <p:cNvSpPr/>
          <p:nvPr/>
        </p:nvSpPr>
        <p:spPr>
          <a:xfrm>
            <a:off x="8837954" y="47318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4" descr="Star icon." title="Star"/>
          <p:cNvSpPr/>
          <p:nvPr/>
        </p:nvSpPr>
        <p:spPr>
          <a:xfrm>
            <a:off x="8685554" y="47140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4" descr="Star icon." title="Star"/>
          <p:cNvSpPr/>
          <p:nvPr/>
        </p:nvSpPr>
        <p:spPr>
          <a:xfrm>
            <a:off x="8512529" y="48228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4" descr="Star icon." title="Star"/>
          <p:cNvSpPr/>
          <p:nvPr/>
        </p:nvSpPr>
        <p:spPr>
          <a:xfrm>
            <a:off x="8450929" y="46127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4" descr="Star icon." title="Star"/>
          <p:cNvSpPr/>
          <p:nvPr/>
        </p:nvSpPr>
        <p:spPr>
          <a:xfrm>
            <a:off x="8360129" y="48050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4" descr="Star icon." title="Star"/>
          <p:cNvSpPr/>
          <p:nvPr/>
        </p:nvSpPr>
        <p:spPr>
          <a:xfrm>
            <a:off x="8551179" y="48228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4" descr="Star icon." title="Star"/>
          <p:cNvSpPr/>
          <p:nvPr/>
        </p:nvSpPr>
        <p:spPr>
          <a:xfrm>
            <a:off x="8489579" y="46127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4" descr="Star icon." title="Star"/>
          <p:cNvSpPr/>
          <p:nvPr/>
        </p:nvSpPr>
        <p:spPr>
          <a:xfrm>
            <a:off x="8398779" y="48050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4" descr="Star icon." title="Star"/>
          <p:cNvSpPr/>
          <p:nvPr/>
        </p:nvSpPr>
        <p:spPr>
          <a:xfrm>
            <a:off x="8267579" y="46038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4" descr="Star icon." title="Star"/>
          <p:cNvSpPr/>
          <p:nvPr/>
        </p:nvSpPr>
        <p:spPr>
          <a:xfrm>
            <a:off x="8696154" y="47448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4" descr="Star icon." title="Star"/>
          <p:cNvSpPr/>
          <p:nvPr/>
        </p:nvSpPr>
        <p:spPr>
          <a:xfrm>
            <a:off x="8848554" y="48972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4" descr="Star icon." title="Star"/>
          <p:cNvSpPr/>
          <p:nvPr/>
        </p:nvSpPr>
        <p:spPr>
          <a:xfrm>
            <a:off x="8786954" y="46871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4" descr="Star icon." title="Star"/>
          <p:cNvSpPr/>
          <p:nvPr/>
        </p:nvSpPr>
        <p:spPr>
          <a:xfrm>
            <a:off x="8696154" y="48795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4" descr="Star icon." title="Star"/>
          <p:cNvSpPr/>
          <p:nvPr/>
        </p:nvSpPr>
        <p:spPr>
          <a:xfrm>
            <a:off x="8564954" y="46782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4" descr="Star icon." title="Star"/>
          <p:cNvSpPr/>
          <p:nvPr/>
        </p:nvSpPr>
        <p:spPr>
          <a:xfrm>
            <a:off x="8572379" y="48795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4" descr="Star icon." title="Star"/>
          <p:cNvSpPr/>
          <p:nvPr/>
        </p:nvSpPr>
        <p:spPr>
          <a:xfrm>
            <a:off x="8419979" y="48617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4" descr="Star icon." title="Star"/>
          <p:cNvSpPr/>
          <p:nvPr/>
        </p:nvSpPr>
        <p:spPr>
          <a:xfrm>
            <a:off x="8654329" y="4907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4" descr="Star icon." title="Star"/>
          <p:cNvSpPr/>
          <p:nvPr/>
        </p:nvSpPr>
        <p:spPr>
          <a:xfrm>
            <a:off x="8592729" y="46970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4" descr="Star icon." title="Star"/>
          <p:cNvSpPr/>
          <p:nvPr/>
        </p:nvSpPr>
        <p:spPr>
          <a:xfrm>
            <a:off x="8501929" y="48893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4" descr="Star icon." title="Star"/>
          <p:cNvSpPr/>
          <p:nvPr/>
        </p:nvSpPr>
        <p:spPr>
          <a:xfrm>
            <a:off x="8370729" y="46881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4" descr="Star icon." title="Star"/>
          <p:cNvSpPr/>
          <p:nvPr/>
        </p:nvSpPr>
        <p:spPr>
          <a:xfrm>
            <a:off x="8561779" y="4907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4" descr="Star icon." title="Star"/>
          <p:cNvSpPr/>
          <p:nvPr/>
        </p:nvSpPr>
        <p:spPr>
          <a:xfrm>
            <a:off x="8500179" y="46970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4" descr="Star icon." title="Star"/>
          <p:cNvSpPr/>
          <p:nvPr/>
        </p:nvSpPr>
        <p:spPr>
          <a:xfrm>
            <a:off x="8409379" y="48893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4" descr="Star icon." title="Star"/>
          <p:cNvSpPr/>
          <p:nvPr/>
        </p:nvSpPr>
        <p:spPr>
          <a:xfrm>
            <a:off x="8278179" y="46881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4" descr="Star icon." title="Star"/>
          <p:cNvSpPr/>
          <p:nvPr/>
        </p:nvSpPr>
        <p:spPr>
          <a:xfrm>
            <a:off x="8837954" y="48161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4" descr="Star icon." title="Star"/>
          <p:cNvSpPr/>
          <p:nvPr/>
        </p:nvSpPr>
        <p:spPr>
          <a:xfrm>
            <a:off x="8685554" y="47984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4" descr="Star icon." title="Star"/>
          <p:cNvSpPr/>
          <p:nvPr/>
        </p:nvSpPr>
        <p:spPr>
          <a:xfrm>
            <a:off x="8512529" y="4907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4" descr="Star icon." title="Star"/>
          <p:cNvSpPr/>
          <p:nvPr/>
        </p:nvSpPr>
        <p:spPr>
          <a:xfrm>
            <a:off x="8450929" y="46970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4" descr="Star icon." title="Star"/>
          <p:cNvSpPr/>
          <p:nvPr/>
        </p:nvSpPr>
        <p:spPr>
          <a:xfrm>
            <a:off x="8360129" y="48893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4" descr="Star icon." title="Star"/>
          <p:cNvSpPr/>
          <p:nvPr/>
        </p:nvSpPr>
        <p:spPr>
          <a:xfrm>
            <a:off x="8551179" y="4907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4" descr="Star icon." title="Star"/>
          <p:cNvSpPr/>
          <p:nvPr/>
        </p:nvSpPr>
        <p:spPr>
          <a:xfrm>
            <a:off x="8489579" y="46970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4" descr="Star icon." title="Star"/>
          <p:cNvSpPr/>
          <p:nvPr/>
        </p:nvSpPr>
        <p:spPr>
          <a:xfrm>
            <a:off x="8398779" y="48893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4" descr="Star icon." title="Star"/>
          <p:cNvSpPr/>
          <p:nvPr/>
        </p:nvSpPr>
        <p:spPr>
          <a:xfrm>
            <a:off x="8267579" y="46881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4" descr="Star icon." title="Star"/>
          <p:cNvSpPr/>
          <p:nvPr/>
        </p:nvSpPr>
        <p:spPr>
          <a:xfrm>
            <a:off x="8653879" y="47903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4" descr="Star icon." title="Star"/>
          <p:cNvSpPr/>
          <p:nvPr/>
        </p:nvSpPr>
        <p:spPr>
          <a:xfrm>
            <a:off x="8806279" y="49427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4" descr="Star icon." title="Star"/>
          <p:cNvSpPr/>
          <p:nvPr/>
        </p:nvSpPr>
        <p:spPr>
          <a:xfrm>
            <a:off x="8744679" y="47326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4" descr="Star icon." title="Star"/>
          <p:cNvSpPr/>
          <p:nvPr/>
        </p:nvSpPr>
        <p:spPr>
          <a:xfrm>
            <a:off x="8653879" y="4925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4" descr="Star icon." title="Star"/>
          <p:cNvSpPr/>
          <p:nvPr/>
        </p:nvSpPr>
        <p:spPr>
          <a:xfrm>
            <a:off x="8584279" y="46182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4" descr="Star icon." title="Star"/>
          <p:cNvSpPr/>
          <p:nvPr/>
        </p:nvSpPr>
        <p:spPr>
          <a:xfrm>
            <a:off x="8522679" y="47237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4" descr="Star icon." title="Star"/>
          <p:cNvSpPr/>
          <p:nvPr/>
        </p:nvSpPr>
        <p:spPr>
          <a:xfrm>
            <a:off x="8530104" y="49250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4" descr="Star icon." title="Star"/>
          <p:cNvSpPr/>
          <p:nvPr/>
        </p:nvSpPr>
        <p:spPr>
          <a:xfrm>
            <a:off x="8468504" y="47148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4" descr="Star icon." title="Star"/>
          <p:cNvSpPr/>
          <p:nvPr/>
        </p:nvSpPr>
        <p:spPr>
          <a:xfrm>
            <a:off x="8377704" y="49072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4" descr="Star icon." title="Star"/>
          <p:cNvSpPr/>
          <p:nvPr/>
        </p:nvSpPr>
        <p:spPr>
          <a:xfrm>
            <a:off x="8308104" y="46004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4" descr="Star icon." title="Star"/>
          <p:cNvSpPr/>
          <p:nvPr/>
        </p:nvSpPr>
        <p:spPr>
          <a:xfrm>
            <a:off x="8246504" y="47060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4" descr="Star icon." title="Star"/>
          <p:cNvSpPr/>
          <p:nvPr/>
        </p:nvSpPr>
        <p:spPr>
          <a:xfrm>
            <a:off x="8612054" y="49526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4" descr="Star icon." title="Star"/>
          <p:cNvSpPr/>
          <p:nvPr/>
        </p:nvSpPr>
        <p:spPr>
          <a:xfrm>
            <a:off x="8550454" y="47425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4" descr="Star icon." title="Star"/>
          <p:cNvSpPr/>
          <p:nvPr/>
        </p:nvSpPr>
        <p:spPr>
          <a:xfrm>
            <a:off x="8459654" y="49348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4" descr="Star icon." title="Star"/>
          <p:cNvSpPr/>
          <p:nvPr/>
        </p:nvSpPr>
        <p:spPr>
          <a:xfrm>
            <a:off x="8390054" y="46280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4" descr="Star icon." title="Star"/>
          <p:cNvSpPr/>
          <p:nvPr/>
        </p:nvSpPr>
        <p:spPr>
          <a:xfrm>
            <a:off x="8328454" y="47336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4" descr="Star icon." title="Star"/>
          <p:cNvSpPr/>
          <p:nvPr/>
        </p:nvSpPr>
        <p:spPr>
          <a:xfrm>
            <a:off x="8519504" y="49526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4" descr="Star icon." title="Star"/>
          <p:cNvSpPr/>
          <p:nvPr/>
        </p:nvSpPr>
        <p:spPr>
          <a:xfrm>
            <a:off x="8457904" y="47425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4" descr="Star icon." title="Star"/>
          <p:cNvSpPr/>
          <p:nvPr/>
        </p:nvSpPr>
        <p:spPr>
          <a:xfrm>
            <a:off x="8367104" y="49348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4" descr="Star icon." title="Star"/>
          <p:cNvSpPr/>
          <p:nvPr/>
        </p:nvSpPr>
        <p:spPr>
          <a:xfrm>
            <a:off x="8297504" y="46280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4" descr="Star icon." title="Star"/>
          <p:cNvSpPr/>
          <p:nvPr/>
        </p:nvSpPr>
        <p:spPr>
          <a:xfrm>
            <a:off x="8235904" y="47336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4" descr="Star icon." title="Star"/>
          <p:cNvSpPr/>
          <p:nvPr/>
        </p:nvSpPr>
        <p:spPr>
          <a:xfrm>
            <a:off x="8795679" y="48616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4" descr="Star icon." title="Star"/>
          <p:cNvSpPr/>
          <p:nvPr/>
        </p:nvSpPr>
        <p:spPr>
          <a:xfrm>
            <a:off x="8734079" y="46515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4" descr="Star icon." title="Star"/>
          <p:cNvSpPr/>
          <p:nvPr/>
        </p:nvSpPr>
        <p:spPr>
          <a:xfrm>
            <a:off x="8643279" y="48438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4" descr="Star icon." title="Star"/>
          <p:cNvSpPr/>
          <p:nvPr/>
        </p:nvSpPr>
        <p:spPr>
          <a:xfrm>
            <a:off x="8573679" y="45371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4" descr="Star icon." title="Star"/>
          <p:cNvSpPr/>
          <p:nvPr/>
        </p:nvSpPr>
        <p:spPr>
          <a:xfrm>
            <a:off x="8512079" y="46426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4" descr="Star icon." title="Star"/>
          <p:cNvSpPr/>
          <p:nvPr/>
        </p:nvSpPr>
        <p:spPr>
          <a:xfrm>
            <a:off x="8470254" y="49526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4" descr="Star icon." title="Star"/>
          <p:cNvSpPr/>
          <p:nvPr/>
        </p:nvSpPr>
        <p:spPr>
          <a:xfrm>
            <a:off x="8408654" y="47425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4" descr="Star icon." title="Star"/>
          <p:cNvSpPr/>
          <p:nvPr/>
        </p:nvSpPr>
        <p:spPr>
          <a:xfrm>
            <a:off x="8317854" y="49348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4" descr="Star icon." title="Star"/>
          <p:cNvSpPr/>
          <p:nvPr/>
        </p:nvSpPr>
        <p:spPr>
          <a:xfrm>
            <a:off x="8248254" y="46280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4" descr="Star icon." title="Star"/>
          <p:cNvSpPr/>
          <p:nvPr/>
        </p:nvSpPr>
        <p:spPr>
          <a:xfrm>
            <a:off x="8186654" y="47336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4" descr="Star icon." title="Star"/>
          <p:cNvSpPr/>
          <p:nvPr/>
        </p:nvSpPr>
        <p:spPr>
          <a:xfrm>
            <a:off x="8508904" y="49526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4" descr="Star icon." title="Star"/>
          <p:cNvSpPr/>
          <p:nvPr/>
        </p:nvSpPr>
        <p:spPr>
          <a:xfrm>
            <a:off x="8447304" y="47425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4" descr="Star icon." title="Star"/>
          <p:cNvSpPr/>
          <p:nvPr/>
        </p:nvSpPr>
        <p:spPr>
          <a:xfrm>
            <a:off x="8356504" y="49348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4" descr="Star icon." title="Star"/>
          <p:cNvSpPr/>
          <p:nvPr/>
        </p:nvSpPr>
        <p:spPr>
          <a:xfrm>
            <a:off x="8286904" y="46280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4" descr="Star icon." title="Star"/>
          <p:cNvSpPr/>
          <p:nvPr/>
        </p:nvSpPr>
        <p:spPr>
          <a:xfrm>
            <a:off x="8225304" y="47336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4" descr="Star icon." title="Star"/>
          <p:cNvSpPr/>
          <p:nvPr/>
        </p:nvSpPr>
        <p:spPr>
          <a:xfrm>
            <a:off x="8646992" y="46581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4" descr="Star icon." title="Star"/>
          <p:cNvSpPr/>
          <p:nvPr/>
        </p:nvSpPr>
        <p:spPr>
          <a:xfrm>
            <a:off x="8799392" y="48105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4" descr="Star icon." title="Star"/>
          <p:cNvSpPr/>
          <p:nvPr/>
        </p:nvSpPr>
        <p:spPr>
          <a:xfrm>
            <a:off x="8646992" y="47928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4" descr="Star icon." title="Star"/>
          <p:cNvSpPr/>
          <p:nvPr/>
        </p:nvSpPr>
        <p:spPr>
          <a:xfrm>
            <a:off x="8337079" y="43438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4" descr="Star icon." title="Star"/>
          <p:cNvSpPr/>
          <p:nvPr/>
        </p:nvSpPr>
        <p:spPr>
          <a:xfrm>
            <a:off x="8523217" y="47928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4" descr="Star icon." title="Star"/>
          <p:cNvSpPr/>
          <p:nvPr/>
        </p:nvSpPr>
        <p:spPr>
          <a:xfrm>
            <a:off x="8370817" y="47750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4" descr="Star icon." title="Star"/>
          <p:cNvSpPr/>
          <p:nvPr/>
        </p:nvSpPr>
        <p:spPr>
          <a:xfrm>
            <a:off x="8653292" y="47644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4" descr="Star icon." title="Star"/>
          <p:cNvSpPr/>
          <p:nvPr/>
        </p:nvSpPr>
        <p:spPr>
          <a:xfrm>
            <a:off x="8321567" y="460145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4" descr="Star icon." title="Star"/>
          <p:cNvSpPr/>
          <p:nvPr/>
        </p:nvSpPr>
        <p:spPr>
          <a:xfrm>
            <a:off x="8168929" y="44766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4" descr="Star icon." title="Star"/>
          <p:cNvSpPr/>
          <p:nvPr/>
        </p:nvSpPr>
        <p:spPr>
          <a:xfrm>
            <a:off x="8436104" y="45719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4" descr="Star icon." title="Star"/>
          <p:cNvSpPr/>
          <p:nvPr/>
        </p:nvSpPr>
        <p:spPr>
          <a:xfrm>
            <a:off x="8360217" y="48026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4" descr="Star icon." title="Star"/>
          <p:cNvSpPr/>
          <p:nvPr/>
        </p:nvSpPr>
        <p:spPr>
          <a:xfrm>
            <a:off x="8456442" y="455413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4" descr="Star icon." title="Star"/>
          <p:cNvSpPr/>
          <p:nvPr/>
        </p:nvSpPr>
        <p:spPr>
          <a:xfrm>
            <a:off x="8783242" y="43888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4" descr="Star icon." title="Star"/>
          <p:cNvSpPr/>
          <p:nvPr/>
        </p:nvSpPr>
        <p:spPr>
          <a:xfrm>
            <a:off x="8685554" y="43945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4" descr="Star icon." title="Star"/>
          <p:cNvSpPr/>
          <p:nvPr/>
        </p:nvSpPr>
        <p:spPr>
          <a:xfrm>
            <a:off x="8310967" y="48026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4" descr="Star icon." title="Star"/>
          <p:cNvSpPr/>
          <p:nvPr/>
        </p:nvSpPr>
        <p:spPr>
          <a:xfrm>
            <a:off x="7943479" y="4249580"/>
            <a:ext cx="222000" cy="164100"/>
          </a:xfrm>
          <a:prstGeom prst="star5">
            <a:avLst>
              <a:gd name="adj" fmla="val 0"/>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4" descr="Star icon." title="Star"/>
          <p:cNvSpPr/>
          <p:nvPr/>
        </p:nvSpPr>
        <p:spPr>
          <a:xfrm>
            <a:off x="8125961" y="4573273"/>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4" descr="Star icon." title="Star"/>
          <p:cNvSpPr/>
          <p:nvPr/>
        </p:nvSpPr>
        <p:spPr>
          <a:xfrm>
            <a:off x="8799392" y="4894905"/>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4" descr="Star icon." title="Star"/>
          <p:cNvSpPr/>
          <p:nvPr/>
        </p:nvSpPr>
        <p:spPr>
          <a:xfrm>
            <a:off x="8335542" y="4595886"/>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4" descr="Star icon." title="Star"/>
          <p:cNvSpPr/>
          <p:nvPr/>
        </p:nvSpPr>
        <p:spPr>
          <a:xfrm>
            <a:off x="8378917" y="4639973"/>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descr="Star icon." title="Star"/>
          <p:cNvSpPr/>
          <p:nvPr/>
        </p:nvSpPr>
        <p:spPr>
          <a:xfrm>
            <a:off x="8436092" y="4608780"/>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4" descr="Star icon." title="Star"/>
          <p:cNvSpPr/>
          <p:nvPr/>
        </p:nvSpPr>
        <p:spPr>
          <a:xfrm>
            <a:off x="8903948" y="454867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4" descr="Star icon." title="Star"/>
          <p:cNvSpPr/>
          <p:nvPr/>
        </p:nvSpPr>
        <p:spPr>
          <a:xfrm>
            <a:off x="8747842" y="457946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4" descr="Star icon." title="Star"/>
          <p:cNvSpPr/>
          <p:nvPr/>
        </p:nvSpPr>
        <p:spPr>
          <a:xfrm>
            <a:off x="8261483" y="3640967"/>
            <a:ext cx="456900" cy="465900"/>
          </a:xfrm>
          <a:prstGeom prst="star5">
            <a:avLst>
              <a:gd name="adj" fmla="val 0"/>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4" descr="Star icon." title="Star"/>
          <p:cNvSpPr/>
          <p:nvPr/>
        </p:nvSpPr>
        <p:spPr>
          <a:xfrm>
            <a:off x="8219292" y="488714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4" descr="Star icon." title="Star"/>
          <p:cNvSpPr/>
          <p:nvPr/>
        </p:nvSpPr>
        <p:spPr>
          <a:xfrm>
            <a:off x="8289929" y="5010417"/>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4" descr="Star icon." title="Star"/>
          <p:cNvSpPr/>
          <p:nvPr/>
        </p:nvSpPr>
        <p:spPr>
          <a:xfrm>
            <a:off x="8203454" y="4891892"/>
            <a:ext cx="222000" cy="164100"/>
          </a:xfrm>
          <a:prstGeom prst="star5">
            <a:avLst>
              <a:gd name="adj" fmla="val 19098"/>
              <a:gd name="hf" fmla="val 105146"/>
              <a:gd name="vf" fmla="val 110557"/>
            </a:avLst>
          </a:prstGeom>
          <a:solidFill>
            <a:srgbClr val="01AFD1">
              <a:alpha val="53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4"/>
          <p:cNvSpPr/>
          <p:nvPr/>
        </p:nvSpPr>
        <p:spPr>
          <a:xfrm>
            <a:off x="-13575" y="420563"/>
            <a:ext cx="339600" cy="2949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5" name="Google Shape;535;p54"/>
          <p:cNvSpPr txBox="1"/>
          <p:nvPr/>
        </p:nvSpPr>
        <p:spPr>
          <a:xfrm>
            <a:off x="58050" y="89306"/>
            <a:ext cx="5167800" cy="73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b="1" dirty="0">
                <a:solidFill>
                  <a:srgbClr val="351C75"/>
                </a:solidFill>
                <a:latin typeface="Calibri"/>
                <a:ea typeface="Calibri"/>
                <a:cs typeface="Calibri"/>
                <a:sym typeface="Calibri"/>
              </a:rPr>
              <a:t>Community agreements brainstorm</a:t>
            </a:r>
            <a:endParaRPr sz="1800" b="1" dirty="0">
              <a:solidFill>
                <a:srgbClr val="351C7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2"/>
                </a:solidFill>
                <a:latin typeface="Calibri"/>
                <a:ea typeface="Calibri"/>
                <a:cs typeface="Calibri"/>
                <a:sym typeface="Calibri"/>
              </a:rPr>
              <a:t> </a:t>
            </a:r>
            <a:r>
              <a:rPr lang="en" i="1" dirty="0">
                <a:solidFill>
                  <a:srgbClr val="888888"/>
                </a:solidFill>
                <a:latin typeface="Arial" panose="020B0604020202020204" pitchFamily="34" charset="0"/>
                <a:ea typeface="Calibri"/>
                <a:cs typeface="Arial" panose="020B0604020202020204" pitchFamily="34" charset="0"/>
                <a:sym typeface="Calibri"/>
              </a:rPr>
              <a:t>Share your 2–3 agreements on this slide.</a:t>
            </a:r>
            <a:endParaRPr i="1" dirty="0">
              <a:solidFill>
                <a:srgbClr val="888888"/>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r>
              <a:rPr lang="en" sz="1000" dirty="0">
                <a:solidFill>
                  <a:srgbClr val="666666"/>
                </a:solidFill>
                <a:latin typeface="Calibri"/>
                <a:ea typeface="Calibri"/>
                <a:cs typeface="Calibri"/>
                <a:sym typeface="Calibri"/>
              </a:rPr>
              <a:t> </a:t>
            </a:r>
            <a:r>
              <a:rPr lang="en" sz="1000" dirty="0">
                <a:solidFill>
                  <a:srgbClr val="434343"/>
                </a:solidFill>
                <a:latin typeface="Verdana"/>
                <a:ea typeface="Verdana"/>
                <a:cs typeface="Verdana"/>
                <a:sym typeface="Verdana"/>
              </a:rPr>
              <a:t> </a:t>
            </a:r>
            <a:r>
              <a:rPr lang="en" sz="1200" b="1" dirty="0">
                <a:solidFill>
                  <a:srgbClr val="434343"/>
                </a:solidFill>
                <a:latin typeface="Verdana"/>
                <a:ea typeface="Verdana"/>
                <a:cs typeface="Verdana"/>
                <a:sym typeface="Verdana"/>
              </a:rPr>
              <a:t> </a:t>
            </a:r>
            <a:endParaRPr sz="1200" i="1" dirty="0">
              <a:solidFill>
                <a:srgbClr val="434343"/>
              </a:solidFill>
              <a:latin typeface="Verdana"/>
              <a:ea typeface="Verdana"/>
              <a:cs typeface="Verdana"/>
              <a:sym typeface="Verdana"/>
            </a:endParaRPr>
          </a:p>
        </p:txBody>
      </p:sp>
      <p:sp>
        <p:nvSpPr>
          <p:cNvPr id="536" name="Google Shape;536;p54"/>
          <p:cNvSpPr txBox="1"/>
          <p:nvPr/>
        </p:nvSpPr>
        <p:spPr>
          <a:xfrm>
            <a:off x="3591232" y="126966"/>
            <a:ext cx="3082840" cy="549435"/>
          </a:xfrm>
          <a:prstGeom prst="rect">
            <a:avLst/>
          </a:prstGeom>
          <a:noFill/>
          <a:ln w="9525" cap="flat" cmpd="sng">
            <a:solidFill>
              <a:srgbClr val="000000"/>
            </a:solidFill>
            <a:prstDash val="dot"/>
            <a:round/>
            <a:headEnd type="none" w="sm" len="sm"/>
            <a:tailEnd type="none" w="sm" len="sm"/>
          </a:ln>
        </p:spPr>
        <p:txBody>
          <a:bodyPr spcFirstLastPara="1" wrap="square" lIns="91425" tIns="0" rIns="91425" bIns="91425" anchor="t" anchorCtr="0">
            <a:noAutofit/>
          </a:bodyPr>
          <a:lstStyle/>
          <a:p>
            <a:pPr marL="0" lvl="0" indent="0" algn="l" rtl="0">
              <a:lnSpc>
                <a:spcPct val="100000"/>
              </a:lnSpc>
              <a:spcBef>
                <a:spcPts val="0"/>
              </a:spcBef>
              <a:spcAft>
                <a:spcPts val="0"/>
              </a:spcAft>
              <a:buNone/>
            </a:pPr>
            <a:r>
              <a:rPr lang="en" sz="1000" b="1" dirty="0">
                <a:solidFill>
                  <a:srgbClr val="888888"/>
                </a:solidFill>
                <a:latin typeface="Arial" panose="020B0604020202020204" pitchFamily="34" charset="0"/>
                <a:ea typeface="Calibri"/>
                <a:cs typeface="Arial" panose="020B0604020202020204" pitchFamily="34" charset="0"/>
                <a:sym typeface="Calibri"/>
              </a:rPr>
              <a:t>Template Directions:</a:t>
            </a:r>
            <a:endParaRPr sz="1000" b="1" dirty="0">
              <a:solidFill>
                <a:srgbClr val="888888"/>
              </a:solidFill>
              <a:latin typeface="Arial" panose="020B0604020202020204" pitchFamily="34" charset="0"/>
              <a:ea typeface="Calibri"/>
              <a:cs typeface="Arial" panose="020B0604020202020204" pitchFamily="34" charset="0"/>
              <a:sym typeface="Calibri"/>
            </a:endParaRPr>
          </a:p>
          <a:p>
            <a:pPr marL="228600" indent="-169545">
              <a:buClr>
                <a:srgbClr val="888888"/>
              </a:buClr>
              <a:buSzPts val="1000"/>
              <a:buFont typeface="Calibri"/>
              <a:buChar char="●"/>
            </a:pPr>
            <a:r>
              <a:rPr lang="en" sz="1000" dirty="0">
                <a:solidFill>
                  <a:srgbClr val="888888"/>
                </a:solidFill>
                <a:ea typeface="Calibri"/>
                <a:sym typeface="Calibri"/>
              </a:rPr>
              <a:t>Double click a sticky note to type your response.</a:t>
            </a:r>
            <a:endParaRPr sz="1000" dirty="0">
              <a:solidFill>
                <a:srgbClr val="888888"/>
              </a:solidFill>
              <a:ea typeface="Calibri"/>
            </a:endParaRPr>
          </a:p>
          <a:p>
            <a:pPr marL="228600" lvl="0" indent="-169863" algn="l" rtl="0">
              <a:lnSpc>
                <a:spcPct val="100000"/>
              </a:lnSpc>
              <a:spcBef>
                <a:spcPts val="0"/>
              </a:spcBef>
              <a:spcAft>
                <a:spcPts val="0"/>
              </a:spcAft>
              <a:buClr>
                <a:srgbClr val="888888"/>
              </a:buClr>
              <a:buSzPts val="1000"/>
              <a:buFont typeface="Calibri"/>
              <a:buChar char="●"/>
            </a:pPr>
            <a:r>
              <a:rPr lang="en" sz="1000" dirty="0">
                <a:solidFill>
                  <a:srgbClr val="888888"/>
                </a:solidFill>
                <a:latin typeface="Arial" panose="020B0604020202020204" pitchFamily="34" charset="0"/>
                <a:ea typeface="Calibri"/>
                <a:cs typeface="Arial" panose="020B0604020202020204" pitchFamily="34" charset="0"/>
                <a:sym typeface="Calibri"/>
              </a:rPr>
              <a:t>Drag a star onto a note to agree with an idea. </a:t>
            </a:r>
            <a:endParaRPr dirty="0">
              <a:solidFill>
                <a:srgbClr val="888888"/>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366C65F-3A7D-4A9E-BFCA-15F2DABFE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Google Shape;542;p55"/>
          <p:cNvSpPr txBox="1">
            <a:spLocks noGrp="1"/>
          </p:cNvSpPr>
          <p:nvPr>
            <p:ph type="body" idx="1"/>
          </p:nvPr>
        </p:nvSpPr>
        <p:spPr>
          <a:prstGeom prst="rect">
            <a:avLst/>
          </a:prstGeom>
        </p:spPr>
        <p:txBody>
          <a:bodyPr spcFirstLastPara="1" wrap="square" lIns="0" tIns="34275" rIns="68575" bIns="34275" anchor="t" anchorCtr="0">
            <a:noAutofit/>
          </a:bodyPr>
          <a:lstStyle/>
          <a:p>
            <a:pPr marL="571500" lvl="0" indent="-342900">
              <a:buSzPct val="115000"/>
              <a:buFont typeface="Arial" panose="020B0604020202020204" pitchFamily="34" charset="0"/>
              <a:buChar char="•"/>
            </a:pPr>
            <a:r>
              <a:rPr lang="en" dirty="0">
                <a:sym typeface="Calibri"/>
              </a:rPr>
              <a:t>Can you imagine doing this activity with a group of teachers?</a:t>
            </a:r>
            <a:endParaRPr dirty="0">
              <a:sym typeface="Calibri"/>
            </a:endParaRPr>
          </a:p>
          <a:p>
            <a:pPr marL="571500" lvl="0" indent="-342900">
              <a:buSzPct val="115000"/>
              <a:buFont typeface="Arial" panose="020B0604020202020204" pitchFamily="34" charset="0"/>
              <a:buChar char="•"/>
            </a:pPr>
            <a:r>
              <a:rPr lang="en" dirty="0">
                <a:sym typeface="Calibri"/>
              </a:rPr>
              <a:t>How might you adapt the activity for your own use?</a:t>
            </a:r>
            <a:endParaRPr dirty="0">
              <a:sym typeface="Calibri"/>
            </a:endParaRPr>
          </a:p>
        </p:txBody>
      </p:sp>
      <p:sp>
        <p:nvSpPr>
          <p:cNvPr id="541" name="Google Shape;541;p55"/>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Self-reflection</a:t>
            </a:r>
            <a:endParaRPr dirty="0"/>
          </a:p>
        </p:txBody>
      </p:sp>
      <p:pic>
        <p:nvPicPr>
          <p:cNvPr id="5" name="Google Shape;344;p53">
            <a:extLst>
              <a:ext uri="{FF2B5EF4-FFF2-40B4-BE49-F238E27FC236}">
                <a16:creationId xmlns:a16="http://schemas.microsoft.com/office/drawing/2014/main" id="{938CAC00-4374-4ADB-814B-FD3B5D6168FC}"/>
              </a:ext>
            </a:extLst>
          </p:cNvPr>
          <p:cNvPicPr preferRelativeResize="0"/>
          <p:nvPr/>
        </p:nvPicPr>
        <p:blipFill>
          <a:blip r:embed="rId3"/>
          <a:stretch>
            <a:fillRect/>
          </a:stretch>
        </p:blipFill>
        <p:spPr>
          <a:xfrm>
            <a:off x="7029292" y="-28224"/>
            <a:ext cx="1838087" cy="1598336"/>
          </a:xfrm>
          <a:prstGeom prst="rect">
            <a:avLst/>
          </a:prstGeom>
          <a:noFill/>
          <a:ln>
            <a:noFill/>
          </a:ln>
        </p:spPr>
      </p:pic>
      <p:sp>
        <p:nvSpPr>
          <p:cNvPr id="2" name="Slide Number Placeholder 1">
            <a:extLst>
              <a:ext uri="{FF2B5EF4-FFF2-40B4-BE49-F238E27FC236}">
                <a16:creationId xmlns:a16="http://schemas.microsoft.com/office/drawing/2014/main" id="{4DF11559-C80A-4C8B-814D-9E5AA36DCD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56"/>
          <p:cNvSpPr txBox="1">
            <a:spLocks noGrp="1"/>
          </p:cNvSpPr>
          <p:nvPr>
            <p:ph type="body" idx="1"/>
          </p:nvPr>
        </p:nvSpPr>
        <p:spPr>
          <a:xfrm>
            <a:off x="628650" y="1160213"/>
            <a:ext cx="7886700" cy="3263400"/>
          </a:xfrm>
          <a:prstGeom prst="rect">
            <a:avLst/>
          </a:prstGeom>
        </p:spPr>
        <p:txBody>
          <a:bodyPr spcFirstLastPara="1" wrap="square" lIns="0" tIns="34275" rIns="68575" bIns="34275" anchor="t" anchorCtr="0">
            <a:noAutofit/>
          </a:bodyPr>
          <a:lstStyle/>
          <a:p>
            <a:pPr lvl="0"/>
            <a:r>
              <a:rPr lang="en" dirty="0">
                <a:sym typeface="Calibri"/>
              </a:rPr>
              <a:t>Members of a community of practice engage in joint activities and discussions, help one another, and share information. They build relationships that enable them to learn from one another, and they care about one another’s success.</a:t>
            </a:r>
          </a:p>
          <a:p>
            <a:pPr lvl="0">
              <a:lnSpc>
                <a:spcPct val="100000"/>
              </a:lnSpc>
            </a:pPr>
            <a:endParaRPr lang="en" dirty="0">
              <a:sym typeface="Calibri"/>
            </a:endParaRPr>
          </a:p>
          <a:p>
            <a:pPr>
              <a:spcBef>
                <a:spcPts val="0"/>
              </a:spcBef>
            </a:pPr>
            <a:r>
              <a:rPr lang="en-US" dirty="0">
                <a:sym typeface="Calibri"/>
              </a:rPr>
              <a:t>Our hope is that through learning together, you will develop a shared repertoire of resources, experiences, stories, tools, and ways of addressing recurring problems that will continue beyond this professional learning.</a:t>
            </a:r>
          </a:p>
          <a:p>
            <a:pPr lvl="0"/>
            <a:endParaRPr dirty="0"/>
          </a:p>
        </p:txBody>
      </p:sp>
      <p:sp>
        <p:nvSpPr>
          <p:cNvPr id="548" name="Google Shape;548;p5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Building our community of practice</a:t>
            </a:r>
            <a:endParaRPr dirty="0"/>
          </a:p>
        </p:txBody>
      </p:sp>
      <p:sp>
        <p:nvSpPr>
          <p:cNvPr id="2" name="Slide Number Placeholder 1">
            <a:extLst>
              <a:ext uri="{FF2B5EF4-FFF2-40B4-BE49-F238E27FC236}">
                <a16:creationId xmlns:a16="http://schemas.microsoft.com/office/drawing/2014/main" id="{64C32465-6541-4E74-BD2E-F9D3C786A0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8"/>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latin typeface="+mj-lt"/>
                <a:cs typeface="Calibri"/>
              </a:rPr>
              <a:t>Next steps</a:t>
            </a:r>
            <a:endParaRPr dirty="0">
              <a:latin typeface="+mj-lt"/>
              <a:cs typeface="Calibri"/>
            </a:endParaRPr>
          </a:p>
        </p:txBody>
      </p:sp>
      <p:sp>
        <p:nvSpPr>
          <p:cNvPr id="2" name="Slide Number Placeholder 1">
            <a:extLst>
              <a:ext uri="{FF2B5EF4-FFF2-40B4-BE49-F238E27FC236}">
                <a16:creationId xmlns:a16="http://schemas.microsoft.com/office/drawing/2014/main" id="{E4352198-4938-4641-B1C3-EAC1EA5B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9"/>
          <p:cNvSpPr txBox="1">
            <a:spLocks noGrp="1"/>
          </p:cNvSpPr>
          <p:nvPr>
            <p:ph type="title"/>
          </p:nvPr>
        </p:nvSpPr>
        <p:spPr>
          <a:xfrm>
            <a:off x="628650" y="211089"/>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review</a:t>
            </a:r>
            <a:endParaRPr dirty="0"/>
          </a:p>
        </p:txBody>
      </p:sp>
      <p:sp>
        <p:nvSpPr>
          <p:cNvPr id="566" name="Google Shape;566;p59"/>
          <p:cNvSpPr txBox="1">
            <a:spLocks noGrp="1"/>
          </p:cNvSpPr>
          <p:nvPr>
            <p:ph idx="1"/>
          </p:nvPr>
        </p:nvSpPr>
        <p:spPr>
          <a:xfrm>
            <a:off x="628650" y="955074"/>
            <a:ext cx="7886700" cy="3773706"/>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dirty="0">
                <a:solidFill>
                  <a:srgbClr val="888888"/>
                </a:solidFill>
                <a:latin typeface="Arial" panose="020B0604020202020204" pitchFamily="34" charset="0"/>
                <a:ea typeface="Calibri"/>
                <a:cs typeface="Arial" panose="020B0604020202020204" pitchFamily="34" charset="0"/>
                <a:sym typeface="Calibri"/>
              </a:rPr>
              <a:t>During this module, our learning targets were to …</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0" lvl="0" indent="0" algn="l" rtl="0">
              <a:lnSpc>
                <a:spcPct val="100000"/>
              </a:lnSpc>
              <a:spcBef>
                <a:spcPts val="600"/>
              </a:spcBef>
              <a:spcAft>
                <a:spcPts val="0"/>
              </a:spcAft>
              <a:buNone/>
            </a:pPr>
            <a:r>
              <a:rPr lang="en" sz="2000" b="0" dirty="0">
                <a:solidFill>
                  <a:srgbClr val="888888"/>
                </a:solidFill>
                <a:latin typeface="Arial" panose="020B0604020202020204" pitchFamily="34" charset="0"/>
                <a:ea typeface="Calibri"/>
                <a:cs typeface="Arial" panose="020B0604020202020204" pitchFamily="34" charset="0"/>
                <a:sym typeface="Calibri"/>
              </a:rPr>
              <a:t>Understand why continuous improvement is important for student success. </a:t>
            </a:r>
            <a:endParaRPr sz="2000" b="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40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Definition of continuous improvement.</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Improvement questions.</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Continuous </a:t>
            </a:r>
            <a:r>
              <a:rPr lang="en-US" sz="2000" dirty="0">
                <a:solidFill>
                  <a:srgbClr val="888888"/>
                </a:solidFill>
                <a:latin typeface="Arial" panose="020B0604020202020204" pitchFamily="34" charset="0"/>
                <a:ea typeface="Calibri"/>
                <a:cs typeface="Arial" panose="020B0604020202020204" pitchFamily="34" charset="0"/>
                <a:sym typeface="Calibri"/>
              </a:rPr>
              <a:t>improvement process.</a:t>
            </a:r>
          </a:p>
          <a:p>
            <a:pPr marL="0" lvl="0" indent="0" algn="l" rtl="0">
              <a:lnSpc>
                <a:spcPct val="100000"/>
              </a:lnSpc>
              <a:spcBef>
                <a:spcPts val="800"/>
              </a:spcBef>
              <a:spcAft>
                <a:spcPts val="0"/>
              </a:spcAft>
              <a:buNone/>
            </a:pPr>
            <a:r>
              <a:rPr lang="en" sz="2000" b="0" dirty="0">
                <a:solidFill>
                  <a:srgbClr val="888888"/>
                </a:solidFill>
                <a:latin typeface="Arial" panose="020B0604020202020204" pitchFamily="34" charset="0"/>
                <a:ea typeface="Calibri"/>
                <a:cs typeface="Arial" panose="020B0604020202020204" pitchFamily="34" charset="0"/>
                <a:sym typeface="Calibri"/>
              </a:rPr>
              <a:t>Consider the expectations for the series and what success looks like.</a:t>
            </a:r>
            <a:endParaRPr sz="2000" b="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40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Learning arc and module topics.</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Defining success.</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0" lvl="0" indent="0" algn="l" rtl="0">
              <a:lnSpc>
                <a:spcPct val="100000"/>
              </a:lnSpc>
              <a:spcBef>
                <a:spcPts val="800"/>
              </a:spcBef>
              <a:spcAft>
                <a:spcPts val="0"/>
              </a:spcAft>
              <a:buNone/>
            </a:pPr>
            <a:r>
              <a:rPr lang="en" sz="2000" b="0" dirty="0">
                <a:solidFill>
                  <a:srgbClr val="888888"/>
                </a:solidFill>
                <a:latin typeface="Arial" panose="020B0604020202020204" pitchFamily="34" charset="0"/>
                <a:ea typeface="Calibri"/>
                <a:cs typeface="Arial" panose="020B0604020202020204" pitchFamily="34" charset="0"/>
                <a:sym typeface="Calibri"/>
              </a:rPr>
              <a:t>Begin to build a community of practice.</a:t>
            </a:r>
            <a:endParaRPr sz="2000" b="0" dirty="0">
              <a:solidFill>
                <a:srgbClr val="888888"/>
              </a:solidFill>
              <a:latin typeface="Arial" panose="020B0604020202020204" pitchFamily="34" charset="0"/>
              <a:ea typeface="Calibri"/>
              <a:cs typeface="Arial" panose="020B0604020202020204" pitchFamily="34" charset="0"/>
              <a:sym typeface="Calibri"/>
            </a:endParaRPr>
          </a:p>
          <a:p>
            <a:pPr marL="800100" lvl="1" indent="-152400" algn="l" rtl="0">
              <a:lnSpc>
                <a:spcPct val="100000"/>
              </a:lnSpc>
              <a:spcBef>
                <a:spcPts val="400"/>
              </a:spcBef>
              <a:spcAft>
                <a:spcPts val="0"/>
              </a:spcAft>
              <a:buClr>
                <a:schemeClr val="dk2"/>
              </a:buClr>
              <a:buSzPts val="2000"/>
              <a:buFont typeface="Calibri"/>
              <a:buChar char="❏"/>
            </a:pPr>
            <a:r>
              <a:rPr lang="en" sz="2000" dirty="0">
                <a:solidFill>
                  <a:srgbClr val="888888"/>
                </a:solidFill>
                <a:latin typeface="Arial" panose="020B0604020202020204" pitchFamily="34" charset="0"/>
                <a:ea typeface="Calibri"/>
                <a:cs typeface="Arial" panose="020B0604020202020204" pitchFamily="34" charset="0"/>
                <a:sym typeface="Calibri"/>
              </a:rPr>
              <a:t> Community agreements.</a:t>
            </a:r>
            <a:endParaRPr sz="2000" dirty="0">
              <a:solidFill>
                <a:srgbClr val="888888"/>
              </a:solidFill>
              <a:latin typeface="Arial" panose="020B0604020202020204" pitchFamily="34" charset="0"/>
              <a:ea typeface="Calibri"/>
              <a:cs typeface="Arial" panose="020B0604020202020204" pitchFamily="34" charset="0"/>
              <a:sym typeface="Calibri"/>
            </a:endParaRPr>
          </a:p>
          <a:p>
            <a:pPr marL="0" lvl="0" indent="0" algn="l" rtl="0">
              <a:spcBef>
                <a:spcPts val="800"/>
              </a:spcBef>
              <a:spcAft>
                <a:spcPts val="500"/>
              </a:spcAft>
              <a:buNone/>
            </a:pPr>
            <a:endParaRPr sz="1700" dirty="0">
              <a:solidFill>
                <a:schemeClr val="dk2"/>
              </a:solidFill>
            </a:endParaRPr>
          </a:p>
        </p:txBody>
      </p:sp>
      <p:sp>
        <p:nvSpPr>
          <p:cNvPr id="2" name="Slide Number Placeholder 1">
            <a:extLst>
              <a:ext uri="{FF2B5EF4-FFF2-40B4-BE49-F238E27FC236}">
                <a16:creationId xmlns:a16="http://schemas.microsoft.com/office/drawing/2014/main" id="{CC6966BB-30A6-47A5-B03F-007D37C610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0"/>
          <p:cNvSpPr txBox="1">
            <a:spLocks noGrp="1"/>
          </p:cNvSpPr>
          <p:nvPr>
            <p:ph type="title"/>
          </p:nvPr>
        </p:nvSpPr>
        <p:spPr>
          <a:xfrm>
            <a:off x="628650" y="273844"/>
            <a:ext cx="7886700" cy="801921"/>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Action period for Module 1</a:t>
            </a:r>
            <a:endParaRPr dirty="0"/>
          </a:p>
        </p:txBody>
      </p:sp>
      <p:sp>
        <p:nvSpPr>
          <p:cNvPr id="572" name="Google Shape;572;p60"/>
          <p:cNvSpPr txBox="1">
            <a:spLocks noGrp="1"/>
          </p:cNvSpPr>
          <p:nvPr>
            <p:ph type="body" idx="1"/>
          </p:nvPr>
        </p:nvSpPr>
        <p:spPr>
          <a:xfrm>
            <a:off x="628650" y="1013065"/>
            <a:ext cx="7886700" cy="3928730"/>
          </a:xfrm>
          <a:prstGeom prst="rect">
            <a:avLst/>
          </a:prstGeom>
        </p:spPr>
        <p:txBody>
          <a:bodyPr spcFirstLastPara="1" wrap="square" lIns="0" tIns="34275" rIns="68575" bIns="34275" anchor="t" anchorCtr="0">
            <a:normAutofit/>
          </a:bodyPr>
          <a:lstStyle/>
          <a:p>
            <a:pPr marL="0" lvl="0" indent="0">
              <a:buNone/>
            </a:pPr>
            <a:r>
              <a:rPr lang="en" dirty="0">
                <a:sym typeface="Calibri"/>
              </a:rPr>
              <a:t>Begin thinking about a team that you would like to work with during this series. </a:t>
            </a:r>
            <a:endParaRPr dirty="0">
              <a:sym typeface="Calibri"/>
            </a:endParaRPr>
          </a:p>
          <a:p>
            <a:pPr marL="400050" lvl="0" indent="-298450">
              <a:buSzPct val="115000"/>
              <a:buFont typeface="Arial" panose="020B0604020202020204" pitchFamily="34" charset="0"/>
              <a:buChar char="•"/>
            </a:pPr>
            <a:r>
              <a:rPr lang="en" dirty="0">
                <a:sym typeface="Calibri"/>
              </a:rPr>
              <a:t>What teams are you currently working with or could you potentially work with?</a:t>
            </a:r>
            <a:endParaRPr dirty="0">
              <a:sym typeface="Calibri"/>
            </a:endParaRPr>
          </a:p>
          <a:p>
            <a:pPr marL="400050" lvl="0" indent="-298450">
              <a:buSzPct val="115000"/>
              <a:buFont typeface="Arial" panose="020B0604020202020204" pitchFamily="34" charset="0"/>
              <a:buChar char="•"/>
            </a:pPr>
            <a:r>
              <a:rPr lang="en" dirty="0">
                <a:sym typeface="Calibri"/>
              </a:rPr>
              <a:t>What are their strengths and areas of growth?</a:t>
            </a:r>
            <a:endParaRPr dirty="0">
              <a:sym typeface="Calibri"/>
            </a:endParaRPr>
          </a:p>
          <a:p>
            <a:pPr marL="400050" lvl="0" indent="-298450">
              <a:buSzPct val="115000"/>
              <a:buFont typeface="Arial" panose="020B0604020202020204" pitchFamily="34" charset="0"/>
              <a:buChar char="•"/>
            </a:pPr>
            <a:r>
              <a:rPr lang="en" dirty="0">
                <a:sym typeface="Calibri"/>
              </a:rPr>
              <a:t>How much access do you have to work with each team?</a:t>
            </a:r>
            <a:endParaRPr dirty="0">
              <a:sym typeface="Calibri"/>
            </a:endParaRPr>
          </a:p>
          <a:p>
            <a:pPr marL="400050" lvl="0" indent="-298450">
              <a:buSzPct val="115000"/>
              <a:buFont typeface="Arial" panose="020B0604020202020204" pitchFamily="34" charset="0"/>
              <a:buChar char="•"/>
            </a:pPr>
            <a:r>
              <a:rPr lang="en" dirty="0">
                <a:sym typeface="Calibri"/>
              </a:rPr>
              <a:t>What kind of relationship do you have with the team members?</a:t>
            </a:r>
            <a:endParaRPr dirty="0">
              <a:sym typeface="Calibri"/>
            </a:endParaRPr>
          </a:p>
          <a:p>
            <a:pPr marL="0" lvl="0" indent="0">
              <a:buNone/>
            </a:pPr>
            <a:r>
              <a:rPr lang="en-US" dirty="0">
                <a:sym typeface="Calibri"/>
              </a:rPr>
              <a:t>Read “The culture builder” by Roland Barth (</a:t>
            </a:r>
            <a:r>
              <a:rPr lang="en-US" dirty="0">
                <a:sym typeface="Calibri"/>
                <a:hlinkClick r:id="rId3"/>
              </a:rPr>
              <a:t>https://www.ascd.org/el/articles/the-culture-builder</a:t>
            </a:r>
            <a:r>
              <a:rPr lang="en-US" dirty="0">
                <a:sym typeface="Calibri"/>
              </a:rPr>
              <a:t>). Think about what topics may be </a:t>
            </a:r>
            <a:r>
              <a:rPr lang="en-US" dirty="0" err="1">
                <a:sym typeface="Calibri"/>
              </a:rPr>
              <a:t>nondiscussables</a:t>
            </a:r>
            <a:r>
              <a:rPr lang="en-US" dirty="0">
                <a:sym typeface="Calibri"/>
              </a:rPr>
              <a:t> in your schools.</a:t>
            </a:r>
          </a:p>
        </p:txBody>
      </p:sp>
      <p:sp>
        <p:nvSpPr>
          <p:cNvPr id="2" name="Slide Number Placeholder 1">
            <a:extLst>
              <a:ext uri="{FF2B5EF4-FFF2-40B4-BE49-F238E27FC236}">
                <a16:creationId xmlns:a16="http://schemas.microsoft.com/office/drawing/2014/main" id="{6E31059A-00F2-47BA-B050-156CCD498C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61"/>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buNone/>
            </a:pPr>
            <a:r>
              <a:rPr lang="en" dirty="0">
                <a:sym typeface="Calibri"/>
              </a:rPr>
              <a:t>Please share: </a:t>
            </a:r>
            <a:endParaRPr dirty="0">
              <a:sym typeface="Calibri"/>
            </a:endParaRPr>
          </a:p>
          <a:p>
            <a:pPr marL="0" lvl="0" indent="0">
              <a:buNone/>
            </a:pPr>
            <a:r>
              <a:rPr lang="en" dirty="0">
                <a:sym typeface="Calibri"/>
              </a:rPr>
              <a:t>What are you thinking about focusing on next to continue this work?</a:t>
            </a:r>
            <a:endParaRPr dirty="0">
              <a:sym typeface="Calibri"/>
            </a:endParaRPr>
          </a:p>
        </p:txBody>
      </p:sp>
      <p:sp>
        <p:nvSpPr>
          <p:cNvPr id="577" name="Google Shape;577;p61"/>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Closing reflection</a:t>
            </a:r>
            <a:endParaRPr dirty="0"/>
          </a:p>
        </p:txBody>
      </p:sp>
      <p:pic>
        <p:nvPicPr>
          <p:cNvPr id="579" name="Google Shape;579;p61"/>
          <p:cNvPicPr preferRelativeResize="0"/>
          <p:nvPr/>
        </p:nvPicPr>
        <p:blipFill>
          <a:blip r:embed="rId3">
            <a:alphaModFix/>
          </a:blip>
          <a:stretch>
            <a:fillRect/>
          </a:stretch>
        </p:blipFill>
        <p:spPr>
          <a:xfrm>
            <a:off x="7478346" y="320550"/>
            <a:ext cx="1123078" cy="994200"/>
          </a:xfrm>
          <a:prstGeom prst="rect">
            <a:avLst/>
          </a:prstGeom>
          <a:noFill/>
          <a:ln>
            <a:noFill/>
          </a:ln>
        </p:spPr>
      </p:pic>
      <p:sp>
        <p:nvSpPr>
          <p:cNvPr id="2" name="Slide Number Placeholder 1">
            <a:extLst>
              <a:ext uri="{FF2B5EF4-FFF2-40B4-BE49-F238E27FC236}">
                <a16:creationId xmlns:a16="http://schemas.microsoft.com/office/drawing/2014/main" id="{93DD984B-008E-41BC-A813-ABFF3AEA8B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a:t>
            </a:r>
            <a:r>
              <a:rPr lang="en-US" sz="800" b="0" dirty="0" err="1">
                <a:hlinkClick r:id="rId2"/>
              </a:rPr>
              <a:t>dschool.stanford.edu</a:t>
            </a:r>
            <a:r>
              <a:rPr lang="en-US" sz="800" b="0" dirty="0">
                <a:hlinkClick r:id="rId2"/>
              </a:rPr>
              <a:t>/resources/equity-centered-design-framework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a:t>
            </a:r>
            <a:r>
              <a:rPr lang="en-US" sz="800" b="0" i="1" dirty="0"/>
              <a:t>.</a:t>
            </a:r>
            <a:r>
              <a:rPr lang="en-US" sz="800" b="0" dirty="0"/>
              <a:t>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 </a:t>
            </a:r>
            <a:r>
              <a:rPr lang="en-US" sz="800" b="0" dirty="0"/>
              <a:t>[Activity].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err="1"/>
              <a:t>mprovement</a:t>
            </a:r>
            <a:r>
              <a:rPr lang="en" sz="800" b="0" i="1" dirty="0"/>
              <a:t> Science Institute </a:t>
            </a:r>
            <a:r>
              <a:rPr lang="en" sz="800" b="0" dirty="0"/>
              <a:t>[Presentation]. San Francisco, CA: </a:t>
            </a:r>
            <a:r>
              <a:rPr lang="en" sz="800" b="0" dirty="0" err="1"/>
              <a:t>WestEd</a:t>
            </a:r>
            <a:r>
              <a:rPr lang="en" sz="800" b="0" dirty="0"/>
              <a:t>.</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a:t>
            </a:r>
            <a:r>
              <a:rPr lang="en" sz="800" b="0" dirty="0" err="1"/>
              <a:t>WestEd</a:t>
            </a:r>
            <a:r>
              <a:rPr lang="en" sz="800" b="0" dirty="0"/>
              <a:t>.</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47</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872589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noRot="1" noMove="1" noResize="1" noEditPoints="1" noAdjustHandles="1" noChangeArrowheads="1" noChangeShapeType="1"/>
          </p:cNvSpPr>
          <p:nvPr>
            <p:ph type="body" idx="1"/>
          </p:nvPr>
        </p:nvSpPr>
        <p:spPr>
          <a:xfrm>
            <a:off x="628650" y="946084"/>
            <a:ext cx="6761767" cy="3491446"/>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err="1"/>
              <a:t>Dechurch</a:t>
            </a:r>
            <a:r>
              <a:rPr lang="en-US" sz="800" b="0" dirty="0"/>
              <a:t>,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3"/>
              </a:rPr>
              <a:t>https://</a:t>
            </a:r>
            <a:r>
              <a:rPr lang="en-US" sz="800" b="0" dirty="0" err="1">
                <a:hlinkClick r:id="rId3"/>
              </a:rPr>
              <a:t>doi.org</a:t>
            </a:r>
            <a:r>
              <a:rPr lang="en-US" sz="800" b="0" dirty="0">
                <a:hlinkClick r:id="rId3"/>
              </a:rPr>
              <a:t>/10.1037/a0032896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4"/>
              </a:rPr>
              <a:t>https://journals.sagepub.com/stoken/rbtfl/hYeKyHG/tlbNA/full</a:t>
            </a:r>
            <a:endParaRPr lang="en-US" sz="800" b="0" dirty="0"/>
          </a:p>
          <a:p>
            <a:pPr>
              <a:spcBef>
                <a:spcPts val="600"/>
              </a:spcBef>
            </a:pPr>
            <a:r>
              <a:rPr lang="en-US" sz="800" b="0" dirty="0" err="1"/>
              <a:t>Ermeling</a:t>
            </a:r>
            <a:r>
              <a:rPr lang="en-US" sz="800" b="0" dirty="0"/>
              <a:t>, B. A. (2009, February 2). Tracing the effects of teacher inquiry on classroom practice. </a:t>
            </a:r>
            <a:r>
              <a:rPr lang="en-US" sz="800" b="0" i="1" dirty="0"/>
              <a:t>Teaching and Teacher Education, 26</a:t>
            </a:r>
            <a:r>
              <a:rPr lang="en-US" sz="800" b="0" dirty="0"/>
              <a:t>(3), 377–388. </a:t>
            </a:r>
            <a:r>
              <a:rPr lang="en-US" sz="800" b="0" dirty="0">
                <a:hlinkClick r:id="rId5"/>
              </a:rPr>
              <a:t>https://</a:t>
            </a:r>
            <a:r>
              <a:rPr lang="en-US" sz="800" b="0" dirty="0" err="1">
                <a:hlinkClick r:id="rId5"/>
              </a:rPr>
              <a:t>doi.org</a:t>
            </a:r>
            <a:r>
              <a:rPr lang="en-US" sz="800" b="0" dirty="0">
                <a:hlinkClick r:id="rId5"/>
              </a:rPr>
              <a:t>/10.1016/j.tate.2009.02.019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6"/>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Graham, S., Bollinger, A., Booth Olson, C.,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D’Aoust</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C., MacArthur, C., McCutchen, D., &amp;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Olinghouse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N. (2012). </a:t>
            </a:r>
            <a:r>
              <a:rPr lang="en-US" sz="800" b="0" i="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Teaching elementary school students to be effective writers: A practice guide </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 2012- 4058). Washington, DC: National Center for Education Evaluation and Regional Assistance, Institute of Education Sciences, U.S. Department of Education. Retrieved from http://</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ies.ed.gov</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ncee</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wwc</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r>
              <a:rPr lang="en-US" sz="800" b="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publications_reviews.aspx#pubsearch</a:t>
            </a:r>
            <a:r>
              <a:rPr lang="en-US" sz="800" b="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b="0" dirty="0">
              <a:solidFill>
                <a:schemeClr val="accent3"/>
              </a:solidFill>
            </a:endParaRPr>
          </a:p>
          <a:p>
            <a:pPr>
              <a:spcBef>
                <a:spcPts val="0"/>
              </a:spcBef>
            </a:pPr>
            <a:endParaRPr lang="en-US" sz="800" b="0"/>
          </a:p>
          <a:p>
            <a:pPr>
              <a:spcBef>
                <a:spcPts val="0"/>
              </a:spcBef>
            </a:pPr>
            <a:r>
              <a:rPr lang="en-US" sz="800" b="0"/>
              <a:t>Grossman</a:t>
            </a:r>
            <a:r>
              <a:rPr lang="en-US" sz="800" b="0" dirty="0"/>
              <a:t>, P., Loeb, S., Cohen, J., </a:t>
            </a:r>
            <a:r>
              <a:rPr lang="en-US" sz="800" b="0" dirty="0" err="1"/>
              <a:t>Hammerness</a:t>
            </a:r>
            <a:r>
              <a:rPr lang="en-US" sz="800" b="0" dirty="0"/>
              <a:t>, K., Wyckoff, J., Boyd, D., et al. (2010). </a:t>
            </a:r>
            <a:r>
              <a:rPr lang="en-US" sz="800" b="0" i="1" dirty="0"/>
              <a:t>Measure for measure: The relationship between measures of instructional practice in middle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a:t>
            </a:r>
            <a:r>
              <a:rPr lang="en-US" sz="800" b="0" dirty="0" err="1"/>
              <a:t>Törngren</a:t>
            </a:r>
            <a:r>
              <a:rPr lang="en-US" sz="800" b="0" dirty="0"/>
              <a:t>,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7"/>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8"/>
              </a:rPr>
              <a:t>https://</a:t>
            </a:r>
            <a:r>
              <a:rPr lang="en-US" sz="800" b="0" dirty="0" err="1">
                <a:hlinkClick r:id="rId8"/>
              </a:rPr>
              <a:t>heckmanequation.org</a:t>
            </a:r>
            <a:r>
              <a:rPr lang="en-US" sz="800" b="0" dirty="0">
                <a:hlinkClick r:id="rId8"/>
              </a:rPr>
              <a:t>/resource/starts-at-birth/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48</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994200"/>
          </a:xfrm>
        </p:spPr>
        <p:txBody>
          <a:bodyPr/>
          <a:lstStyle/>
          <a:p>
            <a:r>
              <a:rPr lang="en-US" sz="2000" dirty="0"/>
              <a:t>References</a:t>
            </a:r>
          </a:p>
        </p:txBody>
      </p:sp>
    </p:spTree>
    <p:extLst>
      <p:ext uri="{BB962C8B-B14F-4D97-AF65-F5344CB8AC3E}">
        <p14:creationId xmlns:p14="http://schemas.microsoft.com/office/powerpoint/2010/main" val="1817469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a:t>
            </a:r>
            <a:r>
              <a:rPr lang="en-US" sz="800" b="0" dirty="0" err="1">
                <a:hlinkClick r:id="rId2"/>
              </a:rPr>
              <a:t>doi.org</a:t>
            </a:r>
            <a:r>
              <a:rPr lang="en-US" sz="800" b="0" dirty="0">
                <a:hlinkClick r:id="rId2"/>
              </a:rPr>
              <a:t>/10.1080/09243453.2012.731004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a:t>
            </a:r>
            <a:r>
              <a:rPr lang="en-US" sz="800" b="0" dirty="0" err="1"/>
              <a:t>WestEd</a:t>
            </a:r>
            <a:r>
              <a:rPr lang="en-US" sz="800" b="0" dirty="0"/>
              <a:t>.</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49</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305364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22"/>
          <p:cNvSpPr txBox="1">
            <a:spLocks noGrp="1"/>
          </p:cNvSpPr>
          <p:nvPr>
            <p:ph type="body" idx="1"/>
          </p:nvPr>
        </p:nvSpPr>
        <p:spPr>
          <a:prstGeom prst="rect">
            <a:avLst/>
          </a:prstGeom>
        </p:spPr>
        <p:txBody>
          <a:bodyPr spcFirstLastPara="1" wrap="square" lIns="0" tIns="34275" rIns="68575" bIns="34275" anchor="t" anchorCtr="0">
            <a:noAutofit/>
          </a:bodyPr>
          <a:lstStyle/>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What is continuous improvement, and why is it important?</a:t>
            </a:r>
            <a:endParaRPr dirty="0">
              <a:latin typeface="+mn-lt"/>
              <a:cs typeface="Times New Roman" panose="02020603050405020304" pitchFamily="18" charset="0"/>
              <a:sym typeface="Calibri"/>
            </a:endParaRPr>
          </a:p>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Expectations for the series.</a:t>
            </a:r>
          </a:p>
          <a:p>
            <a:pPr marL="571500" lvl="0" indent="-342900">
              <a:buSzPct val="115000"/>
              <a:buFont typeface="Arial" panose="020B0604020202020204" pitchFamily="34" charset="0"/>
              <a:buChar char="•"/>
            </a:pPr>
            <a:r>
              <a:rPr lang="en">
                <a:latin typeface="+mn-lt"/>
                <a:cs typeface="Times New Roman" panose="02020603050405020304" pitchFamily="18" charset="0"/>
                <a:sym typeface="Calibri"/>
              </a:rPr>
              <a:t>Defining success.</a:t>
            </a:r>
            <a:endParaRPr dirty="0">
              <a:latin typeface="+mn-lt"/>
              <a:cs typeface="Times New Roman" panose="02020603050405020304" pitchFamily="18" charset="0"/>
              <a:sym typeface="Calibri"/>
            </a:endParaRPr>
          </a:p>
          <a:p>
            <a:pPr marL="571500" lvl="0" indent="-342900">
              <a:buSzPct val="115000"/>
              <a:buFont typeface="Arial" panose="020B0604020202020204" pitchFamily="34" charset="0"/>
              <a:buChar char="•"/>
            </a:pPr>
            <a:r>
              <a:rPr lang="en" dirty="0">
                <a:latin typeface="+mn-lt"/>
                <a:cs typeface="Times New Roman" panose="02020603050405020304" pitchFamily="18" charset="0"/>
                <a:sym typeface="Calibri"/>
              </a:rPr>
              <a:t>Developing a learning community. </a:t>
            </a:r>
            <a:endParaRPr dirty="0">
              <a:latin typeface="+mn-lt"/>
              <a:cs typeface="Times New Roman" panose="02020603050405020304" pitchFamily="18" charset="0"/>
              <a:sym typeface="Calibri"/>
            </a:endParaRPr>
          </a:p>
          <a:p>
            <a:pPr marL="457200" lvl="0" indent="0" algn="l" rtl="0">
              <a:lnSpc>
                <a:spcPct val="100000"/>
              </a:lnSpc>
              <a:spcBef>
                <a:spcPts val="800"/>
              </a:spcBef>
              <a:spcAft>
                <a:spcPts val="0"/>
              </a:spcAft>
              <a:buNone/>
            </a:pPr>
            <a:endParaRPr sz="2000" dirty="0"/>
          </a:p>
        </p:txBody>
      </p:sp>
      <p:sp>
        <p:nvSpPr>
          <p:cNvPr id="124" name="Google Shape;124;p2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Topics</a:t>
            </a:r>
            <a:endParaRPr/>
          </a:p>
        </p:txBody>
      </p:sp>
      <p:sp>
        <p:nvSpPr>
          <p:cNvPr id="2" name="Slide Number Placeholder 1">
            <a:extLst>
              <a:ext uri="{FF2B5EF4-FFF2-40B4-BE49-F238E27FC236}">
                <a16:creationId xmlns:a16="http://schemas.microsoft.com/office/drawing/2014/main" id="{94ADDE6D-896D-454B-949F-C911CB7D01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prstGeom prst="rect">
            <a:avLst/>
          </a:prstGeom>
        </p:spPr>
        <p:txBody>
          <a:bodyPr spcFirstLastPara="1" wrap="square" lIns="0" tIns="34275" rIns="68575" bIns="34275" anchor="ctr" anchorCtr="0">
            <a:noAutofit/>
          </a:bodyPr>
          <a:lstStyle/>
          <a:p>
            <a:r>
              <a:rPr lang="en" dirty="0">
                <a:latin typeface="+mj-lt"/>
                <a:cs typeface="Calibri"/>
                <a:sym typeface="Calibri"/>
              </a:rPr>
              <a:t>What is </a:t>
            </a:r>
            <a:r>
              <a:rPr lang="en-US" dirty="0">
                <a:latin typeface="+mj-lt"/>
                <a:cs typeface="Calibri"/>
                <a:sym typeface="Calibri"/>
              </a:rPr>
              <a:t>continuous improvement, and </a:t>
            </a:r>
            <a:br>
              <a:rPr lang="en-US" dirty="0">
                <a:latin typeface="+mj-lt"/>
                <a:cs typeface="Calibri"/>
                <a:sym typeface="Calibri"/>
              </a:rPr>
            </a:br>
            <a:r>
              <a:rPr lang="en-US" dirty="0">
                <a:latin typeface="+mj-lt"/>
                <a:cs typeface="Calibri"/>
                <a:sym typeface="Calibri"/>
              </a:rPr>
              <a:t>why is it important</a:t>
            </a:r>
            <a:r>
              <a:rPr lang="en" dirty="0">
                <a:latin typeface="+mj-lt"/>
                <a:cs typeface="Calibri"/>
                <a:sym typeface="Calibri"/>
              </a:rPr>
              <a:t>?</a:t>
            </a:r>
            <a:endParaRPr dirty="0">
              <a:latin typeface="+mj-lt"/>
              <a:cs typeface="Calibri"/>
            </a:endParaRPr>
          </a:p>
        </p:txBody>
      </p:sp>
      <p:sp>
        <p:nvSpPr>
          <p:cNvPr id="2" name="Slide Number Placeholder 1">
            <a:extLst>
              <a:ext uri="{FF2B5EF4-FFF2-40B4-BE49-F238E27FC236}">
                <a16:creationId xmlns:a16="http://schemas.microsoft.com/office/drawing/2014/main" id="{ACF47C01-7DDB-4512-A96A-04DAAE1F75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4"/>
          <p:cNvSpPr txBox="1">
            <a:spLocks noGrp="1"/>
          </p:cNvSpPr>
          <p:nvPr>
            <p:ph type="body" idx="1"/>
          </p:nvPr>
        </p:nvSpPr>
        <p:spPr>
          <a:prstGeom prst="rect">
            <a:avLst/>
          </a:prstGeom>
        </p:spPr>
        <p:txBody>
          <a:bodyPr spcFirstLastPara="1" wrap="square" lIns="0" tIns="34275" rIns="68575" bIns="34275" anchor="t" anchorCtr="0">
            <a:noAutofit/>
          </a:bodyPr>
          <a:lstStyle/>
          <a:p>
            <a:pPr marL="0" lvl="0" indent="0" algn="l" rtl="0">
              <a:spcBef>
                <a:spcPts val="8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800"/>
              </a:spcBef>
              <a:spcAft>
                <a:spcPts val="0"/>
              </a:spcAft>
              <a:buNone/>
            </a:pPr>
            <a:r>
              <a:rPr lang="en" sz="1100" dirty="0">
                <a:solidFill>
                  <a:schemeClr val="dk1"/>
                </a:solidFill>
              </a:rPr>
              <a:t>				</a:t>
            </a:r>
            <a:r>
              <a:rPr lang="en" sz="2100" dirty="0">
                <a:solidFill>
                  <a:srgbClr val="000000"/>
                </a:solidFill>
                <a:latin typeface="Calibri"/>
                <a:ea typeface="Calibri"/>
                <a:cs typeface="Calibri"/>
                <a:sym typeface="Calibri"/>
              </a:rPr>
              <a:t>					</a:t>
            </a:r>
            <a:br>
              <a:rPr lang="en" sz="2100" dirty="0">
                <a:solidFill>
                  <a:srgbClr val="000000"/>
                </a:solidFill>
                <a:latin typeface="Calibri"/>
                <a:ea typeface="Calibri"/>
                <a:cs typeface="Calibri"/>
                <a:sym typeface="Calibri"/>
              </a:rPr>
            </a:br>
            <a:r>
              <a:rPr lang="en" dirty="0">
                <a:latin typeface="+mn-lt"/>
                <a:cs typeface="Times New Roman" panose="02020603050405020304" pitchFamily="18" charset="0"/>
                <a:sym typeface="Calibri"/>
              </a:rPr>
              <a:t>The term “continuous improvement” is often used to describe action and reflection, organized in a repeating cycle, to get improved results over time.  </a:t>
            </a:r>
            <a:br>
              <a:rPr lang="en" dirty="0">
                <a:latin typeface="+mn-lt"/>
                <a:cs typeface="Times New Roman" panose="02020603050405020304" pitchFamily="18" charset="0"/>
                <a:sym typeface="Calibri"/>
              </a:rPr>
            </a:br>
            <a:r>
              <a:rPr lang="en" sz="1100" dirty="0">
                <a:solidFill>
                  <a:schemeClr val="dk1"/>
                </a:solidFill>
              </a:rPr>
              <a:t> 						</a:t>
            </a:r>
            <a:endParaRPr sz="1100" dirty="0">
              <a:solidFill>
                <a:schemeClr val="dk1"/>
              </a:solidFill>
            </a:endParaRPr>
          </a:p>
          <a:p>
            <a:pPr marL="0" lvl="0" indent="0" algn="l" rtl="0">
              <a:spcBef>
                <a:spcPts val="8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8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8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spcBef>
                <a:spcPts val="800"/>
              </a:spcBef>
              <a:spcAft>
                <a:spcPts val="500"/>
              </a:spcAft>
              <a:buNone/>
            </a:pPr>
            <a:endParaRPr dirty="0"/>
          </a:p>
        </p:txBody>
      </p:sp>
      <p:sp>
        <p:nvSpPr>
          <p:cNvPr id="135" name="Google Shape;135;p24"/>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is continuous improvement?</a:t>
            </a:r>
            <a:endParaRPr dirty="0"/>
          </a:p>
        </p:txBody>
      </p:sp>
      <p:sp>
        <p:nvSpPr>
          <p:cNvPr id="2" name="Slide Number Placeholder 1">
            <a:extLst>
              <a:ext uri="{FF2B5EF4-FFF2-40B4-BE49-F238E27FC236}">
                <a16:creationId xmlns:a16="http://schemas.microsoft.com/office/drawing/2014/main" id="{FEFEA065-659C-453A-99A9-3E1D6F566A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a:xfrm>
            <a:off x="628650" y="273844"/>
            <a:ext cx="7886700" cy="994200"/>
          </a:xfrm>
        </p:spPr>
        <p:txBody>
          <a:bodyPr/>
          <a:lstStyle/>
          <a:p>
            <a:r>
              <a:rPr lang="en-US" dirty="0"/>
              <a:t>Improvement questions</a:t>
            </a:r>
          </a:p>
        </p:txBody>
      </p:sp>
      <p:sp>
        <p:nvSpPr>
          <p:cNvPr id="3" name="Text Placeholder 2">
            <a:extLst>
              <a:ext uri="{FF2B5EF4-FFF2-40B4-BE49-F238E27FC236}">
                <a16:creationId xmlns:a16="http://schemas.microsoft.com/office/drawing/2014/main" id="{02D3AE32-1375-ED4B-A91A-7FE5ADF6CB07}"/>
              </a:ext>
            </a:extLst>
          </p:cNvPr>
          <p:cNvSpPr>
            <a:spLocks noGrp="1"/>
          </p:cNvSpPr>
          <p:nvPr>
            <p:ph type="body" idx="1"/>
          </p:nvPr>
        </p:nvSpPr>
        <p:spPr>
          <a:xfrm>
            <a:off x="628650" y="1072405"/>
            <a:ext cx="7886700" cy="3263400"/>
          </a:xfrm>
        </p:spPr>
        <p:txBody>
          <a:bodyPr/>
          <a:lstStyle/>
          <a:p>
            <a:pPr marL="228600" indent="0"/>
            <a:r>
              <a:rPr lang="en-US" dirty="0"/>
              <a:t>We have four key improvement questions to </a:t>
            </a:r>
            <a:br>
              <a:rPr lang="en-US" dirty="0"/>
            </a:br>
            <a:r>
              <a:rPr lang="en-US" dirty="0"/>
              <a:t>improve our work:</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801" y="4471604"/>
            <a:ext cx="5334000" cy="572700"/>
          </a:xfrm>
          <a:prstGeom prst="rect">
            <a:avLst/>
          </a:prstGeom>
          <a:noFill/>
          <a:ln>
            <a:noFill/>
          </a:ln>
        </p:spPr>
        <p:txBody>
          <a:bodyPr spcFirstLastPara="1" wrap="square" lIns="91425" tIns="91425" rIns="91425" bIns="91425" anchor="t" anchorCtr="0">
            <a:noAutofit/>
          </a:bodyPr>
          <a:lstStyle/>
          <a:p>
            <a:r>
              <a:rPr lang="en" sz="1000" dirty="0">
                <a:solidFill>
                  <a:srgbClr val="888888"/>
                </a:solidFill>
                <a:latin typeface="+mn-lt"/>
                <a:ea typeface="Calibri"/>
                <a:sym typeface="Calibri"/>
              </a:rPr>
              <a:t>Source: Adapted from Langley (2009).</a:t>
            </a:r>
            <a:endParaRPr lang="en-US" dirty="0">
              <a:solidFill>
                <a:srgbClr val="888888"/>
              </a:solidFill>
            </a:endParaRPr>
          </a:p>
        </p:txBody>
      </p:sp>
      <p:sp>
        <p:nvSpPr>
          <p:cNvPr id="5" name="Rectangle 4">
            <a:extLst>
              <a:ext uri="{FF2B5EF4-FFF2-40B4-BE49-F238E27FC236}">
                <a16:creationId xmlns:a16="http://schemas.microsoft.com/office/drawing/2014/main" id="{DCBF01E4-186F-604D-A931-9225BEC570C9}"/>
              </a:ext>
            </a:extLst>
          </p:cNvPr>
          <p:cNvSpPr/>
          <p:nvPr/>
        </p:nvSpPr>
        <p:spPr>
          <a:xfrm>
            <a:off x="812799" y="1931992"/>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B264D2-F8C6-A04C-B97F-622A8BB6357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259F2-87C0-EA4C-A9F1-DCBCCC3D868E}"/>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13" name="Rectangle 12">
            <a:extLst>
              <a:ext uri="{FF2B5EF4-FFF2-40B4-BE49-F238E27FC236}">
                <a16:creationId xmlns:a16="http://schemas.microsoft.com/office/drawing/2014/main" id="{517AB170-A00E-F547-BD83-FC9C9F8B8639}"/>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6E58EF21-9EB6-9441-8E2B-A76FC75D6B8F}"/>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sp>
        <p:nvSpPr>
          <p:cNvPr id="15" name="Slide Number Placeholder 1">
            <a:extLst>
              <a:ext uri="{FF2B5EF4-FFF2-40B4-BE49-F238E27FC236}">
                <a16:creationId xmlns:a16="http://schemas.microsoft.com/office/drawing/2014/main" id="{3FAA89A5-8B11-4F91-9081-9BCA580AA779}"/>
              </a:ext>
            </a:extLst>
          </p:cNvPr>
          <p:cNvSpPr>
            <a:spLocks noGrp="1"/>
          </p:cNvSpPr>
          <p:nvPr>
            <p:ph type="sldNum" idx="12"/>
          </p:nvPr>
        </p:nvSpPr>
        <p:spPr>
          <a:xfrm>
            <a:off x="8696227" y="136922"/>
            <a:ext cx="388200" cy="273900"/>
          </a:xfrm>
        </p:spPr>
        <p:txBody>
          <a:bodyPr/>
          <a:lstStyle/>
          <a:p>
            <a:pPr marL="0" lvl="0" indent="0" algn="r" rtl="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221882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6"/>
          <p:cNvSpPr txBox="1">
            <a:spLocks noGrp="1"/>
          </p:cNvSpPr>
          <p:nvPr>
            <p:ph type="body" idx="1"/>
          </p:nvPr>
        </p:nvSpPr>
        <p:spPr>
          <a:prstGeom prst="rect">
            <a:avLst/>
          </a:prstGeom>
        </p:spPr>
        <p:txBody>
          <a:bodyPr spcFirstLastPara="1" wrap="square" lIns="0" tIns="34275" rIns="68575" bIns="34275" anchor="t" anchorCtr="0">
            <a:noAutofit/>
          </a:bodyPr>
          <a:lstStyle/>
          <a:p>
            <a:pPr marL="228600">
              <a:buSzPct val="115000"/>
            </a:pPr>
            <a:r>
              <a:rPr lang="en" dirty="0">
                <a:latin typeface="+mn-lt"/>
                <a:cs typeface="Times New Roman"/>
                <a:sym typeface="Calibri"/>
              </a:rPr>
              <a:t>The continuous improvement process has a structure that you apply to organize your improvement work to drive continuous improvement. </a:t>
            </a:r>
            <a:endParaRPr lang="en-US" dirty="0">
              <a:latin typeface="+mn-lt"/>
              <a:cs typeface="Times New Roman"/>
              <a:sym typeface="Calibri"/>
            </a:endParaRPr>
          </a:p>
          <a:p>
            <a:pPr marL="228600"/>
            <a:r>
              <a:rPr lang="en" dirty="0">
                <a:latin typeface="+mn-lt"/>
                <a:cs typeface="Times New Roman"/>
                <a:sym typeface="Calibri"/>
              </a:rPr>
              <a:t>Generally, a continuous improvement process structure includes:</a:t>
            </a:r>
            <a:endParaRPr lang="en-US" dirty="0">
              <a:latin typeface="+mn-lt"/>
              <a:cs typeface="Times New Roman"/>
            </a:endParaRPr>
          </a:p>
          <a:p>
            <a:pPr marL="1376363" lvl="1" indent="-233363">
              <a:buSzPct val="115000"/>
              <a:buFont typeface="Arial" panose="020B0604020202020204" pitchFamily="34" charset="0"/>
              <a:buChar char="•"/>
            </a:pPr>
            <a:r>
              <a:rPr lang="en-US" dirty="0">
                <a:latin typeface="+mn-lt"/>
                <a:cs typeface="Times New Roman" panose="02020603050405020304" pitchFamily="18" charset="0"/>
                <a:sym typeface="Calibri"/>
              </a:rPr>
              <a:t>A needs assessment.</a:t>
            </a:r>
          </a:p>
          <a:p>
            <a:pPr marL="1376363" lvl="1" indent="-233363">
              <a:buSzPct val="115000"/>
              <a:buFont typeface="Arial" panose="020B0604020202020204" pitchFamily="34" charset="0"/>
              <a:buChar char="•"/>
            </a:pPr>
            <a:r>
              <a:rPr lang="en-US" dirty="0">
                <a:latin typeface="+mn-lt"/>
                <a:cs typeface="Times New Roman" panose="02020603050405020304" pitchFamily="18" charset="0"/>
                <a:sym typeface="Calibri"/>
              </a:rPr>
              <a:t>Problem identification.</a:t>
            </a:r>
          </a:p>
          <a:p>
            <a:pPr marL="1376363" lvl="1" indent="-233363">
              <a:buSzPct val="115000"/>
              <a:buFont typeface="Arial" panose="020B0604020202020204" pitchFamily="34" charset="0"/>
              <a:buChar char="•"/>
            </a:pPr>
            <a:r>
              <a:rPr lang="en-US" dirty="0">
                <a:latin typeface="+mn-lt"/>
                <a:cs typeface="Times New Roman" panose="02020603050405020304" pitchFamily="18" charset="0"/>
                <a:sym typeface="Calibri"/>
              </a:rPr>
              <a:t>Root cause analysis. </a:t>
            </a:r>
          </a:p>
          <a:p>
            <a:pPr marL="1376363" lvl="1" indent="-233363">
              <a:buSzPct val="115000"/>
              <a:buFont typeface="Arial" panose="020B0604020202020204" pitchFamily="34" charset="0"/>
              <a:buChar char="•"/>
            </a:pPr>
            <a:r>
              <a:rPr lang="en-US" dirty="0">
                <a:latin typeface="+mn-lt"/>
                <a:cs typeface="Times New Roman" panose="02020603050405020304" pitchFamily="18" charset="0"/>
                <a:sym typeface="Calibri"/>
              </a:rPr>
              <a:t>Multiple inquiry cycles. </a:t>
            </a:r>
          </a:p>
          <a:p>
            <a:pPr marL="1376363" lvl="1" indent="-233363">
              <a:buSzPct val="115000"/>
              <a:buFont typeface="Arial" panose="020B0604020202020204" pitchFamily="34" charset="0"/>
              <a:buChar char="•"/>
            </a:pPr>
            <a:r>
              <a:rPr lang="en-US" dirty="0">
                <a:latin typeface="+mn-lt"/>
                <a:cs typeface="Times New Roman" panose="02020603050405020304" pitchFamily="18" charset="0"/>
                <a:sym typeface="Calibri"/>
              </a:rPr>
              <a:t>Implementation.</a:t>
            </a:r>
          </a:p>
          <a:p>
            <a:pPr marL="0" lvl="0" indent="0" algn="l" rtl="0">
              <a:lnSpc>
                <a:spcPct val="115000"/>
              </a:lnSpc>
              <a:spcBef>
                <a:spcPts val="800"/>
              </a:spcBef>
              <a:spcAft>
                <a:spcPts val="500"/>
              </a:spcAft>
              <a:buNone/>
            </a:pPr>
            <a:endParaRPr dirty="0"/>
          </a:p>
        </p:txBody>
      </p:sp>
      <p:sp>
        <p:nvSpPr>
          <p:cNvPr id="157" name="Google Shape;157;p26"/>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Continuous improvement process</a:t>
            </a:r>
            <a:endParaRPr dirty="0"/>
          </a:p>
        </p:txBody>
      </p:sp>
      <p:sp>
        <p:nvSpPr>
          <p:cNvPr id="2" name="Slide Number Placeholder 1">
            <a:extLst>
              <a:ext uri="{FF2B5EF4-FFF2-40B4-BE49-F238E27FC236}">
                <a16:creationId xmlns:a16="http://schemas.microsoft.com/office/drawing/2014/main" id="{7D714F91-3918-4789-BAE4-80EC6A8C4C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cilitating Improvement" id="{C764EAB1-9F9A-4234-AA63-5080BA812D1B}" vid="{49DD6BE5-1BC9-464C-846D-BC9AD7F3E869}"/>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2585</TotalTime>
  <Words>5228</Words>
  <Application>Microsoft Office PowerPoint</Application>
  <PresentationFormat>On-screen Show (16:9)</PresentationFormat>
  <Paragraphs>355</Paragraphs>
  <Slides>49</Slides>
  <Notes>46</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Office Theme</vt:lpstr>
      <vt:lpstr>Facilitating Improvement</vt:lpstr>
      <vt:lpstr>Office Theme</vt:lpstr>
      <vt:lpstr>Facilitating Improvement in Teacher Practice</vt:lpstr>
      <vt:lpstr>Acknowledgments</vt:lpstr>
      <vt:lpstr>Welcome</vt:lpstr>
      <vt:lpstr>Learning targets</vt:lpstr>
      <vt:lpstr>Topics</vt:lpstr>
      <vt:lpstr>What is continuous improvement, and  why is it important?</vt:lpstr>
      <vt:lpstr>What is continuous improvement?</vt:lpstr>
      <vt:lpstr>Improvement questions</vt:lpstr>
      <vt:lpstr>Continuous improvement process</vt:lpstr>
      <vt:lpstr>Why is this work important?</vt:lpstr>
      <vt:lpstr>Background</vt:lpstr>
      <vt:lpstr>Background</vt:lpstr>
      <vt:lpstr>Why these modules?</vt:lpstr>
      <vt:lpstr>Expectations for the series</vt:lpstr>
      <vt:lpstr>Participant expectations</vt:lpstr>
      <vt:lpstr>Learning arc for modules</vt:lpstr>
      <vt:lpstr>Overview of the learning modules</vt:lpstr>
      <vt:lpstr>Module topics</vt:lpstr>
      <vt:lpstr>Module topics</vt:lpstr>
      <vt:lpstr>What do you hope to learn?</vt:lpstr>
      <vt:lpstr>Defining success </vt:lpstr>
      <vt:lpstr>Self-reflection</vt:lpstr>
      <vt:lpstr>Defining success</vt:lpstr>
      <vt:lpstr>Defining success</vt:lpstr>
      <vt:lpstr>Example definitions of success</vt:lpstr>
      <vt:lpstr>Defining success</vt:lpstr>
      <vt:lpstr>Continuous improvement for success</vt:lpstr>
      <vt:lpstr>What does success look like for teachers?</vt:lpstr>
      <vt:lpstr>Self-reflection</vt:lpstr>
      <vt:lpstr>Developing a learning community</vt:lpstr>
      <vt:lpstr>Reflections on community</vt:lpstr>
      <vt:lpstr>Community agreements</vt:lpstr>
      <vt:lpstr>Community agreements, norms,  and rules</vt:lpstr>
      <vt:lpstr>Why community agreements matter</vt:lpstr>
      <vt:lpstr>Nondiscussables</vt:lpstr>
      <vt:lpstr>Why community agreements matter</vt:lpstr>
      <vt:lpstr>Pair share</vt:lpstr>
      <vt:lpstr>Sample community agreements</vt:lpstr>
      <vt:lpstr>Generating community agreements </vt:lpstr>
      <vt:lpstr>PowerPoint Presentation</vt:lpstr>
      <vt:lpstr>Self-reflection</vt:lpstr>
      <vt:lpstr>Building our community of practice</vt:lpstr>
      <vt:lpstr>Next steps</vt:lpstr>
      <vt:lpstr>Module review</vt:lpstr>
      <vt:lpstr>Action period for Module 1</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dc:creator>Randy Mangubat</dc:creator>
  <cp:lastModifiedBy>Kim Austin</cp:lastModifiedBy>
  <cp:revision>338</cp:revision>
  <dcterms:created xsi:type="dcterms:W3CDTF">2021-01-15T00:25:51Z</dcterms:created>
  <dcterms:modified xsi:type="dcterms:W3CDTF">2022-10-25T23:15:07Z</dcterms:modified>
</cp:coreProperties>
</file>